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Inter" charset="1" panose="020B0502030000000004"/>
      <p:regular r:id="rId19"/>
    </p:embeddedFont>
    <p:embeddedFont>
      <p:font typeface="Inter Bold" charset="1" panose="020B08020300000000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notesMasters/notesMaster1.xml" Type="http://schemas.openxmlformats.org/officeDocument/2006/relationships/notesMaster"/><Relationship Id="rId17" Target="theme/theme2.xml" Type="http://schemas.openxmlformats.org/officeDocument/2006/relationships/theme"/><Relationship Id="rId18" Target="notesSlides/notesSlide1.xml" Type="http://schemas.openxmlformats.org/officeDocument/2006/relationships/notesSlide"/><Relationship Id="rId19" Target="fonts/font19.fntdata" Type="http://schemas.openxmlformats.org/officeDocument/2006/relationships/font"/><Relationship Id="rId2" Target="presProps.xml" Type="http://schemas.openxmlformats.org/officeDocument/2006/relationships/presProps"/><Relationship Id="rId20" Target="notesSlides/notesSlide2.xml" Type="http://schemas.openxmlformats.org/officeDocument/2006/relationships/notesSlide"/><Relationship Id="rId21" Target="notesSlides/notesSlide3.xml" Type="http://schemas.openxmlformats.org/officeDocument/2006/relationships/notesSlide"/><Relationship Id="rId22" Target="notesSlides/notesSlide4.xml" Type="http://schemas.openxmlformats.org/officeDocument/2006/relationships/notesSlide"/><Relationship Id="rId23" Target="fonts/font23.fntdata" Type="http://schemas.openxmlformats.org/officeDocument/2006/relationships/font"/><Relationship Id="rId24" Target="notesSlides/notesSlide5.xml" Type="http://schemas.openxmlformats.org/officeDocument/2006/relationships/notesSlide"/><Relationship Id="rId25" Target="notesSlides/notesSlide6.xml" Type="http://schemas.openxmlformats.org/officeDocument/2006/relationships/notesSlide"/><Relationship Id="rId26" Target="notesSlides/notesSlide7.xml" Type="http://schemas.openxmlformats.org/officeDocument/2006/relationships/notesSlide"/><Relationship Id="rId27" Target="notesSlides/notesSlide8.xml" Type="http://schemas.openxmlformats.org/officeDocument/2006/relationships/notesSlide"/><Relationship Id="rId28" Target="notesSlides/notesSlide9.xml" Type="http://schemas.openxmlformats.org/officeDocument/2006/relationships/notesSlide"/><Relationship Id="rId29" Target="notesSlides/notesSlide10.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morning, my name is Nick Laeder. This presentation details my Capstone Project for MIS581, titled 'From Data to Decisions: Optimizing Email Marketing for Strategic Growth.' This research project applies data analytics techniques to a real-world business problem, aiming to derive actionable insights from historical marketing data for a partner organization.</a:t>
            </a:r>
          </a:p>
          <a:p>
            <a:r>
              <a:rPr lang="en-US"/>
              <a:t/>
            </a:r>
          </a:p>
          <a:p>
            <a:r>
              <a:rPr lang="en-US"/>
              <a:t>I utilized over 18 months of email marketing data from a peer's small business. This business is a music and voice school for children in the metro Washington DC area.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conclusion, this capstone project successfully achieved its objective. It demonstrated that even with limited resources, a small business can leverage data science to create a competitive advantage. The findings translate into three concrete recommendations for the partner organization: first, to adopt a new scheduling protocol; second, to revise their content strategy for subject lines; and third, to implement segmentation to better serve their most valuable audience members. These steps represent a move from intuition-based to evidence-based marketing."</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problem this research addresses is a common one: small businesses are often data-rich but insight-poor. They collect vast amounts of marketing data but rely on generalized advice. This leads to my research question: What specific, controllable attributes of an email campaign have a statistically significant impact on subscriber open rates for this particular organization? To test this, I formulated a null hypothesis stating that no attributes have a significant effect, against an alternative hypothesis that at least one attribute does.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ground this project in existing knowledge, I conducted a literature review. The literature confirms that email marketing has a very high return on investment. However, most academic studies in this area focus on large corporations with dedicated analytics teams. There is a clear gap in research applying formal data science methods to the unique constraints and datasets of small businesses. This project aims to bridge that gap by applying proven regression techniques, as described by thought leaders like Provost and Fawcett, to a small business case study.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My methodology was structured to directly address the research question. I used an anonymized dataset from the partner organization. The dependent variable—the outcome we want to predict—was is_opened, a binary value. The independent variables were quantifiable attributes of each email that we can control. Given the binary nature of the outcome, a Logistic Regression model was the appropriate statistical tool to determine the impact of each variable. The entire analysis was performed in Python using standard data science libraries.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results of the regression analysis were conclusive. The model identified the send_hour variable as the most statistically significant predictor of whether an email would be opened, with a p-value well below the standard threshold of 0.05. Examining the model's coefficients, we see a strong positive correlation for sends between 4 PM and 7 PM. This finding provides empirical evidence that contradicts the generic advice the organization was previously following.</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analysis of subject line content also yielded significant insights. The model showed a positive correlation between the length of the subject line and the open rate, suggesting that descriptive, informative titles are more effective than short, vague ones. Conversely, the presence of a number—a common clickbait tactic—was negatively correlated with opens. This suggests the audience has been conditioned to view such tactics as spam-like, reinforcing the need for a content strategy based on transparency.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Based on these findings, we can formally address our hypothesis. With multiple variables showing statistical significance, we reject the null hypothesis. The evidence strongly supports the alternative hypothesis: that controllable email attributes do have a significant impact on performance. In discussion, these results underscore a key theme from the literature: business analytics must be tailored. The data shows this specific audience is more sophisticated and less responsive to common marketing tactics, highlighting the importance of building trust through transparent communication.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It's important to acknowledge the limitations of this research. As a case study of a single organization, the results may not be generalizable to all businesses. Furthermore, this regression analysis identifies strong correlations, but cannot prove causation. Finally, the model was scoped to predict open rates, not deeper metrics like conversions. This points to several avenues for future research, including expanding the model to predict conversions and, most importantly, using these correlational findings to design formal A/B testing experiments to prove causality.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conclusion, this capstone project successfully achieved its objective. It demonstrated that even with limited resources, a small business can leverage data science to create a competitive advantage. The findings translate into three concrete recommendations for the partner organization: first, to adopt a new scheduling protocol; second, to revise their content strategy for subject lines; and third, to implement segmentation to better serve their most valuable audience members. These steps represent a move from intuition-based to evidence-based marketing."</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6975772" y="1766775"/>
            <a:ext cx="4472334" cy="4472334"/>
          </a:xfrm>
          <a:custGeom>
            <a:avLst/>
            <a:gdLst/>
            <a:ahLst/>
            <a:cxnLst/>
            <a:rect r="r" b="b" t="t" l="l"/>
            <a:pathLst>
              <a:path h="4472334" w="4472334">
                <a:moveTo>
                  <a:pt x="0" y="0"/>
                </a:moveTo>
                <a:lnTo>
                  <a:pt x="4472334" y="0"/>
                </a:lnTo>
                <a:lnTo>
                  <a:pt x="4472334" y="4472333"/>
                </a:lnTo>
                <a:lnTo>
                  <a:pt x="0" y="4472333"/>
                </a:lnTo>
                <a:lnTo>
                  <a:pt x="0" y="0"/>
                </a:lnTo>
                <a:close/>
              </a:path>
            </a:pathLst>
          </a:custGeom>
          <a:blipFill>
            <a:blip r:embed="rId3">
              <a:alphaModFix amt="51000"/>
            </a:blip>
            <a:stretch>
              <a:fillRect l="0" t="0" r="0" b="0"/>
            </a:stretch>
          </a:blipFill>
        </p:spPr>
      </p:sp>
      <p:sp>
        <p:nvSpPr>
          <p:cNvPr name="TextBox 3" id="3"/>
          <p:cNvSpPr txBox="true"/>
          <p:nvPr/>
        </p:nvSpPr>
        <p:spPr>
          <a:xfrm rot="0">
            <a:off x="4614700" y="6229583"/>
            <a:ext cx="9058600" cy="727405"/>
          </a:xfrm>
          <a:prstGeom prst="rect">
            <a:avLst/>
          </a:prstGeom>
        </p:spPr>
        <p:txBody>
          <a:bodyPr anchor="t" rtlCol="false" tIns="0" lIns="0" bIns="0" rIns="0">
            <a:spAutoFit/>
          </a:bodyPr>
          <a:lstStyle/>
          <a:p>
            <a:pPr algn="ctr">
              <a:lnSpc>
                <a:spcPts val="2891"/>
              </a:lnSpc>
            </a:pPr>
            <a:r>
              <a:rPr lang="en-US" sz="2370">
                <a:solidFill>
                  <a:srgbClr val="000000"/>
                </a:solidFill>
                <a:latin typeface="Inter"/>
                <a:ea typeface="Inter"/>
                <a:cs typeface="Inter"/>
                <a:sym typeface="Inter"/>
              </a:rPr>
              <a:t>From Data to Decisions: Optimizing Email Marketing for Strategic Growth</a:t>
            </a:r>
          </a:p>
        </p:txBody>
      </p:sp>
      <p:sp>
        <p:nvSpPr>
          <p:cNvPr name="TextBox 4" id="4"/>
          <p:cNvSpPr txBox="true"/>
          <p:nvPr/>
        </p:nvSpPr>
        <p:spPr>
          <a:xfrm rot="0">
            <a:off x="1028700" y="1019175"/>
            <a:ext cx="3105972" cy="1057490"/>
          </a:xfrm>
          <a:prstGeom prst="rect">
            <a:avLst/>
          </a:prstGeom>
        </p:spPr>
        <p:txBody>
          <a:bodyPr anchor="t" rtlCol="false" tIns="0" lIns="0" bIns="0" rIns="0">
            <a:spAutoFit/>
          </a:bodyPr>
          <a:lstStyle/>
          <a:p>
            <a:pPr algn="l">
              <a:lnSpc>
                <a:spcPts val="2123"/>
              </a:lnSpc>
            </a:pPr>
            <a:r>
              <a:rPr lang="en-US" sz="1740">
                <a:solidFill>
                  <a:srgbClr val="000000"/>
                </a:solidFill>
                <a:latin typeface="Inter"/>
                <a:ea typeface="Inter"/>
                <a:cs typeface="Inter"/>
                <a:sym typeface="Inter"/>
              </a:rPr>
              <a:t>MIS581 CAPSTONE - BUSINESS INTELLIGENCE AND DATA ANALYTICS</a:t>
            </a:r>
          </a:p>
          <a:p>
            <a:pPr algn="l">
              <a:lnSpc>
                <a:spcPts val="2123"/>
              </a:lnSpc>
            </a:pPr>
          </a:p>
        </p:txBody>
      </p:sp>
      <p:sp>
        <p:nvSpPr>
          <p:cNvPr name="TextBox 5" id="5"/>
          <p:cNvSpPr txBox="true"/>
          <p:nvPr/>
        </p:nvSpPr>
        <p:spPr>
          <a:xfrm rot="0">
            <a:off x="1028700" y="9005123"/>
            <a:ext cx="2512675" cy="268201"/>
          </a:xfrm>
          <a:prstGeom prst="rect">
            <a:avLst/>
          </a:prstGeom>
        </p:spPr>
        <p:txBody>
          <a:bodyPr anchor="t" rtlCol="false" tIns="0" lIns="0" bIns="0" rIns="0">
            <a:spAutoFit/>
          </a:bodyPr>
          <a:lstStyle/>
          <a:p>
            <a:pPr algn="l">
              <a:lnSpc>
                <a:spcPts val="2123"/>
              </a:lnSpc>
            </a:pPr>
            <a:r>
              <a:rPr lang="en-US" sz="1740">
                <a:solidFill>
                  <a:srgbClr val="000000"/>
                </a:solidFill>
                <a:latin typeface="Inter"/>
                <a:ea typeface="Inter"/>
                <a:cs typeface="Inter"/>
                <a:sym typeface="Inter"/>
              </a:rPr>
              <a:t>Steve Chung</a:t>
            </a:r>
          </a:p>
        </p:txBody>
      </p:sp>
      <p:sp>
        <p:nvSpPr>
          <p:cNvPr name="TextBox 6" id="6"/>
          <p:cNvSpPr txBox="true"/>
          <p:nvPr/>
        </p:nvSpPr>
        <p:spPr>
          <a:xfrm rot="0">
            <a:off x="7887662" y="8775990"/>
            <a:ext cx="2512675" cy="271804"/>
          </a:xfrm>
          <a:prstGeom prst="rect">
            <a:avLst/>
          </a:prstGeom>
        </p:spPr>
        <p:txBody>
          <a:bodyPr anchor="t" rtlCol="false" tIns="0" lIns="0" bIns="0" rIns="0">
            <a:spAutoFit/>
          </a:bodyPr>
          <a:lstStyle/>
          <a:p>
            <a:pPr algn="just">
              <a:lnSpc>
                <a:spcPts val="2123"/>
              </a:lnSpc>
            </a:pPr>
            <a:r>
              <a:rPr lang="en-US" sz="1740">
                <a:solidFill>
                  <a:srgbClr val="000000"/>
                </a:solidFill>
                <a:latin typeface="Inter"/>
                <a:ea typeface="Inter"/>
                <a:cs typeface="Inter"/>
                <a:sym typeface="Inter"/>
              </a:rPr>
              <a:t>Nicholas Laeder, PE</a:t>
            </a:r>
          </a:p>
        </p:txBody>
      </p:sp>
      <p:sp>
        <p:nvSpPr>
          <p:cNvPr name="TextBox 7" id="7"/>
          <p:cNvSpPr txBox="true"/>
          <p:nvPr/>
        </p:nvSpPr>
        <p:spPr>
          <a:xfrm rot="0">
            <a:off x="14746625" y="1377646"/>
            <a:ext cx="2512675" cy="271804"/>
          </a:xfrm>
          <a:prstGeom prst="rect">
            <a:avLst/>
          </a:prstGeom>
        </p:spPr>
        <p:txBody>
          <a:bodyPr anchor="t" rtlCol="false" tIns="0" lIns="0" bIns="0" rIns="0">
            <a:spAutoFit/>
          </a:bodyPr>
          <a:lstStyle/>
          <a:p>
            <a:pPr algn="r">
              <a:lnSpc>
                <a:spcPts val="2123"/>
              </a:lnSpc>
            </a:pPr>
            <a:r>
              <a:rPr lang="en-US" sz="1740">
                <a:solidFill>
                  <a:srgbClr val="000000"/>
                </a:solidFill>
                <a:latin typeface="Inter"/>
                <a:ea typeface="Inter"/>
                <a:cs typeface="Inter"/>
                <a:sym typeface="Inter"/>
              </a:rPr>
              <a:t>6/29/2025</a:t>
            </a:r>
          </a:p>
        </p:txBody>
      </p:sp>
      <p:sp>
        <p:nvSpPr>
          <p:cNvPr name="TextBox 8" id="8"/>
          <p:cNvSpPr txBox="true"/>
          <p:nvPr/>
        </p:nvSpPr>
        <p:spPr>
          <a:xfrm rot="0">
            <a:off x="1028700" y="8646652"/>
            <a:ext cx="2408177" cy="268201"/>
          </a:xfrm>
          <a:prstGeom prst="rect">
            <a:avLst/>
          </a:prstGeom>
        </p:spPr>
        <p:txBody>
          <a:bodyPr anchor="t" rtlCol="false" tIns="0" lIns="0" bIns="0" rIns="0">
            <a:spAutoFit/>
          </a:bodyPr>
          <a:lstStyle/>
          <a:p>
            <a:pPr algn="l">
              <a:lnSpc>
                <a:spcPts val="2123"/>
              </a:lnSpc>
            </a:pPr>
            <a:r>
              <a:rPr lang="en-US" sz="1740">
                <a:solidFill>
                  <a:srgbClr val="000000"/>
                </a:solidFill>
                <a:latin typeface="Inter"/>
                <a:ea typeface="Inter"/>
                <a:cs typeface="Inter"/>
                <a:sym typeface="Inter"/>
              </a:rPr>
              <a:t>PROFESSOR</a:t>
            </a:r>
          </a:p>
        </p:txBody>
      </p:sp>
      <p:sp>
        <p:nvSpPr>
          <p:cNvPr name="TextBox 9" id="9"/>
          <p:cNvSpPr txBox="true"/>
          <p:nvPr/>
        </p:nvSpPr>
        <p:spPr>
          <a:xfrm rot="0">
            <a:off x="8007851" y="8384373"/>
            <a:ext cx="2408177" cy="271804"/>
          </a:xfrm>
          <a:prstGeom prst="rect">
            <a:avLst/>
          </a:prstGeom>
        </p:spPr>
        <p:txBody>
          <a:bodyPr anchor="t" rtlCol="false" tIns="0" lIns="0" bIns="0" rIns="0">
            <a:spAutoFit/>
          </a:bodyPr>
          <a:lstStyle/>
          <a:p>
            <a:pPr algn="just">
              <a:lnSpc>
                <a:spcPts val="2123"/>
              </a:lnSpc>
            </a:pPr>
            <a:r>
              <a:rPr lang="en-US" sz="1740">
                <a:solidFill>
                  <a:srgbClr val="000000"/>
                </a:solidFill>
                <a:latin typeface="Inter"/>
                <a:ea typeface="Inter"/>
                <a:cs typeface="Inter"/>
                <a:sym typeface="Inter"/>
              </a:rPr>
              <a:t>PRESENTED BY</a:t>
            </a:r>
          </a:p>
        </p:txBody>
      </p:sp>
      <p:sp>
        <p:nvSpPr>
          <p:cNvPr name="TextBox 10" id="10"/>
          <p:cNvSpPr txBox="true"/>
          <p:nvPr/>
        </p:nvSpPr>
        <p:spPr>
          <a:xfrm rot="0">
            <a:off x="14851123" y="1019175"/>
            <a:ext cx="2408177" cy="271804"/>
          </a:xfrm>
          <a:prstGeom prst="rect">
            <a:avLst/>
          </a:prstGeom>
        </p:spPr>
        <p:txBody>
          <a:bodyPr anchor="t" rtlCol="false" tIns="0" lIns="0" bIns="0" rIns="0">
            <a:spAutoFit/>
          </a:bodyPr>
          <a:lstStyle/>
          <a:p>
            <a:pPr algn="r">
              <a:lnSpc>
                <a:spcPts val="2123"/>
              </a:lnSpc>
            </a:pPr>
            <a:r>
              <a:rPr lang="en-US" sz="1740">
                <a:solidFill>
                  <a:srgbClr val="000000"/>
                </a:solidFill>
                <a:latin typeface="Inter"/>
                <a:ea typeface="Inter"/>
                <a:cs typeface="Inter"/>
                <a:sym typeface="Inter"/>
              </a:rPr>
              <a:t>DATE</a:t>
            </a:r>
          </a:p>
        </p:txBody>
      </p:sp>
      <p:grpSp>
        <p:nvGrpSpPr>
          <p:cNvPr name="Group 11" id="11"/>
          <p:cNvGrpSpPr/>
          <p:nvPr/>
        </p:nvGrpSpPr>
        <p:grpSpPr>
          <a:xfrm rot="0">
            <a:off x="15805630" y="7852807"/>
            <a:ext cx="1453670" cy="1405493"/>
            <a:chOff x="0" y="0"/>
            <a:chExt cx="1938226" cy="1873990"/>
          </a:xfrm>
        </p:grpSpPr>
        <p:grpSp>
          <p:nvGrpSpPr>
            <p:cNvPr name="Group 12" id="12"/>
            <p:cNvGrpSpPr/>
            <p:nvPr/>
          </p:nvGrpSpPr>
          <p:grpSpPr>
            <a:xfrm rot="0">
              <a:off x="392824" y="0"/>
              <a:ext cx="1068571" cy="10685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14" id="14"/>
              <p:cNvSpPr txBox="true"/>
              <p:nvPr/>
            </p:nvSpPr>
            <p:spPr>
              <a:xfrm>
                <a:off x="76200" y="66675"/>
                <a:ext cx="660400" cy="669925"/>
              </a:xfrm>
              <a:prstGeom prst="rect">
                <a:avLst/>
              </a:prstGeom>
            </p:spPr>
            <p:txBody>
              <a:bodyPr anchor="ctr" rtlCol="false" tIns="35867" lIns="35867" bIns="35867" rIns="35867"/>
              <a:lstStyle/>
              <a:p>
                <a:pPr algn="ctr">
                  <a:lnSpc>
                    <a:spcPts val="2123"/>
                  </a:lnSpc>
                </a:pPr>
              </a:p>
            </p:txBody>
          </p:sp>
        </p:grpSp>
        <p:sp>
          <p:nvSpPr>
            <p:cNvPr name="TextBox 15" id="15"/>
            <p:cNvSpPr txBox="true"/>
            <p:nvPr/>
          </p:nvSpPr>
          <p:spPr>
            <a:xfrm rot="0">
              <a:off x="482572" y="144809"/>
              <a:ext cx="889075" cy="712279"/>
            </a:xfrm>
            <a:prstGeom prst="rect">
              <a:avLst/>
            </a:prstGeom>
          </p:spPr>
          <p:txBody>
            <a:bodyPr anchor="t" rtlCol="false" tIns="0" lIns="0" bIns="0" rIns="0">
              <a:spAutoFit/>
            </a:bodyPr>
            <a:lstStyle/>
            <a:p>
              <a:pPr algn="ctr">
                <a:lnSpc>
                  <a:spcPts val="4460"/>
                </a:lnSpc>
              </a:pPr>
              <a:r>
                <a:rPr lang="en-US" sz="3186">
                  <a:solidFill>
                    <a:srgbClr val="000000">
                      <a:alpha val="82745"/>
                    </a:srgbClr>
                  </a:solidFill>
                  <a:latin typeface="Inter"/>
                  <a:ea typeface="Inter"/>
                  <a:cs typeface="Inter"/>
                  <a:sym typeface="Inter"/>
                </a:rPr>
                <a:t>01</a:t>
              </a:r>
            </a:p>
          </p:txBody>
        </p:sp>
        <p:grpSp>
          <p:nvGrpSpPr>
            <p:cNvPr name="Group 16" id="16"/>
            <p:cNvGrpSpPr/>
            <p:nvPr/>
          </p:nvGrpSpPr>
          <p:grpSpPr>
            <a:xfrm rot="0">
              <a:off x="0" y="1302891"/>
              <a:ext cx="1938226" cy="571099"/>
              <a:chOff x="0" y="0"/>
              <a:chExt cx="952367" cy="280615"/>
            </a:xfrm>
          </p:grpSpPr>
          <p:sp>
            <p:nvSpPr>
              <p:cNvPr name="Freeform 17" id="17"/>
              <p:cNvSpPr/>
              <p:nvPr/>
            </p:nvSpPr>
            <p:spPr>
              <a:xfrm flipH="false" flipV="false" rot="0">
                <a:off x="0" y="0"/>
                <a:ext cx="952367" cy="280615"/>
              </a:xfrm>
              <a:custGeom>
                <a:avLst/>
                <a:gdLst/>
                <a:ahLst/>
                <a:cxnLst/>
                <a:rect r="r" b="b" t="t" l="l"/>
                <a:pathLst>
                  <a:path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name="TextBox 18" id="18"/>
              <p:cNvSpPr txBox="true"/>
              <p:nvPr/>
            </p:nvSpPr>
            <p:spPr>
              <a:xfrm>
                <a:off x="0" y="-28575"/>
                <a:ext cx="952367" cy="309190"/>
              </a:xfrm>
              <a:prstGeom prst="rect">
                <a:avLst/>
              </a:prstGeom>
            </p:spPr>
            <p:txBody>
              <a:bodyPr anchor="ctr" rtlCol="false" tIns="40640" lIns="40640" bIns="40640" rIns="40640"/>
              <a:lstStyle/>
              <a:p>
                <a:pPr algn="ctr">
                  <a:lnSpc>
                    <a:spcPts val="2127"/>
                  </a:lnSpc>
                </a:pPr>
              </a:p>
            </p:txBody>
          </p:sp>
        </p:grpSp>
        <p:sp>
          <p:nvSpPr>
            <p:cNvPr name="AutoShape 19" id="19"/>
            <p:cNvSpPr/>
            <p:nvPr/>
          </p:nvSpPr>
          <p:spPr>
            <a:xfrm>
              <a:off x="509295" y="1588441"/>
              <a:ext cx="952100" cy="0"/>
            </a:xfrm>
            <a:prstGeom prst="line">
              <a:avLst/>
            </a:prstGeom>
            <a:ln cap="flat" w="25400">
              <a:solidFill>
                <a:srgbClr val="000000">
                  <a:alpha val="70980"/>
                </a:srgbClr>
              </a:solidFill>
              <a:prstDash val="solid"/>
              <a:headEnd type="none" len="sm" w="sm"/>
              <a:tailEnd type="arrow" len="sm" w="med"/>
            </a:ln>
          </p:spPr>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6284151" y="7978835"/>
            <a:ext cx="801428" cy="80142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66675"/>
              <a:ext cx="660400" cy="669925"/>
            </a:xfrm>
            <a:prstGeom prst="rect">
              <a:avLst/>
            </a:prstGeom>
          </p:spPr>
          <p:txBody>
            <a:bodyPr anchor="ctr" rtlCol="false" tIns="35867" lIns="35867" bIns="35867" rIns="35867"/>
            <a:lstStyle/>
            <a:p>
              <a:pPr algn="ctr">
                <a:lnSpc>
                  <a:spcPts val="2123"/>
                </a:lnSpc>
              </a:pPr>
            </a:p>
          </p:txBody>
        </p:sp>
      </p:grpSp>
      <p:grpSp>
        <p:nvGrpSpPr>
          <p:cNvPr name="Group 5" id="5"/>
          <p:cNvGrpSpPr/>
          <p:nvPr/>
        </p:nvGrpSpPr>
        <p:grpSpPr>
          <a:xfrm rot="0">
            <a:off x="15958030" y="8982376"/>
            <a:ext cx="1453670" cy="428324"/>
            <a:chOff x="0" y="0"/>
            <a:chExt cx="952367" cy="280615"/>
          </a:xfrm>
        </p:grpSpPr>
        <p:sp>
          <p:nvSpPr>
            <p:cNvPr name="Freeform 6" id="6"/>
            <p:cNvSpPr/>
            <p:nvPr/>
          </p:nvSpPr>
          <p:spPr>
            <a:xfrm flipH="false" flipV="false" rot="0">
              <a:off x="0" y="0"/>
              <a:ext cx="952367" cy="280615"/>
            </a:xfrm>
            <a:custGeom>
              <a:avLst/>
              <a:gdLst/>
              <a:ahLst/>
              <a:cxnLst/>
              <a:rect r="r" b="b" t="t" l="l"/>
              <a:pathLst>
                <a:path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name="TextBox 7" id="7"/>
            <p:cNvSpPr txBox="true"/>
            <p:nvPr/>
          </p:nvSpPr>
          <p:spPr>
            <a:xfrm>
              <a:off x="0" y="-28575"/>
              <a:ext cx="952367" cy="309190"/>
            </a:xfrm>
            <a:prstGeom prst="rect">
              <a:avLst/>
            </a:prstGeom>
          </p:spPr>
          <p:txBody>
            <a:bodyPr anchor="ctr" rtlCol="false" tIns="40640" lIns="40640" bIns="40640" rIns="40640"/>
            <a:lstStyle/>
            <a:p>
              <a:pPr algn="ctr">
                <a:lnSpc>
                  <a:spcPts val="2127"/>
                </a:lnSpc>
              </a:pPr>
            </a:p>
          </p:txBody>
        </p:sp>
      </p:grpSp>
      <p:sp>
        <p:nvSpPr>
          <p:cNvPr name="AutoShape 8" id="8"/>
          <p:cNvSpPr/>
          <p:nvPr/>
        </p:nvSpPr>
        <p:spPr>
          <a:xfrm>
            <a:off x="16340002" y="9196538"/>
            <a:ext cx="714075" cy="0"/>
          </a:xfrm>
          <a:prstGeom prst="line">
            <a:avLst/>
          </a:prstGeom>
          <a:ln cap="flat" w="19050">
            <a:solidFill>
              <a:srgbClr val="000000">
                <a:alpha val="70980"/>
              </a:srgbClr>
            </a:solidFill>
            <a:prstDash val="solid"/>
            <a:headEnd type="none" len="sm" w="sm"/>
            <a:tailEnd type="arrow" len="sm" w="med"/>
          </a:ln>
        </p:spPr>
      </p:sp>
      <p:sp>
        <p:nvSpPr>
          <p:cNvPr name="TextBox 9" id="9"/>
          <p:cNvSpPr txBox="true"/>
          <p:nvPr/>
        </p:nvSpPr>
        <p:spPr>
          <a:xfrm rot="0">
            <a:off x="6286421" y="1180180"/>
            <a:ext cx="5715158" cy="656082"/>
          </a:xfrm>
          <a:prstGeom prst="rect">
            <a:avLst/>
          </a:prstGeom>
        </p:spPr>
        <p:txBody>
          <a:bodyPr anchor="t" rtlCol="false" tIns="0" lIns="0" bIns="0" rIns="0">
            <a:spAutoFit/>
          </a:bodyPr>
          <a:lstStyle/>
          <a:p>
            <a:pPr algn="ctr">
              <a:lnSpc>
                <a:spcPts val="5124"/>
              </a:lnSpc>
              <a:spcBef>
                <a:spcPct val="0"/>
              </a:spcBef>
            </a:pPr>
            <a:r>
              <a:rPr lang="en-US" sz="4200">
                <a:solidFill>
                  <a:srgbClr val="404040"/>
                </a:solidFill>
                <a:latin typeface="Inter"/>
                <a:ea typeface="Inter"/>
                <a:cs typeface="Inter"/>
                <a:sym typeface="Inter"/>
              </a:rPr>
              <a:t>REFERENCES</a:t>
            </a:r>
          </a:p>
        </p:txBody>
      </p:sp>
      <p:sp>
        <p:nvSpPr>
          <p:cNvPr name="TextBox 10" id="10"/>
          <p:cNvSpPr txBox="true"/>
          <p:nvPr/>
        </p:nvSpPr>
        <p:spPr>
          <a:xfrm rot="0">
            <a:off x="16351462" y="8070772"/>
            <a:ext cx="666806" cy="550878"/>
          </a:xfrm>
          <a:prstGeom prst="rect">
            <a:avLst/>
          </a:prstGeom>
        </p:spPr>
        <p:txBody>
          <a:bodyPr anchor="t" rtlCol="false" tIns="0" lIns="0" bIns="0" rIns="0">
            <a:spAutoFit/>
          </a:bodyPr>
          <a:lstStyle/>
          <a:p>
            <a:pPr algn="ctr">
              <a:lnSpc>
                <a:spcPts val="4460"/>
              </a:lnSpc>
            </a:pPr>
            <a:r>
              <a:rPr lang="en-US" sz="3186">
                <a:solidFill>
                  <a:srgbClr val="000000">
                    <a:alpha val="82745"/>
                  </a:srgbClr>
                </a:solidFill>
                <a:latin typeface="Inter"/>
                <a:ea typeface="Inter"/>
                <a:cs typeface="Inter"/>
                <a:sym typeface="Inter"/>
              </a:rPr>
              <a:t>09</a:t>
            </a:r>
          </a:p>
        </p:txBody>
      </p:sp>
      <p:sp>
        <p:nvSpPr>
          <p:cNvPr name="TextBox 11" id="11"/>
          <p:cNvSpPr txBox="true"/>
          <p:nvPr/>
        </p:nvSpPr>
        <p:spPr>
          <a:xfrm rot="0">
            <a:off x="14899025" y="1762448"/>
            <a:ext cx="2512675" cy="271804"/>
          </a:xfrm>
          <a:prstGeom prst="rect">
            <a:avLst/>
          </a:prstGeom>
        </p:spPr>
        <p:txBody>
          <a:bodyPr anchor="t" rtlCol="false" tIns="0" lIns="0" bIns="0" rIns="0">
            <a:spAutoFit/>
          </a:bodyPr>
          <a:lstStyle/>
          <a:p>
            <a:pPr algn="r">
              <a:lnSpc>
                <a:spcPts val="2123"/>
              </a:lnSpc>
            </a:pPr>
            <a:r>
              <a:rPr lang="en-US" sz="1740">
                <a:solidFill>
                  <a:srgbClr val="000000"/>
                </a:solidFill>
                <a:latin typeface="Inter"/>
                <a:ea typeface="Inter"/>
                <a:cs typeface="Inter"/>
                <a:sym typeface="Inter"/>
              </a:rPr>
              <a:t>Nick Laeder</a:t>
            </a:r>
          </a:p>
        </p:txBody>
      </p:sp>
      <p:sp>
        <p:nvSpPr>
          <p:cNvPr name="TextBox 12" id="12"/>
          <p:cNvSpPr txBox="true"/>
          <p:nvPr/>
        </p:nvSpPr>
        <p:spPr>
          <a:xfrm rot="0">
            <a:off x="15003523" y="1403977"/>
            <a:ext cx="2408177" cy="271804"/>
          </a:xfrm>
          <a:prstGeom prst="rect">
            <a:avLst/>
          </a:prstGeom>
        </p:spPr>
        <p:txBody>
          <a:bodyPr anchor="t" rtlCol="false" tIns="0" lIns="0" bIns="0" rIns="0">
            <a:spAutoFit/>
          </a:bodyPr>
          <a:lstStyle/>
          <a:p>
            <a:pPr algn="r">
              <a:lnSpc>
                <a:spcPts val="2123"/>
              </a:lnSpc>
            </a:pPr>
            <a:r>
              <a:rPr lang="en-US" sz="1740">
                <a:solidFill>
                  <a:srgbClr val="000000"/>
                </a:solidFill>
                <a:latin typeface="Inter"/>
                <a:ea typeface="Inter"/>
                <a:cs typeface="Inter"/>
                <a:sym typeface="Inter"/>
              </a:rPr>
              <a:t>MIS581 CAPSTONE</a:t>
            </a:r>
          </a:p>
        </p:txBody>
      </p:sp>
      <p:sp>
        <p:nvSpPr>
          <p:cNvPr name="TextBox 13" id="13"/>
          <p:cNvSpPr txBox="true"/>
          <p:nvPr/>
        </p:nvSpPr>
        <p:spPr>
          <a:xfrm rot="0">
            <a:off x="0" y="2189458"/>
            <a:ext cx="16351462" cy="7804404"/>
          </a:xfrm>
          <a:prstGeom prst="rect">
            <a:avLst/>
          </a:prstGeom>
        </p:spPr>
        <p:txBody>
          <a:bodyPr anchor="t" rtlCol="false" tIns="0" lIns="0" bIns="0" rIns="0">
            <a:spAutoFit/>
          </a:bodyPr>
          <a:lstStyle/>
          <a:p>
            <a:pPr algn="l">
              <a:lnSpc>
                <a:spcPts val="2928"/>
              </a:lnSpc>
            </a:pPr>
            <a:r>
              <a:rPr lang="en-US" sz="2400">
                <a:solidFill>
                  <a:srgbClr val="000000"/>
                </a:solidFill>
                <a:latin typeface="Inter"/>
                <a:ea typeface="Inter"/>
                <a:cs typeface="Inter"/>
                <a:sym typeface="Inter"/>
              </a:rPr>
              <a:t>Dötlinger, L., Penz, M., Reiter, M., &amp; Widauer, S. (n.d.). Lightweight DWH Data Analysis for SMEs. University of Innsbruck, Austria.</a:t>
            </a:r>
          </a:p>
          <a:p>
            <a:pPr algn="l">
              <a:lnSpc>
                <a:spcPts val="2928"/>
              </a:lnSpc>
            </a:pPr>
          </a:p>
          <a:p>
            <a:pPr algn="l">
              <a:lnSpc>
                <a:spcPts val="2928"/>
              </a:lnSpc>
            </a:pPr>
            <a:r>
              <a:rPr lang="en-US" sz="2400">
                <a:solidFill>
                  <a:srgbClr val="000000"/>
                </a:solidFill>
                <a:latin typeface="Inter"/>
                <a:ea typeface="Inter"/>
                <a:cs typeface="Inter"/>
                <a:sym typeface="Inter"/>
              </a:rPr>
              <a:t>Dykes, B. (2024, February 27). The Future Of Data Storytelling Is Augmented, Not Automated. Forbes.</a:t>
            </a:r>
          </a:p>
          <a:p>
            <a:pPr algn="l">
              <a:lnSpc>
                <a:spcPts val="2928"/>
              </a:lnSpc>
            </a:pPr>
          </a:p>
          <a:p>
            <a:pPr algn="l">
              <a:lnSpc>
                <a:spcPts val="2928"/>
              </a:lnSpc>
            </a:pPr>
            <a:r>
              <a:rPr lang="en-US" sz="2400">
                <a:solidFill>
                  <a:srgbClr val="000000"/>
                </a:solidFill>
                <a:latin typeface="Inter"/>
                <a:ea typeface="Inter"/>
                <a:cs typeface="Inter"/>
                <a:sym typeface="Inter"/>
              </a:rPr>
              <a:t>Gudfinnsson, K. (2019). Towards facilitating BI adoption in small and medium sized manufacturing companies (Doctoral dissertation, University of Skövde).</a:t>
            </a:r>
          </a:p>
          <a:p>
            <a:pPr algn="l">
              <a:lnSpc>
                <a:spcPts val="2928"/>
              </a:lnSpc>
            </a:pPr>
          </a:p>
          <a:p>
            <a:pPr algn="l">
              <a:lnSpc>
                <a:spcPts val="2928"/>
              </a:lnSpc>
              <a:spcBef>
                <a:spcPct val="0"/>
              </a:spcBef>
            </a:pPr>
            <a:r>
              <a:rPr lang="en-US" sz="2400">
                <a:solidFill>
                  <a:srgbClr val="000000"/>
                </a:solidFill>
                <a:latin typeface="Inter"/>
                <a:ea typeface="Inter"/>
                <a:cs typeface="Inter"/>
                <a:sym typeface="Inter"/>
              </a:rPr>
              <a:t>Jellypod. (n.d.). Grow </a:t>
            </a:r>
            <a:r>
              <a:rPr lang="en-US" sz="2400">
                <a:solidFill>
                  <a:srgbClr val="000000"/>
                </a:solidFill>
                <a:latin typeface="Inter"/>
                <a:ea typeface="Inter"/>
                <a:cs typeface="Inter"/>
                <a:sym typeface="Inter"/>
              </a:rPr>
              <a:t>Your Business with AI-Generated Podcasts.</a:t>
            </a:r>
          </a:p>
          <a:p>
            <a:pPr algn="l">
              <a:lnSpc>
                <a:spcPts val="2928"/>
              </a:lnSpc>
              <a:spcBef>
                <a:spcPct val="0"/>
              </a:spcBef>
            </a:pPr>
            <a:r>
              <a:rPr lang="en-US" sz="2400">
                <a:solidFill>
                  <a:srgbClr val="000000"/>
                </a:solidFill>
                <a:latin typeface="Inter"/>
                <a:ea typeface="Inter"/>
                <a:cs typeface="Inter"/>
                <a:sym typeface="Inter"/>
              </a:rPr>
              <a:t>Lennerholt, C., Van Laere, J., &amp; Söderström, E. (2021). User-Related Challenges of </a:t>
            </a:r>
          </a:p>
          <a:p>
            <a:pPr algn="l">
              <a:lnSpc>
                <a:spcPts val="2928"/>
              </a:lnSpc>
              <a:spcBef>
                <a:spcPct val="0"/>
              </a:spcBef>
            </a:pPr>
            <a:r>
              <a:rPr lang="en-US" sz="2400">
                <a:solidFill>
                  <a:srgbClr val="000000"/>
                </a:solidFill>
                <a:latin typeface="Inter"/>
                <a:ea typeface="Inter"/>
                <a:cs typeface="Inter"/>
                <a:sym typeface="Inter"/>
              </a:rPr>
              <a:t>Self-Service Business Intelligence. Information Systems Management, 38(4), 309–323.</a:t>
            </a:r>
          </a:p>
          <a:p>
            <a:pPr algn="l">
              <a:lnSpc>
                <a:spcPts val="2928"/>
              </a:lnSpc>
              <a:spcBef>
                <a:spcPct val="0"/>
              </a:spcBef>
            </a:pPr>
          </a:p>
          <a:p>
            <a:pPr algn="l">
              <a:lnSpc>
                <a:spcPts val="2928"/>
              </a:lnSpc>
              <a:spcBef>
                <a:spcPct val="0"/>
              </a:spcBef>
            </a:pPr>
            <a:r>
              <a:rPr lang="en-US" sz="2400">
                <a:solidFill>
                  <a:srgbClr val="000000"/>
                </a:solidFill>
                <a:latin typeface="Inter"/>
                <a:ea typeface="Inter"/>
                <a:cs typeface="Inter"/>
                <a:sym typeface="Inter"/>
              </a:rPr>
              <a:t>Mally, P. K. (2023). Cloud Data Warehousing and AI Analytics: A Comprehensive Review of Literature. International Journal of Computer Trends and Technology, 71(10), 28–38.</a:t>
            </a:r>
          </a:p>
          <a:p>
            <a:pPr algn="l">
              <a:lnSpc>
                <a:spcPts val="2928"/>
              </a:lnSpc>
              <a:spcBef>
                <a:spcPct val="0"/>
              </a:spcBef>
            </a:pPr>
          </a:p>
          <a:p>
            <a:pPr algn="l">
              <a:lnSpc>
                <a:spcPts val="2928"/>
              </a:lnSpc>
              <a:spcBef>
                <a:spcPct val="0"/>
              </a:spcBef>
            </a:pPr>
            <a:r>
              <a:rPr lang="en-US" sz="2400">
                <a:solidFill>
                  <a:srgbClr val="000000"/>
                </a:solidFill>
                <a:latin typeface="Inter"/>
                <a:ea typeface="Inter"/>
                <a:cs typeface="Inter"/>
                <a:sym typeface="Inter"/>
              </a:rPr>
              <a:t>Salqvist, P. (2023). Abstract: This thesis aimed to assess a given Data Warehouse against a well-suited Data Lakehouse in terms of read performance and scalability. (Master's thesis, KTH Royal Institute of Technology).</a:t>
            </a:r>
          </a:p>
          <a:p>
            <a:pPr algn="l">
              <a:lnSpc>
                <a:spcPts val="2928"/>
              </a:lnSpc>
              <a:spcBef>
                <a:spcPct val="0"/>
              </a:spcBef>
            </a:pPr>
          </a:p>
          <a:p>
            <a:pPr algn="l">
              <a:lnSpc>
                <a:spcPts val="2928"/>
              </a:lnSpc>
              <a:spcBef>
                <a:spcPct val="0"/>
              </a:spcBef>
            </a:pPr>
            <a:r>
              <a:rPr lang="en-US" sz="2400">
                <a:solidFill>
                  <a:srgbClr val="000000"/>
                </a:solidFill>
                <a:latin typeface="Inter"/>
                <a:ea typeface="Inter"/>
                <a:cs typeface="Inter"/>
                <a:sym typeface="Inter"/>
              </a:rPr>
              <a:t>Yasser, M. F., &amp; Alserafi, M. M. (2023). Cloud-Based Data Warehousing Solutions Capabilities and Challenges. 2023 International Conference on Computer Science and Information Technology (CSIT), 1–6.</a:t>
            </a:r>
          </a:p>
          <a:p>
            <a:pPr algn="l">
              <a:lnSpc>
                <a:spcPts val="2928"/>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1174147" y="719146"/>
            <a:ext cx="5389402" cy="5389402"/>
          </a:xfrm>
          <a:custGeom>
            <a:avLst/>
            <a:gdLst/>
            <a:ahLst/>
            <a:cxnLst/>
            <a:rect r="r" b="b" t="t" l="l"/>
            <a:pathLst>
              <a:path h="5389402" w="5389402">
                <a:moveTo>
                  <a:pt x="0" y="0"/>
                </a:moveTo>
                <a:lnTo>
                  <a:pt x="5389401" y="0"/>
                </a:lnTo>
                <a:lnTo>
                  <a:pt x="5389401" y="5389402"/>
                </a:lnTo>
                <a:lnTo>
                  <a:pt x="0" y="5389402"/>
                </a:lnTo>
                <a:lnTo>
                  <a:pt x="0" y="0"/>
                </a:lnTo>
                <a:close/>
              </a:path>
            </a:pathLst>
          </a:custGeom>
          <a:blipFill>
            <a:blip r:embed="rId3">
              <a:alphaModFix amt="68000"/>
            </a:blip>
            <a:stretch>
              <a:fillRect l="0" t="0" r="0" b="0"/>
            </a:stretch>
          </a:blipFill>
        </p:spPr>
      </p:sp>
      <p:sp>
        <p:nvSpPr>
          <p:cNvPr name="TextBox 3" id="3"/>
          <p:cNvSpPr txBox="true"/>
          <p:nvPr/>
        </p:nvSpPr>
        <p:spPr>
          <a:xfrm rot="0">
            <a:off x="1028700" y="719146"/>
            <a:ext cx="9210096" cy="4661642"/>
          </a:xfrm>
          <a:prstGeom prst="rect">
            <a:avLst/>
          </a:prstGeom>
        </p:spPr>
        <p:txBody>
          <a:bodyPr anchor="t" rtlCol="false" tIns="0" lIns="0" bIns="0" rIns="0">
            <a:spAutoFit/>
          </a:bodyPr>
          <a:lstStyle/>
          <a:p>
            <a:pPr algn="l" marL="476678" indent="-238339" lvl="1">
              <a:lnSpc>
                <a:spcPts val="2693"/>
              </a:lnSpc>
              <a:buFont typeface="Arial"/>
              <a:buChar char="•"/>
            </a:pPr>
            <a:r>
              <a:rPr lang="en-US" sz="2207">
                <a:solidFill>
                  <a:srgbClr val="000000"/>
                </a:solidFill>
                <a:latin typeface="Inter"/>
                <a:ea typeface="Inter"/>
                <a:cs typeface="Inter"/>
                <a:sym typeface="Inter"/>
              </a:rPr>
              <a:t>Problem: Small businesses often lack the resources for advanced analytics, leading to suboptimal email marketing strategies based on generic best practices rather than empirical evidence from their own customer base.</a:t>
            </a:r>
          </a:p>
          <a:p>
            <a:pPr algn="l" marL="476678" indent="-238339" lvl="1">
              <a:lnSpc>
                <a:spcPts val="2693"/>
              </a:lnSpc>
              <a:buFont typeface="Arial"/>
              <a:buChar char="•"/>
            </a:pPr>
            <a:r>
              <a:rPr lang="en-US" sz="2207">
                <a:solidFill>
                  <a:srgbClr val="000000"/>
                </a:solidFill>
                <a:latin typeface="Inter"/>
                <a:ea typeface="Inter"/>
                <a:cs typeface="Inter"/>
                <a:sym typeface="Inter"/>
              </a:rPr>
              <a:t>Research Question: What specific, controllable attributes of an email campaign have a statistically significant impact on subscriber open rates?</a:t>
            </a:r>
          </a:p>
          <a:p>
            <a:pPr algn="l" marL="476678" indent="-238339" lvl="1">
              <a:lnSpc>
                <a:spcPts val="2693"/>
              </a:lnSpc>
              <a:buFont typeface="Arial"/>
              <a:buChar char="•"/>
            </a:pPr>
            <a:r>
              <a:rPr lang="en-US" sz="2207">
                <a:solidFill>
                  <a:srgbClr val="000000"/>
                </a:solidFill>
                <a:latin typeface="Inter"/>
                <a:ea typeface="Inter"/>
                <a:cs typeface="Inter"/>
                <a:sym typeface="Inter"/>
              </a:rPr>
              <a:t>Hypotheses:</a:t>
            </a:r>
          </a:p>
          <a:p>
            <a:pPr algn="l" marL="953356" indent="-317785" lvl="2">
              <a:lnSpc>
                <a:spcPts val="2693"/>
              </a:lnSpc>
              <a:buFont typeface="Arial"/>
              <a:buChar char="⚬"/>
            </a:pPr>
            <a:r>
              <a:rPr lang="en-US" sz="2207">
                <a:solidFill>
                  <a:srgbClr val="000000"/>
                </a:solidFill>
                <a:latin typeface="Inter"/>
                <a:ea typeface="Inter"/>
                <a:cs typeface="Inter"/>
                <a:sym typeface="Inter"/>
              </a:rPr>
              <a:t>H</a:t>
            </a:r>
            <a:r>
              <a:rPr lang="en-US" sz="2207">
                <a:solidFill>
                  <a:srgbClr val="000000"/>
                </a:solidFill>
                <a:latin typeface="Inter"/>
                <a:ea typeface="Inter"/>
                <a:cs typeface="Inter"/>
                <a:sym typeface="Inter"/>
              </a:rPr>
              <a:t>0</a:t>
            </a:r>
            <a:r>
              <a:rPr lang="en-US" sz="2207">
                <a:solidFill>
                  <a:srgbClr val="000000"/>
                </a:solidFill>
                <a:latin typeface="Inter"/>
                <a:ea typeface="Inter"/>
                <a:cs typeface="Inter"/>
                <a:sym typeface="Inter"/>
              </a:rPr>
              <a:t>​: Email campaign attributes (send time, subject line characteristics) have no statistically significant effect on open rates.</a:t>
            </a:r>
          </a:p>
          <a:p>
            <a:pPr algn="l" marL="953356" indent="-317785" lvl="2">
              <a:lnSpc>
                <a:spcPts val="2693"/>
              </a:lnSpc>
              <a:buFont typeface="Arial"/>
              <a:buChar char="⚬"/>
            </a:pPr>
            <a:r>
              <a:rPr lang="en-US" sz="2207">
                <a:solidFill>
                  <a:srgbClr val="000000"/>
                </a:solidFill>
                <a:latin typeface="Inter"/>
                <a:ea typeface="Inter"/>
                <a:cs typeface="Inter"/>
                <a:sym typeface="Inter"/>
              </a:rPr>
              <a:t>H</a:t>
            </a:r>
            <a:r>
              <a:rPr lang="en-US" sz="2207">
                <a:solidFill>
                  <a:srgbClr val="000000"/>
                </a:solidFill>
                <a:latin typeface="Inter"/>
                <a:ea typeface="Inter"/>
                <a:cs typeface="Inter"/>
                <a:sym typeface="Inter"/>
              </a:rPr>
              <a:t>A</a:t>
            </a:r>
            <a:r>
              <a:rPr lang="en-US" sz="2207">
                <a:solidFill>
                  <a:srgbClr val="000000"/>
                </a:solidFill>
                <a:latin typeface="Inter"/>
                <a:ea typeface="Inter"/>
                <a:cs typeface="Inter"/>
                <a:sym typeface="Inter"/>
              </a:rPr>
              <a:t>​: At least one email campaign attribute has a statistically significant effect on open rates.</a:t>
            </a:r>
          </a:p>
          <a:p>
            <a:pPr algn="l">
              <a:lnSpc>
                <a:spcPts val="2693"/>
              </a:lnSpc>
            </a:pPr>
          </a:p>
        </p:txBody>
      </p:sp>
      <p:grpSp>
        <p:nvGrpSpPr>
          <p:cNvPr name="Group 4" id="4"/>
          <p:cNvGrpSpPr/>
          <p:nvPr/>
        </p:nvGrpSpPr>
        <p:grpSpPr>
          <a:xfrm rot="0">
            <a:off x="15805630" y="7852807"/>
            <a:ext cx="1453670" cy="1405493"/>
            <a:chOff x="0" y="0"/>
            <a:chExt cx="1938226" cy="1873990"/>
          </a:xfrm>
        </p:grpSpPr>
        <p:grpSp>
          <p:nvGrpSpPr>
            <p:cNvPr name="Group 5" id="5"/>
            <p:cNvGrpSpPr/>
            <p:nvPr/>
          </p:nvGrpSpPr>
          <p:grpSpPr>
            <a:xfrm rot="0">
              <a:off x="392824" y="0"/>
              <a:ext cx="1068571" cy="106857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7" id="7"/>
              <p:cNvSpPr txBox="true"/>
              <p:nvPr/>
            </p:nvSpPr>
            <p:spPr>
              <a:xfrm>
                <a:off x="76200" y="66675"/>
                <a:ext cx="660400" cy="669925"/>
              </a:xfrm>
              <a:prstGeom prst="rect">
                <a:avLst/>
              </a:prstGeom>
            </p:spPr>
            <p:txBody>
              <a:bodyPr anchor="ctr" rtlCol="false" tIns="35867" lIns="35867" bIns="35867" rIns="35867"/>
              <a:lstStyle/>
              <a:p>
                <a:pPr algn="ctr">
                  <a:lnSpc>
                    <a:spcPts val="2123"/>
                  </a:lnSpc>
                </a:pPr>
              </a:p>
            </p:txBody>
          </p:sp>
        </p:grpSp>
        <p:sp>
          <p:nvSpPr>
            <p:cNvPr name="TextBox 8" id="8"/>
            <p:cNvSpPr txBox="true"/>
            <p:nvPr/>
          </p:nvSpPr>
          <p:spPr>
            <a:xfrm rot="0">
              <a:off x="482572" y="144809"/>
              <a:ext cx="889075" cy="712279"/>
            </a:xfrm>
            <a:prstGeom prst="rect">
              <a:avLst/>
            </a:prstGeom>
          </p:spPr>
          <p:txBody>
            <a:bodyPr anchor="t" rtlCol="false" tIns="0" lIns="0" bIns="0" rIns="0">
              <a:spAutoFit/>
            </a:bodyPr>
            <a:lstStyle/>
            <a:p>
              <a:pPr algn="ctr">
                <a:lnSpc>
                  <a:spcPts val="4460"/>
                </a:lnSpc>
              </a:pPr>
              <a:r>
                <a:rPr lang="en-US" sz="3186">
                  <a:solidFill>
                    <a:srgbClr val="000000">
                      <a:alpha val="82745"/>
                    </a:srgbClr>
                  </a:solidFill>
                  <a:latin typeface="Inter"/>
                  <a:ea typeface="Inter"/>
                  <a:cs typeface="Inter"/>
                  <a:sym typeface="Inter"/>
                </a:rPr>
                <a:t>02</a:t>
              </a:r>
            </a:p>
          </p:txBody>
        </p:sp>
        <p:grpSp>
          <p:nvGrpSpPr>
            <p:cNvPr name="Group 9" id="9"/>
            <p:cNvGrpSpPr/>
            <p:nvPr/>
          </p:nvGrpSpPr>
          <p:grpSpPr>
            <a:xfrm rot="0">
              <a:off x="0" y="1302891"/>
              <a:ext cx="1938226" cy="571099"/>
              <a:chOff x="0" y="0"/>
              <a:chExt cx="952367" cy="280615"/>
            </a:xfrm>
          </p:grpSpPr>
          <p:sp>
            <p:nvSpPr>
              <p:cNvPr name="Freeform 10" id="10"/>
              <p:cNvSpPr/>
              <p:nvPr/>
            </p:nvSpPr>
            <p:spPr>
              <a:xfrm flipH="false" flipV="false" rot="0">
                <a:off x="0" y="0"/>
                <a:ext cx="952367" cy="280615"/>
              </a:xfrm>
              <a:custGeom>
                <a:avLst/>
                <a:gdLst/>
                <a:ahLst/>
                <a:cxnLst/>
                <a:rect r="r" b="b" t="t" l="l"/>
                <a:pathLst>
                  <a:path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name="TextBox 11" id="11"/>
              <p:cNvSpPr txBox="true"/>
              <p:nvPr/>
            </p:nvSpPr>
            <p:spPr>
              <a:xfrm>
                <a:off x="0" y="-28575"/>
                <a:ext cx="952367" cy="309190"/>
              </a:xfrm>
              <a:prstGeom prst="rect">
                <a:avLst/>
              </a:prstGeom>
            </p:spPr>
            <p:txBody>
              <a:bodyPr anchor="ctr" rtlCol="false" tIns="40640" lIns="40640" bIns="40640" rIns="40640"/>
              <a:lstStyle/>
              <a:p>
                <a:pPr algn="ctr">
                  <a:lnSpc>
                    <a:spcPts val="2127"/>
                  </a:lnSpc>
                </a:pPr>
              </a:p>
            </p:txBody>
          </p:sp>
        </p:grpSp>
        <p:sp>
          <p:nvSpPr>
            <p:cNvPr name="AutoShape 12" id="12"/>
            <p:cNvSpPr/>
            <p:nvPr/>
          </p:nvSpPr>
          <p:spPr>
            <a:xfrm>
              <a:off x="509295" y="1588441"/>
              <a:ext cx="952100" cy="0"/>
            </a:xfrm>
            <a:prstGeom prst="line">
              <a:avLst/>
            </a:prstGeom>
            <a:ln cap="flat" w="25400">
              <a:solidFill>
                <a:srgbClr val="000000">
                  <a:alpha val="70980"/>
                </a:srgbClr>
              </a:solidFill>
              <a:prstDash val="solid"/>
              <a:headEnd type="none" len="sm" w="sm"/>
              <a:tailEnd type="arrow" len="sm" w="med"/>
            </a:ln>
          </p:spPr>
        </p:sp>
      </p:grpSp>
      <p:grpSp>
        <p:nvGrpSpPr>
          <p:cNvPr name="Group 13" id="13"/>
          <p:cNvGrpSpPr/>
          <p:nvPr/>
        </p:nvGrpSpPr>
        <p:grpSpPr>
          <a:xfrm rot="0">
            <a:off x="1430611" y="7365635"/>
            <a:ext cx="10006989" cy="2262944"/>
            <a:chOff x="0" y="0"/>
            <a:chExt cx="13342652" cy="3017259"/>
          </a:xfrm>
        </p:grpSpPr>
        <p:sp>
          <p:nvSpPr>
            <p:cNvPr name="TextBox 14" id="14"/>
            <p:cNvSpPr txBox="true"/>
            <p:nvPr/>
          </p:nvSpPr>
          <p:spPr>
            <a:xfrm rot="0">
              <a:off x="1372081" y="-28575"/>
              <a:ext cx="11970571" cy="1327700"/>
            </a:xfrm>
            <a:prstGeom prst="rect">
              <a:avLst/>
            </a:prstGeom>
          </p:spPr>
          <p:txBody>
            <a:bodyPr anchor="t" rtlCol="false" tIns="0" lIns="0" bIns="0" rIns="0">
              <a:spAutoFit/>
            </a:bodyPr>
            <a:lstStyle/>
            <a:p>
              <a:pPr algn="l">
                <a:lnSpc>
                  <a:spcPts val="7807"/>
                </a:lnSpc>
                <a:spcBef>
                  <a:spcPct val="0"/>
                </a:spcBef>
              </a:pPr>
              <a:r>
                <a:rPr lang="en-US" sz="6399">
                  <a:solidFill>
                    <a:srgbClr val="404040"/>
                  </a:solidFill>
                  <a:latin typeface="Inter"/>
                  <a:ea typeface="Inter"/>
                  <a:cs typeface="Inter"/>
                  <a:sym typeface="Inter"/>
                </a:rPr>
                <a:t>PROBLEM STATEMENT</a:t>
              </a:r>
            </a:p>
          </p:txBody>
        </p:sp>
        <p:sp>
          <p:nvSpPr>
            <p:cNvPr name="TextBox 15" id="15"/>
            <p:cNvSpPr txBox="true"/>
            <p:nvPr/>
          </p:nvSpPr>
          <p:spPr>
            <a:xfrm rot="0">
              <a:off x="0" y="1689559"/>
              <a:ext cx="13342652" cy="1327700"/>
            </a:xfrm>
            <a:prstGeom prst="rect">
              <a:avLst/>
            </a:prstGeom>
          </p:spPr>
          <p:txBody>
            <a:bodyPr anchor="t" rtlCol="false" tIns="0" lIns="0" bIns="0" rIns="0">
              <a:spAutoFit/>
            </a:bodyPr>
            <a:lstStyle/>
            <a:p>
              <a:pPr algn="l">
                <a:lnSpc>
                  <a:spcPts val="7807"/>
                </a:lnSpc>
                <a:spcBef>
                  <a:spcPct val="0"/>
                </a:spcBef>
              </a:pPr>
              <a:r>
                <a:rPr lang="en-US" sz="6399">
                  <a:solidFill>
                    <a:srgbClr val="404040"/>
                  </a:solidFill>
                  <a:latin typeface="Inter"/>
                  <a:ea typeface="Inter"/>
                  <a:cs typeface="Inter"/>
                  <a:sym typeface="Inter"/>
                </a:rPr>
                <a:t>RESEARCH HYPOTHESES</a:t>
              </a:r>
            </a:p>
          </p:txBody>
        </p:sp>
        <p:sp>
          <p:nvSpPr>
            <p:cNvPr name="TextBox 16" id="16"/>
            <p:cNvSpPr txBox="true"/>
            <p:nvPr/>
          </p:nvSpPr>
          <p:spPr>
            <a:xfrm rot="0">
              <a:off x="11606460" y="1084028"/>
              <a:ext cx="1736191" cy="868426"/>
            </a:xfrm>
            <a:prstGeom prst="rect">
              <a:avLst/>
            </a:prstGeom>
          </p:spPr>
          <p:txBody>
            <a:bodyPr anchor="t" rtlCol="false" tIns="0" lIns="0" bIns="0" rIns="0">
              <a:spAutoFit/>
            </a:bodyPr>
            <a:lstStyle/>
            <a:p>
              <a:pPr algn="l">
                <a:lnSpc>
                  <a:spcPts val="5123"/>
                </a:lnSpc>
                <a:spcBef>
                  <a:spcPct val="0"/>
                </a:spcBef>
              </a:pPr>
              <a:r>
                <a:rPr lang="en-US" sz="4199">
                  <a:solidFill>
                    <a:srgbClr val="404040"/>
                  </a:solidFill>
                  <a:latin typeface="Inter"/>
                  <a:ea typeface="Inter"/>
                  <a:cs typeface="Inter"/>
                  <a:sym typeface="Inter"/>
                </a:rPr>
                <a:t>AND</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6131751" y="7826435"/>
            <a:ext cx="801428" cy="80142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66675"/>
              <a:ext cx="660400" cy="669925"/>
            </a:xfrm>
            <a:prstGeom prst="rect">
              <a:avLst/>
            </a:prstGeom>
          </p:spPr>
          <p:txBody>
            <a:bodyPr anchor="ctr" rtlCol="false" tIns="35867" lIns="35867" bIns="35867" rIns="35867"/>
            <a:lstStyle/>
            <a:p>
              <a:pPr algn="ctr">
                <a:lnSpc>
                  <a:spcPts val="2123"/>
                </a:lnSpc>
              </a:pPr>
            </a:p>
          </p:txBody>
        </p:sp>
      </p:grpSp>
      <p:grpSp>
        <p:nvGrpSpPr>
          <p:cNvPr name="Group 5" id="5"/>
          <p:cNvGrpSpPr/>
          <p:nvPr/>
        </p:nvGrpSpPr>
        <p:grpSpPr>
          <a:xfrm rot="0">
            <a:off x="15805630" y="8829976"/>
            <a:ext cx="1453670" cy="428324"/>
            <a:chOff x="0" y="0"/>
            <a:chExt cx="952367" cy="280615"/>
          </a:xfrm>
        </p:grpSpPr>
        <p:sp>
          <p:nvSpPr>
            <p:cNvPr name="Freeform 6" id="6"/>
            <p:cNvSpPr/>
            <p:nvPr/>
          </p:nvSpPr>
          <p:spPr>
            <a:xfrm flipH="false" flipV="false" rot="0">
              <a:off x="0" y="0"/>
              <a:ext cx="952367" cy="280615"/>
            </a:xfrm>
            <a:custGeom>
              <a:avLst/>
              <a:gdLst/>
              <a:ahLst/>
              <a:cxnLst/>
              <a:rect r="r" b="b" t="t" l="l"/>
              <a:pathLst>
                <a:path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name="TextBox 7" id="7"/>
            <p:cNvSpPr txBox="true"/>
            <p:nvPr/>
          </p:nvSpPr>
          <p:spPr>
            <a:xfrm>
              <a:off x="0" y="-28575"/>
              <a:ext cx="952367" cy="309190"/>
            </a:xfrm>
            <a:prstGeom prst="rect">
              <a:avLst/>
            </a:prstGeom>
          </p:spPr>
          <p:txBody>
            <a:bodyPr anchor="ctr" rtlCol="false" tIns="40640" lIns="40640" bIns="40640" rIns="40640"/>
            <a:lstStyle/>
            <a:p>
              <a:pPr algn="ctr">
                <a:lnSpc>
                  <a:spcPts val="2127"/>
                </a:lnSpc>
              </a:pPr>
            </a:p>
          </p:txBody>
        </p:sp>
      </p:grpSp>
      <p:sp>
        <p:nvSpPr>
          <p:cNvPr name="AutoShape 8" id="8"/>
          <p:cNvSpPr/>
          <p:nvPr/>
        </p:nvSpPr>
        <p:spPr>
          <a:xfrm>
            <a:off x="16187602" y="9044138"/>
            <a:ext cx="714075" cy="0"/>
          </a:xfrm>
          <a:prstGeom prst="line">
            <a:avLst/>
          </a:prstGeom>
          <a:ln cap="flat" w="19050">
            <a:solidFill>
              <a:srgbClr val="000000">
                <a:alpha val="70980"/>
              </a:srgbClr>
            </a:solidFill>
            <a:prstDash val="solid"/>
            <a:headEnd type="none" len="sm" w="sm"/>
            <a:tailEnd type="arrow" len="sm" w="med"/>
          </a:ln>
        </p:spPr>
      </p:sp>
      <p:sp>
        <p:nvSpPr>
          <p:cNvPr name="Freeform 9" id="9"/>
          <p:cNvSpPr/>
          <p:nvPr/>
        </p:nvSpPr>
        <p:spPr>
          <a:xfrm flipH="false" flipV="false" rot="0">
            <a:off x="7802303" y="1141854"/>
            <a:ext cx="7461604" cy="7461604"/>
          </a:xfrm>
          <a:custGeom>
            <a:avLst/>
            <a:gdLst/>
            <a:ahLst/>
            <a:cxnLst/>
            <a:rect r="r" b="b" t="t" l="l"/>
            <a:pathLst>
              <a:path h="7461604" w="7461604">
                <a:moveTo>
                  <a:pt x="0" y="0"/>
                </a:moveTo>
                <a:lnTo>
                  <a:pt x="7461603" y="0"/>
                </a:lnTo>
                <a:lnTo>
                  <a:pt x="7461603" y="7461604"/>
                </a:lnTo>
                <a:lnTo>
                  <a:pt x="0" y="7461604"/>
                </a:lnTo>
                <a:lnTo>
                  <a:pt x="0" y="0"/>
                </a:lnTo>
                <a:close/>
              </a:path>
            </a:pathLst>
          </a:custGeom>
          <a:blipFill>
            <a:blip r:embed="rId3">
              <a:alphaModFix amt="59000"/>
            </a:blip>
            <a:stretch>
              <a:fillRect l="0" t="0" r="0" b="0"/>
            </a:stretch>
          </a:blipFill>
        </p:spPr>
      </p:sp>
      <p:sp>
        <p:nvSpPr>
          <p:cNvPr name="TextBox 10" id="10"/>
          <p:cNvSpPr txBox="true"/>
          <p:nvPr/>
        </p:nvSpPr>
        <p:spPr>
          <a:xfrm rot="0">
            <a:off x="16199062" y="7918372"/>
            <a:ext cx="666806" cy="550878"/>
          </a:xfrm>
          <a:prstGeom prst="rect">
            <a:avLst/>
          </a:prstGeom>
        </p:spPr>
        <p:txBody>
          <a:bodyPr anchor="t" rtlCol="false" tIns="0" lIns="0" bIns="0" rIns="0">
            <a:spAutoFit/>
          </a:bodyPr>
          <a:lstStyle/>
          <a:p>
            <a:pPr algn="ctr">
              <a:lnSpc>
                <a:spcPts val="4460"/>
              </a:lnSpc>
            </a:pPr>
            <a:r>
              <a:rPr lang="en-US" sz="3186">
                <a:solidFill>
                  <a:srgbClr val="000000">
                    <a:alpha val="82745"/>
                  </a:srgbClr>
                </a:solidFill>
                <a:latin typeface="Inter"/>
                <a:ea typeface="Inter"/>
                <a:cs typeface="Inter"/>
                <a:sym typeface="Inter"/>
              </a:rPr>
              <a:t>03</a:t>
            </a:r>
          </a:p>
        </p:txBody>
      </p:sp>
      <p:sp>
        <p:nvSpPr>
          <p:cNvPr name="TextBox 11" id="11"/>
          <p:cNvSpPr txBox="true"/>
          <p:nvPr/>
        </p:nvSpPr>
        <p:spPr>
          <a:xfrm rot="0">
            <a:off x="1363039" y="1000125"/>
            <a:ext cx="5571419" cy="1993519"/>
          </a:xfrm>
          <a:prstGeom prst="rect">
            <a:avLst/>
          </a:prstGeom>
        </p:spPr>
        <p:txBody>
          <a:bodyPr anchor="t" rtlCol="false" tIns="0" lIns="0" bIns="0" rIns="0">
            <a:spAutoFit/>
          </a:bodyPr>
          <a:lstStyle/>
          <a:p>
            <a:pPr algn="r">
              <a:lnSpc>
                <a:spcPts val="7807"/>
              </a:lnSpc>
              <a:spcBef>
                <a:spcPct val="0"/>
              </a:spcBef>
            </a:pPr>
            <a:r>
              <a:rPr lang="en-US" sz="6399">
                <a:solidFill>
                  <a:srgbClr val="404040"/>
                </a:solidFill>
                <a:latin typeface="Inter"/>
                <a:ea typeface="Inter"/>
                <a:cs typeface="Inter"/>
                <a:sym typeface="Inter"/>
              </a:rPr>
              <a:t>LITERATURE REVIEW:</a:t>
            </a:r>
          </a:p>
        </p:txBody>
      </p:sp>
      <p:sp>
        <p:nvSpPr>
          <p:cNvPr name="TextBox 12" id="12"/>
          <p:cNvSpPr txBox="true"/>
          <p:nvPr/>
        </p:nvSpPr>
        <p:spPr>
          <a:xfrm rot="0">
            <a:off x="1096011" y="4863131"/>
            <a:ext cx="5838447" cy="3966845"/>
          </a:xfrm>
          <a:prstGeom prst="rect">
            <a:avLst/>
          </a:prstGeom>
        </p:spPr>
        <p:txBody>
          <a:bodyPr anchor="t" rtlCol="false" tIns="0" lIns="0" bIns="0" rIns="0">
            <a:spAutoFit/>
          </a:bodyPr>
          <a:lstStyle/>
          <a:p>
            <a:pPr algn="just" marL="431802" indent="-215901" lvl="1">
              <a:lnSpc>
                <a:spcPts val="2440"/>
              </a:lnSpc>
              <a:buFont typeface="Arial"/>
              <a:buChar char="•"/>
            </a:pPr>
            <a:r>
              <a:rPr lang="en-US" sz="2000">
                <a:solidFill>
                  <a:srgbClr val="000000"/>
                </a:solidFill>
                <a:latin typeface="Inter"/>
                <a:ea typeface="Inter"/>
                <a:cs typeface="Inter"/>
                <a:sym typeface="Inter"/>
              </a:rPr>
              <a:t>Existing research confirms the high ROI of email marketing (Kumar, 2018).</a:t>
            </a:r>
          </a:p>
          <a:p>
            <a:pPr algn="just" marL="431802" indent="-215901" lvl="1">
              <a:lnSpc>
                <a:spcPts val="2440"/>
              </a:lnSpc>
              <a:buFont typeface="Arial"/>
              <a:buChar char="•"/>
            </a:pPr>
            <a:r>
              <a:rPr lang="en-US" sz="2000">
                <a:solidFill>
                  <a:srgbClr val="000000"/>
                </a:solidFill>
                <a:latin typeface="Inter"/>
                <a:ea typeface="Inter"/>
                <a:cs typeface="Inter"/>
                <a:sym typeface="Inter"/>
              </a:rPr>
              <a:t>Studies often focus on large-scale B2C enterprises, leaving a gap in small business-specific analytics (Chen &amp; Lee, 2021).</a:t>
            </a:r>
          </a:p>
          <a:p>
            <a:pPr algn="just" marL="431802" indent="-215901" lvl="1">
              <a:lnSpc>
                <a:spcPts val="2440"/>
              </a:lnSpc>
              <a:buFont typeface="Arial"/>
              <a:buChar char="•"/>
            </a:pPr>
            <a:r>
              <a:rPr lang="en-US" sz="2000">
                <a:solidFill>
                  <a:srgbClr val="000000"/>
                </a:solidFill>
                <a:latin typeface="Inter"/>
                <a:ea typeface="Inter"/>
                <a:cs typeface="Inter"/>
                <a:sym typeface="Inter"/>
              </a:rPr>
              <a:t>Data science literature emphasizes the power of regression modeling for identifying key business drivers (Provost &amp; Fawcett, 2013).</a:t>
            </a:r>
          </a:p>
          <a:p>
            <a:pPr algn="just" marL="431802" indent="-215901" lvl="1">
              <a:lnSpc>
                <a:spcPts val="2440"/>
              </a:lnSpc>
              <a:buFont typeface="Arial"/>
              <a:buChar char="•"/>
            </a:pPr>
            <a:r>
              <a:rPr lang="en-US" sz="2000">
                <a:solidFill>
                  <a:srgbClr val="000000"/>
                </a:solidFill>
                <a:latin typeface="Inter"/>
                <a:ea typeface="Inter"/>
                <a:cs typeface="Inter"/>
                <a:sym typeface="Inter"/>
              </a:rPr>
              <a:t>This project bridges the gap by applying formal data science techniques to a small business context.</a:t>
            </a:r>
          </a:p>
          <a:p>
            <a:pPr algn="just">
              <a:lnSpc>
                <a:spcPts val="2440"/>
              </a:lnSpc>
            </a:pPr>
          </a:p>
        </p:txBody>
      </p:sp>
      <p:sp>
        <p:nvSpPr>
          <p:cNvPr name="TextBox 13" id="13"/>
          <p:cNvSpPr txBox="true"/>
          <p:nvPr/>
        </p:nvSpPr>
        <p:spPr>
          <a:xfrm rot="0">
            <a:off x="1363039" y="2974594"/>
            <a:ext cx="5571419" cy="1303782"/>
          </a:xfrm>
          <a:prstGeom prst="rect">
            <a:avLst/>
          </a:prstGeom>
        </p:spPr>
        <p:txBody>
          <a:bodyPr anchor="t" rtlCol="false" tIns="0" lIns="0" bIns="0" rIns="0">
            <a:spAutoFit/>
          </a:bodyPr>
          <a:lstStyle/>
          <a:p>
            <a:pPr algn="r">
              <a:lnSpc>
                <a:spcPts val="5124"/>
              </a:lnSpc>
              <a:spcBef>
                <a:spcPct val="0"/>
              </a:spcBef>
            </a:pPr>
            <a:r>
              <a:rPr lang="en-US" sz="4200">
                <a:solidFill>
                  <a:srgbClr val="404040"/>
                </a:solidFill>
                <a:latin typeface="Inter"/>
                <a:ea typeface="Inter"/>
                <a:cs typeface="Inter"/>
                <a:sym typeface="Inter"/>
              </a:rPr>
              <a:t>SITUATING THE RESEARCH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6131751" y="7826435"/>
            <a:ext cx="801428" cy="80142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66675"/>
              <a:ext cx="660400" cy="669925"/>
            </a:xfrm>
            <a:prstGeom prst="rect">
              <a:avLst/>
            </a:prstGeom>
          </p:spPr>
          <p:txBody>
            <a:bodyPr anchor="ctr" rtlCol="false" tIns="35867" lIns="35867" bIns="35867" rIns="35867"/>
            <a:lstStyle/>
            <a:p>
              <a:pPr algn="ctr">
                <a:lnSpc>
                  <a:spcPts val="2123"/>
                </a:lnSpc>
              </a:pPr>
            </a:p>
          </p:txBody>
        </p:sp>
      </p:grpSp>
      <p:grpSp>
        <p:nvGrpSpPr>
          <p:cNvPr name="Group 5" id="5"/>
          <p:cNvGrpSpPr/>
          <p:nvPr/>
        </p:nvGrpSpPr>
        <p:grpSpPr>
          <a:xfrm rot="0">
            <a:off x="15805630" y="8829976"/>
            <a:ext cx="1453670" cy="428324"/>
            <a:chOff x="0" y="0"/>
            <a:chExt cx="952367" cy="280615"/>
          </a:xfrm>
        </p:grpSpPr>
        <p:sp>
          <p:nvSpPr>
            <p:cNvPr name="Freeform 6" id="6"/>
            <p:cNvSpPr/>
            <p:nvPr/>
          </p:nvSpPr>
          <p:spPr>
            <a:xfrm flipH="false" flipV="false" rot="0">
              <a:off x="0" y="0"/>
              <a:ext cx="952367" cy="280615"/>
            </a:xfrm>
            <a:custGeom>
              <a:avLst/>
              <a:gdLst/>
              <a:ahLst/>
              <a:cxnLst/>
              <a:rect r="r" b="b" t="t" l="l"/>
              <a:pathLst>
                <a:path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name="TextBox 7" id="7"/>
            <p:cNvSpPr txBox="true"/>
            <p:nvPr/>
          </p:nvSpPr>
          <p:spPr>
            <a:xfrm>
              <a:off x="0" y="-28575"/>
              <a:ext cx="952367" cy="309190"/>
            </a:xfrm>
            <a:prstGeom prst="rect">
              <a:avLst/>
            </a:prstGeom>
          </p:spPr>
          <p:txBody>
            <a:bodyPr anchor="ctr" rtlCol="false" tIns="40640" lIns="40640" bIns="40640" rIns="40640"/>
            <a:lstStyle/>
            <a:p>
              <a:pPr algn="ctr">
                <a:lnSpc>
                  <a:spcPts val="2127"/>
                </a:lnSpc>
              </a:pPr>
            </a:p>
          </p:txBody>
        </p:sp>
      </p:grpSp>
      <p:sp>
        <p:nvSpPr>
          <p:cNvPr name="AutoShape 8" id="8"/>
          <p:cNvSpPr/>
          <p:nvPr/>
        </p:nvSpPr>
        <p:spPr>
          <a:xfrm>
            <a:off x="16187602" y="9044138"/>
            <a:ext cx="714075" cy="0"/>
          </a:xfrm>
          <a:prstGeom prst="line">
            <a:avLst/>
          </a:prstGeom>
          <a:ln cap="flat" w="19050">
            <a:solidFill>
              <a:srgbClr val="000000">
                <a:alpha val="70980"/>
              </a:srgbClr>
            </a:solidFill>
            <a:prstDash val="solid"/>
            <a:headEnd type="none" len="sm" w="sm"/>
            <a:tailEnd type="arrow" len="sm" w="med"/>
          </a:ln>
        </p:spPr>
      </p:sp>
      <p:sp>
        <p:nvSpPr>
          <p:cNvPr name="Freeform 9" id="9"/>
          <p:cNvSpPr/>
          <p:nvPr/>
        </p:nvSpPr>
        <p:spPr>
          <a:xfrm flipH="false" flipV="false" rot="0">
            <a:off x="7596842" y="2571270"/>
            <a:ext cx="10314703" cy="4693190"/>
          </a:xfrm>
          <a:custGeom>
            <a:avLst/>
            <a:gdLst/>
            <a:ahLst/>
            <a:cxnLst/>
            <a:rect r="r" b="b" t="t" l="l"/>
            <a:pathLst>
              <a:path h="4693190" w="10314703">
                <a:moveTo>
                  <a:pt x="0" y="0"/>
                </a:moveTo>
                <a:lnTo>
                  <a:pt x="10314703" y="0"/>
                </a:lnTo>
                <a:lnTo>
                  <a:pt x="10314703" y="4693190"/>
                </a:lnTo>
                <a:lnTo>
                  <a:pt x="0" y="4693190"/>
                </a:lnTo>
                <a:lnTo>
                  <a:pt x="0" y="0"/>
                </a:lnTo>
                <a:close/>
              </a:path>
            </a:pathLst>
          </a:custGeom>
          <a:blipFill>
            <a:blip r:embed="rId3"/>
            <a:stretch>
              <a:fillRect l="0" t="0" r="0" b="0"/>
            </a:stretch>
          </a:blipFill>
        </p:spPr>
      </p:sp>
      <p:sp>
        <p:nvSpPr>
          <p:cNvPr name="TextBox 10" id="10"/>
          <p:cNvSpPr txBox="true"/>
          <p:nvPr/>
        </p:nvSpPr>
        <p:spPr>
          <a:xfrm rot="0">
            <a:off x="725063" y="2098216"/>
            <a:ext cx="6871779" cy="4404871"/>
          </a:xfrm>
          <a:prstGeom prst="rect">
            <a:avLst/>
          </a:prstGeom>
        </p:spPr>
        <p:txBody>
          <a:bodyPr anchor="t" rtlCol="false" tIns="0" lIns="0" bIns="0" rIns="0">
            <a:spAutoFit/>
          </a:bodyPr>
          <a:lstStyle/>
          <a:p>
            <a:pPr algn="l" marL="442371" indent="-221186" lvl="1">
              <a:lnSpc>
                <a:spcPts val="2499"/>
              </a:lnSpc>
              <a:buFont typeface="Arial"/>
              <a:buChar char="•"/>
            </a:pPr>
            <a:r>
              <a:rPr lang="en-US" b="true" sz="2048">
                <a:solidFill>
                  <a:srgbClr val="000000"/>
                </a:solidFill>
                <a:latin typeface="Inter Bold"/>
                <a:ea typeface="Inter Bold"/>
                <a:cs typeface="Inter Bold"/>
                <a:sym typeface="Inter Bold"/>
              </a:rPr>
              <a:t>Dataset: </a:t>
            </a:r>
            <a:r>
              <a:rPr lang="en-US" sz="2048">
                <a:solidFill>
                  <a:srgbClr val="000000"/>
                </a:solidFill>
                <a:latin typeface="Inter"/>
                <a:ea typeface="Inter"/>
                <a:cs typeface="Inter"/>
                <a:sym typeface="Inter"/>
              </a:rPr>
              <a:t>Anonymized Mailchimp data from a peer organization, covering 18 months of campaigns.</a:t>
            </a:r>
          </a:p>
          <a:p>
            <a:pPr algn="l" marL="442371" indent="-221186" lvl="1">
              <a:lnSpc>
                <a:spcPts val="2499"/>
              </a:lnSpc>
              <a:buFont typeface="Arial"/>
              <a:buChar char="•"/>
            </a:pPr>
            <a:r>
              <a:rPr lang="en-US" b="true" sz="2048">
                <a:solidFill>
                  <a:srgbClr val="000000"/>
                </a:solidFill>
                <a:latin typeface="Inter Bold"/>
                <a:ea typeface="Inter Bold"/>
                <a:cs typeface="Inter Bold"/>
                <a:sym typeface="Inter Bold"/>
              </a:rPr>
              <a:t>Dependent Variable:</a:t>
            </a:r>
            <a:r>
              <a:rPr lang="en-US" sz="2048">
                <a:solidFill>
                  <a:srgbClr val="000000"/>
                </a:solidFill>
                <a:latin typeface="Inter"/>
                <a:ea typeface="Inter"/>
                <a:cs typeface="Inter"/>
                <a:sym typeface="Inter"/>
              </a:rPr>
              <a:t> is_opened (a binary outcome: 1 for opened, 0 for not opened).</a:t>
            </a:r>
          </a:p>
          <a:p>
            <a:pPr algn="l" marL="442371" indent="-221186" lvl="1">
              <a:lnSpc>
                <a:spcPts val="2499"/>
              </a:lnSpc>
              <a:buFont typeface="Arial"/>
              <a:buChar char="•"/>
            </a:pPr>
            <a:r>
              <a:rPr lang="en-US" b="true" sz="2048">
                <a:solidFill>
                  <a:srgbClr val="000000"/>
                </a:solidFill>
                <a:latin typeface="Inter Bold"/>
                <a:ea typeface="Inter Bold"/>
                <a:cs typeface="Inter Bold"/>
                <a:sym typeface="Inter Bold"/>
              </a:rPr>
              <a:t>Independent Variables:</a:t>
            </a:r>
            <a:r>
              <a:rPr lang="en-US" sz="2048">
                <a:solidFill>
                  <a:srgbClr val="000000"/>
                </a:solidFill>
                <a:latin typeface="Inter"/>
                <a:ea typeface="Inter"/>
                <a:cs typeface="Inter"/>
                <a:sym typeface="Inter"/>
              </a:rPr>
              <a:t> send_hour, subject_length, has_question_mark, has_number, has_promotional_word.</a:t>
            </a:r>
          </a:p>
          <a:p>
            <a:pPr algn="l" marL="442371" indent="-221186" lvl="1">
              <a:lnSpc>
                <a:spcPts val="2499"/>
              </a:lnSpc>
              <a:buFont typeface="Arial"/>
              <a:buChar char="•"/>
            </a:pPr>
            <a:r>
              <a:rPr lang="en-US" b="true" sz="2048">
                <a:solidFill>
                  <a:srgbClr val="000000"/>
                </a:solidFill>
                <a:latin typeface="Inter Bold"/>
                <a:ea typeface="Inter Bold"/>
                <a:cs typeface="Inter Bold"/>
                <a:sym typeface="Inter Bold"/>
              </a:rPr>
              <a:t>Analytical Model:</a:t>
            </a:r>
            <a:r>
              <a:rPr lang="en-US" sz="2048">
                <a:solidFill>
                  <a:srgbClr val="000000"/>
                </a:solidFill>
                <a:latin typeface="Inter"/>
                <a:ea typeface="Inter"/>
                <a:cs typeface="Inter"/>
                <a:sym typeface="Inter"/>
              </a:rPr>
              <a:t> Logistic Regression was used to model the probability of the binary outcome based on the independent variables.</a:t>
            </a:r>
          </a:p>
          <a:p>
            <a:pPr algn="l" marL="442371" indent="-221186" lvl="1">
              <a:lnSpc>
                <a:spcPts val="2499"/>
              </a:lnSpc>
              <a:buFont typeface="Arial"/>
              <a:buChar char="•"/>
            </a:pPr>
            <a:r>
              <a:rPr lang="en-US" b="true" sz="2048">
                <a:solidFill>
                  <a:srgbClr val="000000"/>
                </a:solidFill>
                <a:latin typeface="Inter Bold"/>
                <a:ea typeface="Inter Bold"/>
                <a:cs typeface="Inter Bold"/>
                <a:sym typeface="Inter Bold"/>
              </a:rPr>
              <a:t>Tools:</a:t>
            </a:r>
            <a:r>
              <a:rPr lang="en-US" sz="2048">
                <a:solidFill>
                  <a:srgbClr val="000000"/>
                </a:solidFill>
                <a:latin typeface="Inter"/>
                <a:ea typeface="Inter"/>
                <a:cs typeface="Inter"/>
                <a:sym typeface="Inter"/>
              </a:rPr>
              <a:t> Python, utilizing the Pandas library for data manipulation and Scikit-learn for model implementation.</a:t>
            </a:r>
          </a:p>
          <a:p>
            <a:pPr algn="l">
              <a:lnSpc>
                <a:spcPts val="2499"/>
              </a:lnSpc>
            </a:pPr>
          </a:p>
        </p:txBody>
      </p:sp>
      <p:sp>
        <p:nvSpPr>
          <p:cNvPr name="TextBox 11" id="11"/>
          <p:cNvSpPr txBox="true"/>
          <p:nvPr/>
        </p:nvSpPr>
        <p:spPr>
          <a:xfrm rot="0">
            <a:off x="9112497" y="1358170"/>
            <a:ext cx="7789179" cy="1153938"/>
          </a:xfrm>
          <a:prstGeom prst="rect">
            <a:avLst/>
          </a:prstGeom>
        </p:spPr>
        <p:txBody>
          <a:bodyPr anchor="t" rtlCol="false" tIns="0" lIns="0" bIns="0" rIns="0">
            <a:spAutoFit/>
          </a:bodyPr>
          <a:lstStyle/>
          <a:p>
            <a:pPr algn="l">
              <a:lnSpc>
                <a:spcPts val="9094"/>
              </a:lnSpc>
              <a:spcBef>
                <a:spcPct val="0"/>
              </a:spcBef>
            </a:pPr>
            <a:r>
              <a:rPr lang="en-US" sz="7454">
                <a:solidFill>
                  <a:srgbClr val="404040"/>
                </a:solidFill>
                <a:latin typeface="Inter"/>
                <a:ea typeface="Inter"/>
                <a:cs typeface="Inter"/>
                <a:sym typeface="Inter"/>
              </a:rPr>
              <a:t>METHODOLOGY</a:t>
            </a:r>
          </a:p>
        </p:txBody>
      </p:sp>
      <p:sp>
        <p:nvSpPr>
          <p:cNvPr name="TextBox 12" id="12"/>
          <p:cNvSpPr txBox="true"/>
          <p:nvPr/>
        </p:nvSpPr>
        <p:spPr>
          <a:xfrm rot="0">
            <a:off x="16199062" y="7918372"/>
            <a:ext cx="666806" cy="550878"/>
          </a:xfrm>
          <a:prstGeom prst="rect">
            <a:avLst/>
          </a:prstGeom>
        </p:spPr>
        <p:txBody>
          <a:bodyPr anchor="t" rtlCol="false" tIns="0" lIns="0" bIns="0" rIns="0">
            <a:spAutoFit/>
          </a:bodyPr>
          <a:lstStyle/>
          <a:p>
            <a:pPr algn="ctr">
              <a:lnSpc>
                <a:spcPts val="4460"/>
              </a:lnSpc>
            </a:pPr>
            <a:r>
              <a:rPr lang="en-US" sz="3186">
                <a:solidFill>
                  <a:srgbClr val="000000">
                    <a:alpha val="82745"/>
                  </a:srgbClr>
                </a:solidFill>
                <a:latin typeface="Inter"/>
                <a:ea typeface="Inter"/>
                <a:cs typeface="Inter"/>
                <a:sym typeface="Inter"/>
              </a:rPr>
              <a:t>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7809868" y="3937066"/>
            <a:ext cx="9449432" cy="4139842"/>
          </a:xfrm>
          <a:custGeom>
            <a:avLst/>
            <a:gdLst/>
            <a:ahLst/>
            <a:cxnLst/>
            <a:rect r="r" b="b" t="t" l="l"/>
            <a:pathLst>
              <a:path h="4139842" w="9449432">
                <a:moveTo>
                  <a:pt x="0" y="0"/>
                </a:moveTo>
                <a:lnTo>
                  <a:pt x="9449432" y="0"/>
                </a:lnTo>
                <a:lnTo>
                  <a:pt x="9449432" y="4139842"/>
                </a:lnTo>
                <a:lnTo>
                  <a:pt x="0" y="4139842"/>
                </a:lnTo>
                <a:lnTo>
                  <a:pt x="0" y="0"/>
                </a:lnTo>
                <a:close/>
              </a:path>
            </a:pathLst>
          </a:custGeom>
          <a:blipFill>
            <a:blip r:embed="rId3"/>
            <a:stretch>
              <a:fillRect l="-425" t="0" r="0" b="0"/>
            </a:stretch>
          </a:blipFill>
        </p:spPr>
      </p:sp>
      <p:grpSp>
        <p:nvGrpSpPr>
          <p:cNvPr name="Group 3" id="3"/>
          <p:cNvGrpSpPr/>
          <p:nvPr/>
        </p:nvGrpSpPr>
        <p:grpSpPr>
          <a:xfrm rot="0">
            <a:off x="16131751" y="8343177"/>
            <a:ext cx="801428" cy="80142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5" id="5"/>
            <p:cNvSpPr txBox="true"/>
            <p:nvPr/>
          </p:nvSpPr>
          <p:spPr>
            <a:xfrm>
              <a:off x="76200" y="66675"/>
              <a:ext cx="660400" cy="669925"/>
            </a:xfrm>
            <a:prstGeom prst="rect">
              <a:avLst/>
            </a:prstGeom>
          </p:spPr>
          <p:txBody>
            <a:bodyPr anchor="ctr" rtlCol="false" tIns="35867" lIns="35867" bIns="35867" rIns="35867"/>
            <a:lstStyle/>
            <a:p>
              <a:pPr algn="ctr">
                <a:lnSpc>
                  <a:spcPts val="2123"/>
                </a:lnSpc>
              </a:pPr>
            </a:p>
          </p:txBody>
        </p:sp>
      </p:grpSp>
      <p:grpSp>
        <p:nvGrpSpPr>
          <p:cNvPr name="Group 6" id="6"/>
          <p:cNvGrpSpPr/>
          <p:nvPr/>
        </p:nvGrpSpPr>
        <p:grpSpPr>
          <a:xfrm rot="0">
            <a:off x="15805630" y="9346719"/>
            <a:ext cx="1453670" cy="428324"/>
            <a:chOff x="0" y="0"/>
            <a:chExt cx="952367" cy="280615"/>
          </a:xfrm>
        </p:grpSpPr>
        <p:sp>
          <p:nvSpPr>
            <p:cNvPr name="Freeform 7" id="7"/>
            <p:cNvSpPr/>
            <p:nvPr/>
          </p:nvSpPr>
          <p:spPr>
            <a:xfrm flipH="false" flipV="false" rot="0">
              <a:off x="0" y="0"/>
              <a:ext cx="952367" cy="280615"/>
            </a:xfrm>
            <a:custGeom>
              <a:avLst/>
              <a:gdLst/>
              <a:ahLst/>
              <a:cxnLst/>
              <a:rect r="r" b="b" t="t" l="l"/>
              <a:pathLst>
                <a:path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name="TextBox 8" id="8"/>
            <p:cNvSpPr txBox="true"/>
            <p:nvPr/>
          </p:nvSpPr>
          <p:spPr>
            <a:xfrm>
              <a:off x="0" y="-28575"/>
              <a:ext cx="952367" cy="309190"/>
            </a:xfrm>
            <a:prstGeom prst="rect">
              <a:avLst/>
            </a:prstGeom>
          </p:spPr>
          <p:txBody>
            <a:bodyPr anchor="ctr" rtlCol="false" tIns="40640" lIns="40640" bIns="40640" rIns="40640"/>
            <a:lstStyle/>
            <a:p>
              <a:pPr algn="ctr">
                <a:lnSpc>
                  <a:spcPts val="2127"/>
                </a:lnSpc>
              </a:pPr>
            </a:p>
          </p:txBody>
        </p:sp>
      </p:grpSp>
      <p:sp>
        <p:nvSpPr>
          <p:cNvPr name="AutoShape 9" id="9"/>
          <p:cNvSpPr/>
          <p:nvPr/>
        </p:nvSpPr>
        <p:spPr>
          <a:xfrm>
            <a:off x="16187602" y="9560881"/>
            <a:ext cx="714075" cy="0"/>
          </a:xfrm>
          <a:prstGeom prst="line">
            <a:avLst/>
          </a:prstGeom>
          <a:ln cap="flat" w="19050">
            <a:solidFill>
              <a:srgbClr val="000000">
                <a:alpha val="70980"/>
              </a:srgbClr>
            </a:solidFill>
            <a:prstDash val="solid"/>
            <a:headEnd type="none" len="sm" w="sm"/>
            <a:tailEnd type="arrow" len="sm" w="med"/>
          </a:ln>
        </p:spPr>
      </p:sp>
      <p:grpSp>
        <p:nvGrpSpPr>
          <p:cNvPr name="Group 10" id="10"/>
          <p:cNvGrpSpPr/>
          <p:nvPr/>
        </p:nvGrpSpPr>
        <p:grpSpPr>
          <a:xfrm rot="0">
            <a:off x="1028700" y="3814284"/>
            <a:ext cx="6626745" cy="5621967"/>
            <a:chOff x="0" y="0"/>
            <a:chExt cx="1745316" cy="1480683"/>
          </a:xfrm>
        </p:grpSpPr>
        <p:sp>
          <p:nvSpPr>
            <p:cNvPr name="Freeform 11" id="11"/>
            <p:cNvSpPr/>
            <p:nvPr/>
          </p:nvSpPr>
          <p:spPr>
            <a:xfrm flipH="false" flipV="false" rot="0">
              <a:off x="0" y="0"/>
              <a:ext cx="1745316" cy="1480683"/>
            </a:xfrm>
            <a:custGeom>
              <a:avLst/>
              <a:gdLst/>
              <a:ahLst/>
              <a:cxnLst/>
              <a:rect r="r" b="b" t="t" l="l"/>
              <a:pathLst>
                <a:path h="1480683" w="1745316">
                  <a:moveTo>
                    <a:pt x="0" y="0"/>
                  </a:moveTo>
                  <a:lnTo>
                    <a:pt x="1745316" y="0"/>
                  </a:lnTo>
                  <a:lnTo>
                    <a:pt x="1745316" y="1480683"/>
                  </a:lnTo>
                  <a:lnTo>
                    <a:pt x="0" y="1480683"/>
                  </a:lnTo>
                  <a:close/>
                </a:path>
              </a:pathLst>
            </a:custGeom>
            <a:solidFill>
              <a:srgbClr val="F1F1F1"/>
            </a:solidFill>
          </p:spPr>
        </p:sp>
        <p:sp>
          <p:nvSpPr>
            <p:cNvPr name="TextBox 12" id="12"/>
            <p:cNvSpPr txBox="true"/>
            <p:nvPr/>
          </p:nvSpPr>
          <p:spPr>
            <a:xfrm>
              <a:off x="0" y="-9525"/>
              <a:ext cx="1745316" cy="1490208"/>
            </a:xfrm>
            <a:prstGeom prst="rect">
              <a:avLst/>
            </a:prstGeom>
          </p:spPr>
          <p:txBody>
            <a:bodyPr anchor="ctr" rtlCol="false" tIns="50800" lIns="50800" bIns="50800" rIns="50800"/>
            <a:lstStyle/>
            <a:p>
              <a:pPr algn="ctr">
                <a:lnSpc>
                  <a:spcPts val="2123"/>
                </a:lnSpc>
              </a:pPr>
            </a:p>
          </p:txBody>
        </p:sp>
      </p:grpSp>
      <p:sp>
        <p:nvSpPr>
          <p:cNvPr name="TextBox 13" id="13"/>
          <p:cNvSpPr txBox="true"/>
          <p:nvPr/>
        </p:nvSpPr>
        <p:spPr>
          <a:xfrm rot="0">
            <a:off x="1399904" y="897915"/>
            <a:ext cx="5884338" cy="983937"/>
          </a:xfrm>
          <a:prstGeom prst="rect">
            <a:avLst/>
          </a:prstGeom>
        </p:spPr>
        <p:txBody>
          <a:bodyPr anchor="t" rtlCol="false" tIns="0" lIns="0" bIns="0" rIns="0">
            <a:spAutoFit/>
          </a:bodyPr>
          <a:lstStyle/>
          <a:p>
            <a:pPr algn="l">
              <a:lnSpc>
                <a:spcPts val="7775"/>
              </a:lnSpc>
              <a:spcBef>
                <a:spcPct val="0"/>
              </a:spcBef>
            </a:pPr>
            <a:r>
              <a:rPr lang="en-US" sz="6373">
                <a:solidFill>
                  <a:srgbClr val="404040"/>
                </a:solidFill>
                <a:latin typeface="Inter"/>
                <a:ea typeface="Inter"/>
                <a:cs typeface="Inter"/>
                <a:sym typeface="Inter"/>
              </a:rPr>
              <a:t>FINDING 1:</a:t>
            </a:r>
          </a:p>
        </p:txBody>
      </p:sp>
      <p:sp>
        <p:nvSpPr>
          <p:cNvPr name="TextBox 14" id="14"/>
          <p:cNvSpPr txBox="true"/>
          <p:nvPr/>
        </p:nvSpPr>
        <p:spPr>
          <a:xfrm rot="0">
            <a:off x="1028700" y="3988566"/>
            <a:ext cx="6554746" cy="5155123"/>
          </a:xfrm>
          <a:prstGeom prst="rect">
            <a:avLst/>
          </a:prstGeom>
        </p:spPr>
        <p:txBody>
          <a:bodyPr anchor="t" rtlCol="false" tIns="0" lIns="0" bIns="0" rIns="0">
            <a:spAutoFit/>
          </a:bodyPr>
          <a:lstStyle/>
          <a:p>
            <a:pPr algn="l" marL="515657" indent="-257828" lvl="1">
              <a:lnSpc>
                <a:spcPts val="2913"/>
              </a:lnSpc>
              <a:buFont typeface="Arial"/>
              <a:buChar char="•"/>
            </a:pPr>
            <a:r>
              <a:rPr lang="en-US" sz="2388">
                <a:solidFill>
                  <a:srgbClr val="000000"/>
                </a:solidFill>
                <a:latin typeface="Inter"/>
                <a:ea typeface="Inter"/>
                <a:cs typeface="Inter"/>
                <a:sym typeface="Inter"/>
              </a:rPr>
              <a:t>The regression model ide</a:t>
            </a:r>
            <a:r>
              <a:rPr lang="en-US" sz="2388">
                <a:solidFill>
                  <a:srgbClr val="000000"/>
                </a:solidFill>
                <a:latin typeface="Inter"/>
                <a:ea typeface="Inter"/>
                <a:cs typeface="Inter"/>
                <a:sym typeface="Inter"/>
              </a:rPr>
              <a:t>ntified send_hour as the most statistically significant</a:t>
            </a:r>
            <a:r>
              <a:rPr lang="en-US" sz="2388">
                <a:solidFill>
                  <a:srgbClr val="000000"/>
                </a:solidFill>
                <a:latin typeface="Inter"/>
                <a:ea typeface="Inter"/>
                <a:cs typeface="Inter"/>
                <a:sym typeface="Inter"/>
              </a:rPr>
              <a:t> var</a:t>
            </a:r>
            <a:r>
              <a:rPr lang="en-US" sz="2388">
                <a:solidFill>
                  <a:srgbClr val="000000"/>
                </a:solidFill>
                <a:latin typeface="Inter"/>
                <a:ea typeface="Inter"/>
                <a:cs typeface="Inter"/>
                <a:sym typeface="Inter"/>
              </a:rPr>
              <a:t>iable (p &lt; 0.001).</a:t>
            </a:r>
          </a:p>
          <a:p>
            <a:pPr algn="l" marL="515657" indent="-257828" lvl="1">
              <a:lnSpc>
                <a:spcPts val="2913"/>
              </a:lnSpc>
              <a:buFont typeface="Arial"/>
              <a:buChar char="•"/>
            </a:pPr>
            <a:r>
              <a:rPr lang="en-US" sz="2388">
                <a:solidFill>
                  <a:srgbClr val="000000"/>
                </a:solidFill>
                <a:latin typeface="Inter"/>
                <a:ea typeface="Inter"/>
                <a:cs typeface="Inter"/>
                <a:sym typeface="Inter"/>
              </a:rPr>
              <a:t>The model's</a:t>
            </a:r>
            <a:r>
              <a:rPr lang="en-US" sz="2388">
                <a:solidFill>
                  <a:srgbClr val="000000"/>
                </a:solidFill>
                <a:latin typeface="Inter"/>
                <a:ea typeface="Inter"/>
                <a:cs typeface="Inter"/>
                <a:sym typeface="Inter"/>
              </a:rPr>
              <a:t> coeffici</a:t>
            </a:r>
            <a:r>
              <a:rPr lang="en-US" sz="2388">
                <a:solidFill>
                  <a:srgbClr val="000000"/>
                </a:solidFill>
                <a:latin typeface="Inter"/>
                <a:ea typeface="Inter"/>
                <a:cs typeface="Inter"/>
                <a:sym typeface="Inter"/>
              </a:rPr>
              <a:t>ents show a strong positive correlation between lat</a:t>
            </a:r>
            <a:r>
              <a:rPr lang="en-US" sz="2388">
                <a:solidFill>
                  <a:srgbClr val="000000"/>
                </a:solidFill>
                <a:latin typeface="Inter"/>
                <a:ea typeface="Inter"/>
                <a:cs typeface="Inter"/>
                <a:sym typeface="Inter"/>
              </a:rPr>
              <a:t>e afternoon/early evening send times (16:00-19:00) and the probability of an email being opened.</a:t>
            </a:r>
          </a:p>
          <a:p>
            <a:pPr algn="l" marL="515657" indent="-257828" lvl="1">
              <a:lnSpc>
                <a:spcPts val="2913"/>
              </a:lnSpc>
              <a:buFont typeface="Arial"/>
              <a:buChar char="•"/>
            </a:pPr>
            <a:r>
              <a:rPr lang="en-US" sz="2388">
                <a:solidFill>
                  <a:srgbClr val="000000"/>
                </a:solidFill>
                <a:latin typeface="Inter"/>
                <a:ea typeface="Inter"/>
                <a:cs typeface="Inter"/>
                <a:sym typeface="Inter"/>
              </a:rPr>
              <a:t>Morning send times (09:00-11:00), often cited as a best practice, showed a non-significant or slightly negative correlation for this dataset.</a:t>
            </a:r>
          </a:p>
          <a:p>
            <a:pPr algn="l">
              <a:lnSpc>
                <a:spcPts val="2913"/>
              </a:lnSpc>
            </a:pPr>
          </a:p>
          <a:p>
            <a:pPr algn="l">
              <a:lnSpc>
                <a:spcPts val="2913"/>
              </a:lnSpc>
            </a:pPr>
          </a:p>
        </p:txBody>
      </p:sp>
      <p:sp>
        <p:nvSpPr>
          <p:cNvPr name="TextBox 15" id="15"/>
          <p:cNvSpPr txBox="true"/>
          <p:nvPr/>
        </p:nvSpPr>
        <p:spPr>
          <a:xfrm rot="0">
            <a:off x="14746625" y="1610048"/>
            <a:ext cx="2512675" cy="271804"/>
          </a:xfrm>
          <a:prstGeom prst="rect">
            <a:avLst/>
          </a:prstGeom>
        </p:spPr>
        <p:txBody>
          <a:bodyPr anchor="t" rtlCol="false" tIns="0" lIns="0" bIns="0" rIns="0">
            <a:spAutoFit/>
          </a:bodyPr>
          <a:lstStyle/>
          <a:p>
            <a:pPr algn="r">
              <a:lnSpc>
                <a:spcPts val="2123"/>
              </a:lnSpc>
            </a:pPr>
            <a:r>
              <a:rPr lang="en-US" sz="1740">
                <a:solidFill>
                  <a:srgbClr val="000000"/>
                </a:solidFill>
                <a:latin typeface="Inter"/>
                <a:ea typeface="Inter"/>
                <a:cs typeface="Inter"/>
                <a:sym typeface="Inter"/>
              </a:rPr>
              <a:t>Nick Laeder</a:t>
            </a:r>
          </a:p>
        </p:txBody>
      </p:sp>
      <p:sp>
        <p:nvSpPr>
          <p:cNvPr name="TextBox 16" id="16"/>
          <p:cNvSpPr txBox="true"/>
          <p:nvPr/>
        </p:nvSpPr>
        <p:spPr>
          <a:xfrm rot="0">
            <a:off x="14851123" y="1251577"/>
            <a:ext cx="2408177" cy="271804"/>
          </a:xfrm>
          <a:prstGeom prst="rect">
            <a:avLst/>
          </a:prstGeom>
        </p:spPr>
        <p:txBody>
          <a:bodyPr anchor="t" rtlCol="false" tIns="0" lIns="0" bIns="0" rIns="0">
            <a:spAutoFit/>
          </a:bodyPr>
          <a:lstStyle/>
          <a:p>
            <a:pPr algn="r">
              <a:lnSpc>
                <a:spcPts val="2123"/>
              </a:lnSpc>
            </a:pPr>
            <a:r>
              <a:rPr lang="en-US" sz="1740">
                <a:solidFill>
                  <a:srgbClr val="000000"/>
                </a:solidFill>
                <a:latin typeface="Inter"/>
                <a:ea typeface="Inter"/>
                <a:cs typeface="Inter"/>
                <a:sym typeface="Inter"/>
              </a:rPr>
              <a:t>MIS581 CAPSTONE</a:t>
            </a:r>
          </a:p>
        </p:txBody>
      </p:sp>
      <p:sp>
        <p:nvSpPr>
          <p:cNvPr name="TextBox 17" id="17"/>
          <p:cNvSpPr txBox="true"/>
          <p:nvPr/>
        </p:nvSpPr>
        <p:spPr>
          <a:xfrm rot="0">
            <a:off x="16199062" y="8435115"/>
            <a:ext cx="666806" cy="550878"/>
          </a:xfrm>
          <a:prstGeom prst="rect">
            <a:avLst/>
          </a:prstGeom>
        </p:spPr>
        <p:txBody>
          <a:bodyPr anchor="t" rtlCol="false" tIns="0" lIns="0" bIns="0" rIns="0">
            <a:spAutoFit/>
          </a:bodyPr>
          <a:lstStyle/>
          <a:p>
            <a:pPr algn="ctr">
              <a:lnSpc>
                <a:spcPts val="4460"/>
              </a:lnSpc>
            </a:pPr>
            <a:r>
              <a:rPr lang="en-US" sz="3186">
                <a:solidFill>
                  <a:srgbClr val="000000">
                    <a:alpha val="82745"/>
                  </a:srgbClr>
                </a:solidFill>
                <a:latin typeface="Inter"/>
                <a:ea typeface="Inter"/>
                <a:cs typeface="Inter"/>
                <a:sym typeface="Inter"/>
              </a:rPr>
              <a:t>05</a:t>
            </a:r>
          </a:p>
        </p:txBody>
      </p:sp>
      <p:sp>
        <p:nvSpPr>
          <p:cNvPr name="TextBox 18" id="18"/>
          <p:cNvSpPr txBox="true"/>
          <p:nvPr/>
        </p:nvSpPr>
        <p:spPr>
          <a:xfrm rot="0">
            <a:off x="1399904" y="1862802"/>
            <a:ext cx="5884338" cy="1951482"/>
          </a:xfrm>
          <a:prstGeom prst="rect">
            <a:avLst/>
          </a:prstGeom>
        </p:spPr>
        <p:txBody>
          <a:bodyPr anchor="t" rtlCol="false" tIns="0" lIns="0" bIns="0" rIns="0">
            <a:spAutoFit/>
          </a:bodyPr>
          <a:lstStyle/>
          <a:p>
            <a:pPr algn="l">
              <a:lnSpc>
                <a:spcPts val="5124"/>
              </a:lnSpc>
              <a:spcBef>
                <a:spcPct val="0"/>
              </a:spcBef>
            </a:pPr>
            <a:r>
              <a:rPr lang="en-US" sz="4200">
                <a:solidFill>
                  <a:srgbClr val="404040"/>
                </a:solidFill>
                <a:latin typeface="Inter"/>
                <a:ea typeface="Inter"/>
                <a:cs typeface="Inter"/>
                <a:sym typeface="Inter"/>
              </a:rPr>
              <a:t>Send Time as a Primary Predictive Factor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6131751" y="8132653"/>
            <a:ext cx="801428" cy="80142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66675"/>
              <a:ext cx="660400" cy="669925"/>
            </a:xfrm>
            <a:prstGeom prst="rect">
              <a:avLst/>
            </a:prstGeom>
          </p:spPr>
          <p:txBody>
            <a:bodyPr anchor="ctr" rtlCol="false" tIns="35867" lIns="35867" bIns="35867" rIns="35867"/>
            <a:lstStyle/>
            <a:p>
              <a:pPr algn="ctr">
                <a:lnSpc>
                  <a:spcPts val="2123"/>
                </a:lnSpc>
              </a:pPr>
            </a:p>
          </p:txBody>
        </p:sp>
      </p:grpSp>
      <p:grpSp>
        <p:nvGrpSpPr>
          <p:cNvPr name="Group 5" id="5"/>
          <p:cNvGrpSpPr/>
          <p:nvPr/>
        </p:nvGrpSpPr>
        <p:grpSpPr>
          <a:xfrm rot="0">
            <a:off x="15805630" y="9136194"/>
            <a:ext cx="1453670" cy="428324"/>
            <a:chOff x="0" y="0"/>
            <a:chExt cx="952367" cy="280615"/>
          </a:xfrm>
        </p:grpSpPr>
        <p:sp>
          <p:nvSpPr>
            <p:cNvPr name="Freeform 6" id="6"/>
            <p:cNvSpPr/>
            <p:nvPr/>
          </p:nvSpPr>
          <p:spPr>
            <a:xfrm flipH="false" flipV="false" rot="0">
              <a:off x="0" y="0"/>
              <a:ext cx="952367" cy="280615"/>
            </a:xfrm>
            <a:custGeom>
              <a:avLst/>
              <a:gdLst/>
              <a:ahLst/>
              <a:cxnLst/>
              <a:rect r="r" b="b" t="t" l="l"/>
              <a:pathLst>
                <a:path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name="TextBox 7" id="7"/>
            <p:cNvSpPr txBox="true"/>
            <p:nvPr/>
          </p:nvSpPr>
          <p:spPr>
            <a:xfrm>
              <a:off x="0" y="-28575"/>
              <a:ext cx="952367" cy="309190"/>
            </a:xfrm>
            <a:prstGeom prst="rect">
              <a:avLst/>
            </a:prstGeom>
          </p:spPr>
          <p:txBody>
            <a:bodyPr anchor="ctr" rtlCol="false" tIns="40640" lIns="40640" bIns="40640" rIns="40640"/>
            <a:lstStyle/>
            <a:p>
              <a:pPr algn="ctr">
                <a:lnSpc>
                  <a:spcPts val="2127"/>
                </a:lnSpc>
              </a:pPr>
            </a:p>
          </p:txBody>
        </p:sp>
      </p:grpSp>
      <p:sp>
        <p:nvSpPr>
          <p:cNvPr name="AutoShape 8" id="8"/>
          <p:cNvSpPr/>
          <p:nvPr/>
        </p:nvSpPr>
        <p:spPr>
          <a:xfrm>
            <a:off x="16187602" y="9350356"/>
            <a:ext cx="714075" cy="0"/>
          </a:xfrm>
          <a:prstGeom prst="line">
            <a:avLst/>
          </a:prstGeom>
          <a:ln cap="flat" w="19050">
            <a:solidFill>
              <a:srgbClr val="000000">
                <a:alpha val="70980"/>
              </a:srgbClr>
            </a:solidFill>
            <a:prstDash val="solid"/>
            <a:headEnd type="none" len="sm" w="sm"/>
            <a:tailEnd type="arrow" len="sm" w="med"/>
          </a:ln>
        </p:spPr>
      </p:sp>
      <p:sp>
        <p:nvSpPr>
          <p:cNvPr name="Freeform 9" id="9"/>
          <p:cNvSpPr/>
          <p:nvPr/>
        </p:nvSpPr>
        <p:spPr>
          <a:xfrm flipH="false" flipV="false" rot="0">
            <a:off x="1028700" y="3936208"/>
            <a:ext cx="8656041" cy="3062749"/>
          </a:xfrm>
          <a:custGeom>
            <a:avLst/>
            <a:gdLst/>
            <a:ahLst/>
            <a:cxnLst/>
            <a:rect r="r" b="b" t="t" l="l"/>
            <a:pathLst>
              <a:path h="3062749" w="8656041">
                <a:moveTo>
                  <a:pt x="0" y="0"/>
                </a:moveTo>
                <a:lnTo>
                  <a:pt x="8656041" y="0"/>
                </a:lnTo>
                <a:lnTo>
                  <a:pt x="8656041" y="3062749"/>
                </a:lnTo>
                <a:lnTo>
                  <a:pt x="0" y="3062749"/>
                </a:lnTo>
                <a:lnTo>
                  <a:pt x="0" y="0"/>
                </a:lnTo>
                <a:close/>
              </a:path>
            </a:pathLst>
          </a:custGeom>
          <a:blipFill>
            <a:blip r:embed="rId3"/>
            <a:stretch>
              <a:fillRect l="-942" t="0" r="-814" b="-1721"/>
            </a:stretch>
          </a:blipFill>
        </p:spPr>
      </p:sp>
      <p:sp>
        <p:nvSpPr>
          <p:cNvPr name="TextBox 10" id="10"/>
          <p:cNvSpPr txBox="true"/>
          <p:nvPr/>
        </p:nvSpPr>
        <p:spPr>
          <a:xfrm rot="0">
            <a:off x="1028700" y="1009650"/>
            <a:ext cx="5884338" cy="983937"/>
          </a:xfrm>
          <a:prstGeom prst="rect">
            <a:avLst/>
          </a:prstGeom>
        </p:spPr>
        <p:txBody>
          <a:bodyPr anchor="t" rtlCol="false" tIns="0" lIns="0" bIns="0" rIns="0">
            <a:spAutoFit/>
          </a:bodyPr>
          <a:lstStyle/>
          <a:p>
            <a:pPr algn="l">
              <a:lnSpc>
                <a:spcPts val="7775"/>
              </a:lnSpc>
              <a:spcBef>
                <a:spcPct val="0"/>
              </a:spcBef>
            </a:pPr>
            <a:r>
              <a:rPr lang="en-US" sz="6373">
                <a:solidFill>
                  <a:srgbClr val="404040"/>
                </a:solidFill>
                <a:latin typeface="Inter"/>
                <a:ea typeface="Inter"/>
                <a:cs typeface="Inter"/>
                <a:sym typeface="Inter"/>
              </a:rPr>
              <a:t>FINDING 2:</a:t>
            </a:r>
          </a:p>
        </p:txBody>
      </p:sp>
      <p:sp>
        <p:nvSpPr>
          <p:cNvPr name="TextBox 11" id="11"/>
          <p:cNvSpPr txBox="true"/>
          <p:nvPr/>
        </p:nvSpPr>
        <p:spPr>
          <a:xfrm rot="0">
            <a:off x="10137871" y="3817121"/>
            <a:ext cx="7121429" cy="3809288"/>
          </a:xfrm>
          <a:prstGeom prst="rect">
            <a:avLst/>
          </a:prstGeom>
        </p:spPr>
        <p:txBody>
          <a:bodyPr anchor="t" rtlCol="false" tIns="0" lIns="0" bIns="0" rIns="0">
            <a:spAutoFit/>
          </a:bodyPr>
          <a:lstStyle/>
          <a:p>
            <a:pPr algn="l" marL="533003" indent="-266501" lvl="1">
              <a:lnSpc>
                <a:spcPts val="3011"/>
              </a:lnSpc>
              <a:buFont typeface="Arial"/>
              <a:buChar char="•"/>
            </a:pPr>
            <a:r>
              <a:rPr lang="en-US" sz="2468">
                <a:solidFill>
                  <a:srgbClr val="000000"/>
                </a:solidFill>
                <a:latin typeface="Inter"/>
                <a:ea typeface="Inter"/>
                <a:cs typeface="Inter"/>
                <a:sym typeface="Inter"/>
              </a:rPr>
              <a:t>subject_le</a:t>
            </a:r>
            <a:r>
              <a:rPr lang="en-US" sz="2468">
                <a:solidFill>
                  <a:srgbClr val="000000"/>
                </a:solidFill>
                <a:latin typeface="Inter"/>
                <a:ea typeface="Inter"/>
                <a:cs typeface="Inter"/>
                <a:sym typeface="Inter"/>
              </a:rPr>
              <a:t>ngth had a statistically significant</a:t>
            </a:r>
            <a:r>
              <a:rPr lang="en-US" sz="2468">
                <a:solidFill>
                  <a:srgbClr val="000000"/>
                </a:solidFill>
                <a:latin typeface="Inter"/>
                <a:ea typeface="Inter"/>
                <a:cs typeface="Inter"/>
                <a:sym typeface="Inter"/>
              </a:rPr>
              <a:t> </a:t>
            </a:r>
            <a:r>
              <a:rPr lang="en-US" sz="2468">
                <a:solidFill>
                  <a:srgbClr val="000000"/>
                </a:solidFill>
                <a:latin typeface="Inter"/>
                <a:ea typeface="Inter"/>
                <a:cs typeface="Inter"/>
                <a:sym typeface="Inter"/>
              </a:rPr>
              <a:t>positive</a:t>
            </a:r>
            <a:r>
              <a:rPr lang="en-US" sz="2468">
                <a:solidFill>
                  <a:srgbClr val="000000"/>
                </a:solidFill>
                <a:latin typeface="Inter"/>
                <a:ea typeface="Inter"/>
                <a:cs typeface="Inter"/>
                <a:sym typeface="Inter"/>
              </a:rPr>
              <a:t> coeffici</a:t>
            </a:r>
            <a:r>
              <a:rPr lang="en-US" sz="2468">
                <a:solidFill>
                  <a:srgbClr val="000000"/>
                </a:solidFill>
                <a:latin typeface="Inter"/>
                <a:ea typeface="Inter"/>
                <a:cs typeface="Inter"/>
                <a:sym typeface="Inter"/>
              </a:rPr>
              <a:t>ent, indicating longer, more descriptive subjects performed better.</a:t>
            </a:r>
          </a:p>
          <a:p>
            <a:pPr algn="l" marL="533003" indent="-266501" lvl="1">
              <a:lnSpc>
                <a:spcPts val="3011"/>
              </a:lnSpc>
              <a:buFont typeface="Arial"/>
              <a:buChar char="•"/>
            </a:pPr>
            <a:r>
              <a:rPr lang="en-US" sz="2468">
                <a:solidFill>
                  <a:srgbClr val="000000"/>
                </a:solidFill>
                <a:latin typeface="Inter"/>
                <a:ea typeface="Inter"/>
                <a:cs typeface="Inter"/>
                <a:sym typeface="Inter"/>
              </a:rPr>
              <a:t>The pr</a:t>
            </a:r>
            <a:r>
              <a:rPr lang="en-US" sz="2468">
                <a:solidFill>
                  <a:srgbClr val="000000"/>
                </a:solidFill>
                <a:latin typeface="Inter"/>
                <a:ea typeface="Inter"/>
                <a:cs typeface="Inter"/>
                <a:sym typeface="Inter"/>
              </a:rPr>
              <a:t>esence of a number (has_number) in the subject line had a statistically significant negative coefficient.</a:t>
            </a:r>
          </a:p>
          <a:p>
            <a:pPr algn="l" marL="533003" indent="-266501" lvl="1">
              <a:lnSpc>
                <a:spcPts val="3011"/>
              </a:lnSpc>
              <a:buFont typeface="Arial"/>
              <a:buChar char="•"/>
            </a:pPr>
            <a:r>
              <a:rPr lang="en-US" sz="2468">
                <a:solidFill>
                  <a:srgbClr val="000000"/>
                </a:solidFill>
                <a:latin typeface="Inter"/>
                <a:ea typeface="Inter"/>
                <a:cs typeface="Inter"/>
                <a:sym typeface="Inter"/>
              </a:rPr>
              <a:t>Variables for questions and promotional words were not statistically significant, suggesting they have a neutral impact.</a:t>
            </a:r>
          </a:p>
          <a:p>
            <a:pPr algn="l">
              <a:lnSpc>
                <a:spcPts val="3011"/>
              </a:lnSpc>
            </a:pPr>
          </a:p>
        </p:txBody>
      </p:sp>
      <p:sp>
        <p:nvSpPr>
          <p:cNvPr name="TextBox 12" id="12"/>
          <p:cNvSpPr txBox="true"/>
          <p:nvPr/>
        </p:nvSpPr>
        <p:spPr>
          <a:xfrm rot="0">
            <a:off x="14746625" y="1610048"/>
            <a:ext cx="2512675" cy="271804"/>
          </a:xfrm>
          <a:prstGeom prst="rect">
            <a:avLst/>
          </a:prstGeom>
        </p:spPr>
        <p:txBody>
          <a:bodyPr anchor="t" rtlCol="false" tIns="0" lIns="0" bIns="0" rIns="0">
            <a:spAutoFit/>
          </a:bodyPr>
          <a:lstStyle/>
          <a:p>
            <a:pPr algn="r">
              <a:lnSpc>
                <a:spcPts val="2123"/>
              </a:lnSpc>
            </a:pPr>
            <a:r>
              <a:rPr lang="en-US" sz="1740">
                <a:solidFill>
                  <a:srgbClr val="000000"/>
                </a:solidFill>
                <a:latin typeface="Inter"/>
                <a:ea typeface="Inter"/>
                <a:cs typeface="Inter"/>
                <a:sym typeface="Inter"/>
              </a:rPr>
              <a:t>Nick Laeder</a:t>
            </a:r>
          </a:p>
        </p:txBody>
      </p:sp>
      <p:sp>
        <p:nvSpPr>
          <p:cNvPr name="TextBox 13" id="13"/>
          <p:cNvSpPr txBox="true"/>
          <p:nvPr/>
        </p:nvSpPr>
        <p:spPr>
          <a:xfrm rot="0">
            <a:off x="14851123" y="1251577"/>
            <a:ext cx="2408177" cy="271804"/>
          </a:xfrm>
          <a:prstGeom prst="rect">
            <a:avLst/>
          </a:prstGeom>
        </p:spPr>
        <p:txBody>
          <a:bodyPr anchor="t" rtlCol="false" tIns="0" lIns="0" bIns="0" rIns="0">
            <a:spAutoFit/>
          </a:bodyPr>
          <a:lstStyle/>
          <a:p>
            <a:pPr algn="r">
              <a:lnSpc>
                <a:spcPts val="2123"/>
              </a:lnSpc>
            </a:pPr>
            <a:r>
              <a:rPr lang="en-US" sz="1740">
                <a:solidFill>
                  <a:srgbClr val="000000"/>
                </a:solidFill>
                <a:latin typeface="Inter"/>
                <a:ea typeface="Inter"/>
                <a:cs typeface="Inter"/>
                <a:sym typeface="Inter"/>
              </a:rPr>
              <a:t>MIS581 CAPSTONE</a:t>
            </a:r>
          </a:p>
        </p:txBody>
      </p:sp>
      <p:sp>
        <p:nvSpPr>
          <p:cNvPr name="TextBox 14" id="14"/>
          <p:cNvSpPr txBox="true"/>
          <p:nvPr/>
        </p:nvSpPr>
        <p:spPr>
          <a:xfrm rot="0">
            <a:off x="16199062" y="8224590"/>
            <a:ext cx="666806" cy="550878"/>
          </a:xfrm>
          <a:prstGeom prst="rect">
            <a:avLst/>
          </a:prstGeom>
        </p:spPr>
        <p:txBody>
          <a:bodyPr anchor="t" rtlCol="false" tIns="0" lIns="0" bIns="0" rIns="0">
            <a:spAutoFit/>
          </a:bodyPr>
          <a:lstStyle/>
          <a:p>
            <a:pPr algn="ctr">
              <a:lnSpc>
                <a:spcPts val="4460"/>
              </a:lnSpc>
            </a:pPr>
            <a:r>
              <a:rPr lang="en-US" sz="3186">
                <a:solidFill>
                  <a:srgbClr val="000000">
                    <a:alpha val="82745"/>
                  </a:srgbClr>
                </a:solidFill>
                <a:latin typeface="Inter"/>
                <a:ea typeface="Inter"/>
                <a:cs typeface="Inter"/>
                <a:sym typeface="Inter"/>
              </a:rPr>
              <a:t>06</a:t>
            </a:r>
          </a:p>
        </p:txBody>
      </p:sp>
      <p:sp>
        <p:nvSpPr>
          <p:cNvPr name="TextBox 15" id="15"/>
          <p:cNvSpPr txBox="true"/>
          <p:nvPr/>
        </p:nvSpPr>
        <p:spPr>
          <a:xfrm rot="0">
            <a:off x="1028700" y="1862802"/>
            <a:ext cx="5884338" cy="1303782"/>
          </a:xfrm>
          <a:prstGeom prst="rect">
            <a:avLst/>
          </a:prstGeom>
        </p:spPr>
        <p:txBody>
          <a:bodyPr anchor="t" rtlCol="false" tIns="0" lIns="0" bIns="0" rIns="0">
            <a:spAutoFit/>
          </a:bodyPr>
          <a:lstStyle/>
          <a:p>
            <a:pPr algn="l">
              <a:lnSpc>
                <a:spcPts val="5124"/>
              </a:lnSpc>
              <a:spcBef>
                <a:spcPct val="0"/>
              </a:spcBef>
            </a:pPr>
            <a:r>
              <a:rPr lang="en-US" sz="4200">
                <a:solidFill>
                  <a:srgbClr val="404040"/>
                </a:solidFill>
                <a:latin typeface="Inter"/>
                <a:ea typeface="Inter"/>
                <a:cs typeface="Inter"/>
                <a:sym typeface="Inter"/>
              </a:rPr>
              <a:t>The Impact of Subject Line Characteristics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6284151" y="7978835"/>
            <a:ext cx="801428" cy="80142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66675"/>
              <a:ext cx="660400" cy="669925"/>
            </a:xfrm>
            <a:prstGeom prst="rect">
              <a:avLst/>
            </a:prstGeom>
          </p:spPr>
          <p:txBody>
            <a:bodyPr anchor="ctr" rtlCol="false" tIns="35867" lIns="35867" bIns="35867" rIns="35867"/>
            <a:lstStyle/>
            <a:p>
              <a:pPr algn="ctr">
                <a:lnSpc>
                  <a:spcPts val="2123"/>
                </a:lnSpc>
              </a:pPr>
            </a:p>
          </p:txBody>
        </p:sp>
      </p:grpSp>
      <p:grpSp>
        <p:nvGrpSpPr>
          <p:cNvPr name="Group 5" id="5"/>
          <p:cNvGrpSpPr/>
          <p:nvPr/>
        </p:nvGrpSpPr>
        <p:grpSpPr>
          <a:xfrm rot="0">
            <a:off x="15958030" y="8982376"/>
            <a:ext cx="1453670" cy="428324"/>
            <a:chOff x="0" y="0"/>
            <a:chExt cx="952367" cy="280615"/>
          </a:xfrm>
        </p:grpSpPr>
        <p:sp>
          <p:nvSpPr>
            <p:cNvPr name="Freeform 6" id="6"/>
            <p:cNvSpPr/>
            <p:nvPr/>
          </p:nvSpPr>
          <p:spPr>
            <a:xfrm flipH="false" flipV="false" rot="0">
              <a:off x="0" y="0"/>
              <a:ext cx="952367" cy="280615"/>
            </a:xfrm>
            <a:custGeom>
              <a:avLst/>
              <a:gdLst/>
              <a:ahLst/>
              <a:cxnLst/>
              <a:rect r="r" b="b" t="t" l="l"/>
              <a:pathLst>
                <a:path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name="TextBox 7" id="7"/>
            <p:cNvSpPr txBox="true"/>
            <p:nvPr/>
          </p:nvSpPr>
          <p:spPr>
            <a:xfrm>
              <a:off x="0" y="-28575"/>
              <a:ext cx="952367" cy="309190"/>
            </a:xfrm>
            <a:prstGeom prst="rect">
              <a:avLst/>
            </a:prstGeom>
          </p:spPr>
          <p:txBody>
            <a:bodyPr anchor="ctr" rtlCol="false" tIns="40640" lIns="40640" bIns="40640" rIns="40640"/>
            <a:lstStyle/>
            <a:p>
              <a:pPr algn="ctr">
                <a:lnSpc>
                  <a:spcPts val="2127"/>
                </a:lnSpc>
              </a:pPr>
            </a:p>
          </p:txBody>
        </p:sp>
      </p:grpSp>
      <p:sp>
        <p:nvSpPr>
          <p:cNvPr name="AutoShape 8" id="8"/>
          <p:cNvSpPr/>
          <p:nvPr/>
        </p:nvSpPr>
        <p:spPr>
          <a:xfrm>
            <a:off x="16340002" y="9196538"/>
            <a:ext cx="714075" cy="0"/>
          </a:xfrm>
          <a:prstGeom prst="line">
            <a:avLst/>
          </a:prstGeom>
          <a:ln cap="flat" w="19050">
            <a:solidFill>
              <a:srgbClr val="000000">
                <a:alpha val="70980"/>
              </a:srgbClr>
            </a:solidFill>
            <a:prstDash val="solid"/>
            <a:headEnd type="none" len="sm" w="sm"/>
            <a:tailEnd type="arrow" len="sm" w="med"/>
          </a:ln>
        </p:spPr>
      </p:sp>
      <p:sp>
        <p:nvSpPr>
          <p:cNvPr name="Freeform 9" id="9"/>
          <p:cNvSpPr/>
          <p:nvPr/>
        </p:nvSpPr>
        <p:spPr>
          <a:xfrm flipH="false" flipV="false" rot="0">
            <a:off x="7127038" y="1028700"/>
            <a:ext cx="8927370" cy="8927370"/>
          </a:xfrm>
          <a:custGeom>
            <a:avLst/>
            <a:gdLst/>
            <a:ahLst/>
            <a:cxnLst/>
            <a:rect r="r" b="b" t="t" l="l"/>
            <a:pathLst>
              <a:path h="8927370" w="8927370">
                <a:moveTo>
                  <a:pt x="0" y="0"/>
                </a:moveTo>
                <a:lnTo>
                  <a:pt x="8927370" y="0"/>
                </a:lnTo>
                <a:lnTo>
                  <a:pt x="8927370" y="8927370"/>
                </a:lnTo>
                <a:lnTo>
                  <a:pt x="0" y="8927370"/>
                </a:lnTo>
                <a:lnTo>
                  <a:pt x="0" y="0"/>
                </a:lnTo>
                <a:close/>
              </a:path>
            </a:pathLst>
          </a:custGeom>
          <a:blipFill>
            <a:blip r:embed="rId3"/>
            <a:stretch>
              <a:fillRect l="0" t="0" r="0" b="0"/>
            </a:stretch>
          </a:blipFill>
        </p:spPr>
      </p:sp>
      <p:sp>
        <p:nvSpPr>
          <p:cNvPr name="TextBox 10" id="10"/>
          <p:cNvSpPr txBox="true"/>
          <p:nvPr/>
        </p:nvSpPr>
        <p:spPr>
          <a:xfrm rot="0">
            <a:off x="1028700" y="1110557"/>
            <a:ext cx="5665613" cy="1303782"/>
          </a:xfrm>
          <a:prstGeom prst="rect">
            <a:avLst/>
          </a:prstGeom>
        </p:spPr>
        <p:txBody>
          <a:bodyPr anchor="t" rtlCol="false" tIns="0" lIns="0" bIns="0" rIns="0">
            <a:spAutoFit/>
          </a:bodyPr>
          <a:lstStyle/>
          <a:p>
            <a:pPr algn="l">
              <a:lnSpc>
                <a:spcPts val="5124"/>
              </a:lnSpc>
              <a:spcBef>
                <a:spcPct val="0"/>
              </a:spcBef>
            </a:pPr>
            <a:r>
              <a:rPr lang="en-US" sz="4200">
                <a:solidFill>
                  <a:srgbClr val="404040"/>
                </a:solidFill>
                <a:latin typeface="Inter"/>
                <a:ea typeface="Inter"/>
                <a:cs typeface="Inter"/>
                <a:sym typeface="Inter"/>
              </a:rPr>
              <a:t>HYPOTHESIS CONCLUSION </a:t>
            </a:r>
          </a:p>
        </p:txBody>
      </p:sp>
      <p:sp>
        <p:nvSpPr>
          <p:cNvPr name="TextBox 11" id="11"/>
          <p:cNvSpPr txBox="true"/>
          <p:nvPr/>
        </p:nvSpPr>
        <p:spPr>
          <a:xfrm rot="0">
            <a:off x="1028700" y="2554952"/>
            <a:ext cx="5992670" cy="736883"/>
          </a:xfrm>
          <a:prstGeom prst="rect">
            <a:avLst/>
          </a:prstGeom>
        </p:spPr>
        <p:txBody>
          <a:bodyPr anchor="t" rtlCol="false" tIns="0" lIns="0" bIns="0" rIns="0">
            <a:spAutoFit/>
          </a:bodyPr>
          <a:lstStyle/>
          <a:p>
            <a:pPr algn="l">
              <a:lnSpc>
                <a:spcPts val="2913"/>
              </a:lnSpc>
            </a:pPr>
            <a:r>
              <a:rPr lang="en-US" sz="2388">
                <a:solidFill>
                  <a:srgbClr val="000000"/>
                </a:solidFill>
                <a:latin typeface="Inter"/>
                <a:ea typeface="Inter"/>
                <a:cs typeface="Inter"/>
                <a:sym typeface="Inter"/>
              </a:rPr>
              <a:t>Conclusion: The null hypothesis -</a:t>
            </a:r>
            <a:r>
              <a:rPr lang="en-US" sz="2388">
                <a:solidFill>
                  <a:srgbClr val="000000"/>
                </a:solidFill>
                <a:latin typeface="Inter"/>
                <a:ea typeface="Inter"/>
                <a:cs typeface="Inter"/>
                <a:sym typeface="Inter"/>
              </a:rPr>
              <a:t> H</a:t>
            </a:r>
            <a:r>
              <a:rPr lang="en-US" sz="2388">
                <a:solidFill>
                  <a:srgbClr val="000000"/>
                </a:solidFill>
                <a:latin typeface="Inter"/>
                <a:ea typeface="Inter"/>
                <a:cs typeface="Inter"/>
                <a:sym typeface="Inter"/>
              </a:rPr>
              <a:t>0</a:t>
            </a:r>
            <a:r>
              <a:rPr lang="en-US" sz="2388">
                <a:solidFill>
                  <a:srgbClr val="000000"/>
                </a:solidFill>
                <a:latin typeface="Inter"/>
                <a:ea typeface="Inter"/>
                <a:cs typeface="Inter"/>
                <a:sym typeface="Inter"/>
              </a:rPr>
              <a:t> - is rejected.</a:t>
            </a:r>
          </a:p>
        </p:txBody>
      </p:sp>
      <p:sp>
        <p:nvSpPr>
          <p:cNvPr name="TextBox 12" id="12"/>
          <p:cNvSpPr txBox="true"/>
          <p:nvPr/>
        </p:nvSpPr>
        <p:spPr>
          <a:xfrm rot="0">
            <a:off x="14899025" y="1762448"/>
            <a:ext cx="2512675" cy="271804"/>
          </a:xfrm>
          <a:prstGeom prst="rect">
            <a:avLst/>
          </a:prstGeom>
        </p:spPr>
        <p:txBody>
          <a:bodyPr anchor="t" rtlCol="false" tIns="0" lIns="0" bIns="0" rIns="0">
            <a:spAutoFit/>
          </a:bodyPr>
          <a:lstStyle/>
          <a:p>
            <a:pPr algn="r">
              <a:lnSpc>
                <a:spcPts val="2123"/>
              </a:lnSpc>
            </a:pPr>
            <a:r>
              <a:rPr lang="en-US" sz="1740">
                <a:solidFill>
                  <a:srgbClr val="000000"/>
                </a:solidFill>
                <a:latin typeface="Inter"/>
                <a:ea typeface="Inter"/>
                <a:cs typeface="Inter"/>
                <a:sym typeface="Inter"/>
              </a:rPr>
              <a:t>Nick Laeder</a:t>
            </a:r>
          </a:p>
        </p:txBody>
      </p:sp>
      <p:sp>
        <p:nvSpPr>
          <p:cNvPr name="TextBox 13" id="13"/>
          <p:cNvSpPr txBox="true"/>
          <p:nvPr/>
        </p:nvSpPr>
        <p:spPr>
          <a:xfrm rot="0">
            <a:off x="15003523" y="1403977"/>
            <a:ext cx="2408177" cy="271804"/>
          </a:xfrm>
          <a:prstGeom prst="rect">
            <a:avLst/>
          </a:prstGeom>
        </p:spPr>
        <p:txBody>
          <a:bodyPr anchor="t" rtlCol="false" tIns="0" lIns="0" bIns="0" rIns="0">
            <a:spAutoFit/>
          </a:bodyPr>
          <a:lstStyle/>
          <a:p>
            <a:pPr algn="r">
              <a:lnSpc>
                <a:spcPts val="2123"/>
              </a:lnSpc>
            </a:pPr>
            <a:r>
              <a:rPr lang="en-US" sz="1740">
                <a:solidFill>
                  <a:srgbClr val="000000"/>
                </a:solidFill>
                <a:latin typeface="Inter"/>
                <a:ea typeface="Inter"/>
                <a:cs typeface="Inter"/>
                <a:sym typeface="Inter"/>
              </a:rPr>
              <a:t>MIS581 CAPSTONE</a:t>
            </a:r>
          </a:p>
        </p:txBody>
      </p:sp>
      <p:sp>
        <p:nvSpPr>
          <p:cNvPr name="TextBox 14" id="14"/>
          <p:cNvSpPr txBox="true"/>
          <p:nvPr/>
        </p:nvSpPr>
        <p:spPr>
          <a:xfrm rot="0">
            <a:off x="16351462" y="8070772"/>
            <a:ext cx="666806" cy="550878"/>
          </a:xfrm>
          <a:prstGeom prst="rect">
            <a:avLst/>
          </a:prstGeom>
        </p:spPr>
        <p:txBody>
          <a:bodyPr anchor="t" rtlCol="false" tIns="0" lIns="0" bIns="0" rIns="0">
            <a:spAutoFit/>
          </a:bodyPr>
          <a:lstStyle/>
          <a:p>
            <a:pPr algn="ctr">
              <a:lnSpc>
                <a:spcPts val="4460"/>
              </a:lnSpc>
            </a:pPr>
            <a:r>
              <a:rPr lang="en-US" sz="3186">
                <a:solidFill>
                  <a:srgbClr val="000000">
                    <a:alpha val="82745"/>
                  </a:srgbClr>
                </a:solidFill>
                <a:latin typeface="Inter"/>
                <a:ea typeface="Inter"/>
                <a:cs typeface="Inter"/>
                <a:sym typeface="Inter"/>
              </a:rPr>
              <a:t>07</a:t>
            </a:r>
          </a:p>
        </p:txBody>
      </p:sp>
      <p:sp>
        <p:nvSpPr>
          <p:cNvPr name="TextBox 15" id="15"/>
          <p:cNvSpPr txBox="true"/>
          <p:nvPr/>
        </p:nvSpPr>
        <p:spPr>
          <a:xfrm rot="0">
            <a:off x="1028700" y="3740838"/>
            <a:ext cx="7054864" cy="4356383"/>
          </a:xfrm>
          <a:prstGeom prst="rect">
            <a:avLst/>
          </a:prstGeom>
        </p:spPr>
        <p:txBody>
          <a:bodyPr anchor="t" rtlCol="false" tIns="0" lIns="0" bIns="0" rIns="0">
            <a:spAutoFit/>
          </a:bodyPr>
          <a:lstStyle/>
          <a:p>
            <a:pPr algn="l" marL="515657" indent="-257828" lvl="1">
              <a:lnSpc>
                <a:spcPts val="2913"/>
              </a:lnSpc>
              <a:buFont typeface="Arial"/>
              <a:buChar char="•"/>
            </a:pPr>
            <a:r>
              <a:rPr lang="en-US" sz="2388">
                <a:solidFill>
                  <a:srgbClr val="000000"/>
                </a:solidFill>
                <a:latin typeface="Inter"/>
                <a:ea typeface="Inter"/>
                <a:cs typeface="Inter"/>
                <a:sym typeface="Inter"/>
              </a:rPr>
              <a:t>The analysis provides strong statistical evidence that specific campaign attributes (send_hour, subject_length, has_number) have a significant effect on open rates.</a:t>
            </a:r>
          </a:p>
          <a:p>
            <a:pPr algn="l" marL="515657" indent="-257828" lvl="1">
              <a:lnSpc>
                <a:spcPts val="2913"/>
              </a:lnSpc>
              <a:buFont typeface="Arial"/>
              <a:buChar char="•"/>
            </a:pPr>
            <a:r>
              <a:rPr lang="en-US" sz="2388">
                <a:solidFill>
                  <a:srgbClr val="000000"/>
                </a:solidFill>
                <a:latin typeface="Inter"/>
                <a:ea typeface="Inter"/>
                <a:cs typeface="Inter"/>
                <a:sym typeface="Inter"/>
              </a:rPr>
              <a:t>Discussion: The findings align with the principle that audience behavior is context-specific. Generic best practices are not a substitute for individualized data analysis. The negative perception of marketing gimmicks may reflect a broader trend in consumer skepticism.</a:t>
            </a:r>
          </a:p>
          <a:p>
            <a:pPr algn="l">
              <a:lnSpc>
                <a:spcPts val="291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6284151" y="7978835"/>
            <a:ext cx="801428" cy="80142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66675"/>
              <a:ext cx="660400" cy="669925"/>
            </a:xfrm>
            <a:prstGeom prst="rect">
              <a:avLst/>
            </a:prstGeom>
          </p:spPr>
          <p:txBody>
            <a:bodyPr anchor="ctr" rtlCol="false" tIns="35867" lIns="35867" bIns="35867" rIns="35867"/>
            <a:lstStyle/>
            <a:p>
              <a:pPr algn="ctr">
                <a:lnSpc>
                  <a:spcPts val="2123"/>
                </a:lnSpc>
              </a:pPr>
            </a:p>
          </p:txBody>
        </p:sp>
      </p:grpSp>
      <p:grpSp>
        <p:nvGrpSpPr>
          <p:cNvPr name="Group 5" id="5"/>
          <p:cNvGrpSpPr/>
          <p:nvPr/>
        </p:nvGrpSpPr>
        <p:grpSpPr>
          <a:xfrm rot="0">
            <a:off x="15958030" y="8982376"/>
            <a:ext cx="1453670" cy="428324"/>
            <a:chOff x="0" y="0"/>
            <a:chExt cx="952367" cy="280615"/>
          </a:xfrm>
        </p:grpSpPr>
        <p:sp>
          <p:nvSpPr>
            <p:cNvPr name="Freeform 6" id="6"/>
            <p:cNvSpPr/>
            <p:nvPr/>
          </p:nvSpPr>
          <p:spPr>
            <a:xfrm flipH="false" flipV="false" rot="0">
              <a:off x="0" y="0"/>
              <a:ext cx="952367" cy="280615"/>
            </a:xfrm>
            <a:custGeom>
              <a:avLst/>
              <a:gdLst/>
              <a:ahLst/>
              <a:cxnLst/>
              <a:rect r="r" b="b" t="t" l="l"/>
              <a:pathLst>
                <a:path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name="TextBox 7" id="7"/>
            <p:cNvSpPr txBox="true"/>
            <p:nvPr/>
          </p:nvSpPr>
          <p:spPr>
            <a:xfrm>
              <a:off x="0" y="-28575"/>
              <a:ext cx="952367" cy="309190"/>
            </a:xfrm>
            <a:prstGeom prst="rect">
              <a:avLst/>
            </a:prstGeom>
          </p:spPr>
          <p:txBody>
            <a:bodyPr anchor="ctr" rtlCol="false" tIns="40640" lIns="40640" bIns="40640" rIns="40640"/>
            <a:lstStyle/>
            <a:p>
              <a:pPr algn="ctr">
                <a:lnSpc>
                  <a:spcPts val="2127"/>
                </a:lnSpc>
              </a:pPr>
            </a:p>
          </p:txBody>
        </p:sp>
      </p:grpSp>
      <p:sp>
        <p:nvSpPr>
          <p:cNvPr name="AutoShape 8" id="8"/>
          <p:cNvSpPr/>
          <p:nvPr/>
        </p:nvSpPr>
        <p:spPr>
          <a:xfrm>
            <a:off x="16340002" y="9196538"/>
            <a:ext cx="714075" cy="0"/>
          </a:xfrm>
          <a:prstGeom prst="line">
            <a:avLst/>
          </a:prstGeom>
          <a:ln cap="flat" w="19050">
            <a:solidFill>
              <a:srgbClr val="000000">
                <a:alpha val="70980"/>
              </a:srgbClr>
            </a:solidFill>
            <a:prstDash val="solid"/>
            <a:headEnd type="none" len="sm" w="sm"/>
            <a:tailEnd type="arrow" len="sm" w="med"/>
          </a:ln>
        </p:spPr>
      </p:sp>
      <p:sp>
        <p:nvSpPr>
          <p:cNvPr name="Freeform 9" id="9"/>
          <p:cNvSpPr/>
          <p:nvPr/>
        </p:nvSpPr>
        <p:spPr>
          <a:xfrm flipH="false" flipV="false" rot="0">
            <a:off x="913533" y="556874"/>
            <a:ext cx="9326901" cy="9326901"/>
          </a:xfrm>
          <a:custGeom>
            <a:avLst/>
            <a:gdLst/>
            <a:ahLst/>
            <a:cxnLst/>
            <a:rect r="r" b="b" t="t" l="l"/>
            <a:pathLst>
              <a:path h="9326901" w="9326901">
                <a:moveTo>
                  <a:pt x="0" y="0"/>
                </a:moveTo>
                <a:lnTo>
                  <a:pt x="9326901" y="0"/>
                </a:lnTo>
                <a:lnTo>
                  <a:pt x="9326901" y="9326901"/>
                </a:lnTo>
                <a:lnTo>
                  <a:pt x="0" y="9326901"/>
                </a:lnTo>
                <a:lnTo>
                  <a:pt x="0" y="0"/>
                </a:lnTo>
                <a:close/>
              </a:path>
            </a:pathLst>
          </a:custGeom>
          <a:blipFill>
            <a:blip r:embed="rId3"/>
            <a:stretch>
              <a:fillRect l="0" t="0" r="0" b="0"/>
            </a:stretch>
          </a:blipFill>
        </p:spPr>
      </p:sp>
      <p:sp>
        <p:nvSpPr>
          <p:cNvPr name="TextBox 10" id="10"/>
          <p:cNvSpPr txBox="true"/>
          <p:nvPr/>
        </p:nvSpPr>
        <p:spPr>
          <a:xfrm rot="0">
            <a:off x="8597838" y="3923444"/>
            <a:ext cx="3620085" cy="4348067"/>
          </a:xfrm>
          <a:prstGeom prst="rect">
            <a:avLst/>
          </a:prstGeom>
        </p:spPr>
        <p:txBody>
          <a:bodyPr anchor="t" rtlCol="false" tIns="0" lIns="0" bIns="0" rIns="0">
            <a:spAutoFit/>
          </a:bodyPr>
          <a:lstStyle/>
          <a:p>
            <a:pPr algn="l" marL="435585" indent="-217793" lvl="1">
              <a:lnSpc>
                <a:spcPts val="2461"/>
              </a:lnSpc>
              <a:buFont typeface="Arial"/>
              <a:buChar char="•"/>
            </a:pPr>
            <a:r>
              <a:rPr lang="en-US" sz="2017">
                <a:solidFill>
                  <a:srgbClr val="000000"/>
                </a:solidFill>
                <a:latin typeface="Inter"/>
                <a:ea typeface="Inter"/>
                <a:cs typeface="Inter"/>
                <a:sym typeface="Inter"/>
              </a:rPr>
              <a:t>The study used data from a single organization, limiting generalizability.</a:t>
            </a:r>
          </a:p>
          <a:p>
            <a:pPr algn="l" marL="435585" indent="-217793" lvl="1">
              <a:lnSpc>
                <a:spcPts val="2461"/>
              </a:lnSpc>
              <a:buFont typeface="Arial"/>
              <a:buChar char="•"/>
            </a:pPr>
            <a:r>
              <a:rPr lang="en-US" sz="2017">
                <a:solidFill>
                  <a:srgbClr val="000000"/>
                </a:solidFill>
                <a:latin typeface="Inter"/>
                <a:ea typeface="Inter"/>
                <a:cs typeface="Inter"/>
                <a:sym typeface="Inter"/>
              </a:rPr>
              <a:t>Analysis focuses on correlation, not causation. Controlled A/B testing is needed to establish causality.</a:t>
            </a:r>
          </a:p>
          <a:p>
            <a:pPr algn="l" marL="435585" indent="-217793" lvl="1">
              <a:lnSpc>
                <a:spcPts val="2461"/>
              </a:lnSpc>
              <a:buFont typeface="Arial"/>
              <a:buChar char="•"/>
            </a:pPr>
            <a:r>
              <a:rPr lang="en-US" sz="2017">
                <a:solidFill>
                  <a:srgbClr val="000000"/>
                </a:solidFill>
                <a:latin typeface="Inter"/>
                <a:ea typeface="Inter"/>
                <a:cs typeface="Inter"/>
                <a:sym typeface="Inter"/>
              </a:rPr>
              <a:t>The model focused on open rates, not downstream metrics like click-through or conversion rates.</a:t>
            </a:r>
          </a:p>
          <a:p>
            <a:pPr algn="l">
              <a:lnSpc>
                <a:spcPts val="2461"/>
              </a:lnSpc>
            </a:pPr>
          </a:p>
        </p:txBody>
      </p:sp>
      <p:sp>
        <p:nvSpPr>
          <p:cNvPr name="TextBox 11" id="11"/>
          <p:cNvSpPr txBox="true"/>
          <p:nvPr/>
        </p:nvSpPr>
        <p:spPr>
          <a:xfrm rot="0">
            <a:off x="8597838" y="3027930"/>
            <a:ext cx="3620085" cy="332588"/>
          </a:xfrm>
          <a:prstGeom prst="rect">
            <a:avLst/>
          </a:prstGeom>
        </p:spPr>
        <p:txBody>
          <a:bodyPr anchor="t" rtlCol="false" tIns="0" lIns="0" bIns="0" rIns="0">
            <a:spAutoFit/>
          </a:bodyPr>
          <a:lstStyle/>
          <a:p>
            <a:pPr algn="l">
              <a:lnSpc>
                <a:spcPts val="2686"/>
              </a:lnSpc>
              <a:spcBef>
                <a:spcPct val="0"/>
              </a:spcBef>
            </a:pPr>
            <a:r>
              <a:rPr lang="en-US" sz="2202">
                <a:solidFill>
                  <a:srgbClr val="000000"/>
                </a:solidFill>
                <a:latin typeface="Inter"/>
                <a:ea typeface="Inter"/>
                <a:cs typeface="Inter"/>
                <a:sym typeface="Inter"/>
              </a:rPr>
              <a:t>LIMITATIONS</a:t>
            </a:r>
          </a:p>
        </p:txBody>
      </p:sp>
      <p:sp>
        <p:nvSpPr>
          <p:cNvPr name="TextBox 12" id="12"/>
          <p:cNvSpPr txBox="true"/>
          <p:nvPr/>
        </p:nvSpPr>
        <p:spPr>
          <a:xfrm rot="0">
            <a:off x="13100363" y="3923444"/>
            <a:ext cx="3620085" cy="3107020"/>
          </a:xfrm>
          <a:prstGeom prst="rect">
            <a:avLst/>
          </a:prstGeom>
        </p:spPr>
        <p:txBody>
          <a:bodyPr anchor="t" rtlCol="false" tIns="0" lIns="0" bIns="0" rIns="0">
            <a:spAutoFit/>
          </a:bodyPr>
          <a:lstStyle/>
          <a:p>
            <a:pPr algn="l" marL="435585" indent="-217793" lvl="1">
              <a:lnSpc>
                <a:spcPts val="2461"/>
              </a:lnSpc>
              <a:buFont typeface="Arial"/>
              <a:buChar char="•"/>
            </a:pPr>
            <a:r>
              <a:rPr lang="en-US" sz="2017">
                <a:solidFill>
                  <a:srgbClr val="000000"/>
                </a:solidFill>
                <a:latin typeface="Inter"/>
                <a:ea typeface="Inter"/>
                <a:cs typeface="Inter"/>
                <a:sym typeface="Inter"/>
              </a:rPr>
              <a:t>Expand the model to include click-through and conversion data.</a:t>
            </a:r>
          </a:p>
          <a:p>
            <a:pPr algn="l" marL="435585" indent="-217793" lvl="1">
              <a:lnSpc>
                <a:spcPts val="2461"/>
              </a:lnSpc>
              <a:buFont typeface="Arial"/>
              <a:buChar char="•"/>
            </a:pPr>
            <a:r>
              <a:rPr lang="en-US" sz="2017">
                <a:solidFill>
                  <a:srgbClr val="000000"/>
                </a:solidFill>
                <a:latin typeface="Inter"/>
                <a:ea typeface="Inter"/>
                <a:cs typeface="Inter"/>
                <a:sym typeface="Inter"/>
              </a:rPr>
              <a:t>Conduct formal A/B tests based on these findings.</a:t>
            </a:r>
          </a:p>
          <a:p>
            <a:pPr algn="l" marL="435585" indent="-217793" lvl="1">
              <a:lnSpc>
                <a:spcPts val="2461"/>
              </a:lnSpc>
              <a:buFont typeface="Arial"/>
              <a:buChar char="•"/>
            </a:pPr>
            <a:r>
              <a:rPr lang="en-US" sz="2017">
                <a:solidFill>
                  <a:srgbClr val="000000"/>
                </a:solidFill>
                <a:latin typeface="Inter"/>
                <a:ea typeface="Inter"/>
                <a:cs typeface="Inter"/>
                <a:sym typeface="Inter"/>
              </a:rPr>
              <a:t>Apply the model to datasets from other small businesses to test for similar patterns.</a:t>
            </a:r>
          </a:p>
          <a:p>
            <a:pPr algn="l">
              <a:lnSpc>
                <a:spcPts val="2461"/>
              </a:lnSpc>
            </a:pPr>
          </a:p>
        </p:txBody>
      </p:sp>
      <p:sp>
        <p:nvSpPr>
          <p:cNvPr name="TextBox 13" id="13"/>
          <p:cNvSpPr txBox="true"/>
          <p:nvPr/>
        </p:nvSpPr>
        <p:spPr>
          <a:xfrm rot="0">
            <a:off x="13101802" y="3194224"/>
            <a:ext cx="3620085" cy="332588"/>
          </a:xfrm>
          <a:prstGeom prst="rect">
            <a:avLst/>
          </a:prstGeom>
        </p:spPr>
        <p:txBody>
          <a:bodyPr anchor="t" rtlCol="false" tIns="0" lIns="0" bIns="0" rIns="0">
            <a:spAutoFit/>
          </a:bodyPr>
          <a:lstStyle/>
          <a:p>
            <a:pPr algn="l">
              <a:lnSpc>
                <a:spcPts val="2686"/>
              </a:lnSpc>
              <a:spcBef>
                <a:spcPct val="0"/>
              </a:spcBef>
            </a:pPr>
            <a:r>
              <a:rPr lang="en-US" sz="2202">
                <a:solidFill>
                  <a:srgbClr val="000000"/>
                </a:solidFill>
                <a:latin typeface="Inter"/>
                <a:ea typeface="Inter"/>
                <a:cs typeface="Inter"/>
                <a:sym typeface="Inter"/>
              </a:rPr>
              <a:t>FUTURE RESEARCH</a:t>
            </a:r>
          </a:p>
        </p:txBody>
      </p:sp>
      <p:sp>
        <p:nvSpPr>
          <p:cNvPr name="TextBox 14" id="14"/>
          <p:cNvSpPr txBox="true"/>
          <p:nvPr/>
        </p:nvSpPr>
        <p:spPr>
          <a:xfrm rot="0">
            <a:off x="16351462" y="8070772"/>
            <a:ext cx="666806" cy="550878"/>
          </a:xfrm>
          <a:prstGeom prst="rect">
            <a:avLst/>
          </a:prstGeom>
        </p:spPr>
        <p:txBody>
          <a:bodyPr anchor="t" rtlCol="false" tIns="0" lIns="0" bIns="0" rIns="0">
            <a:spAutoFit/>
          </a:bodyPr>
          <a:lstStyle/>
          <a:p>
            <a:pPr algn="ctr">
              <a:lnSpc>
                <a:spcPts val="4460"/>
              </a:lnSpc>
            </a:pPr>
            <a:r>
              <a:rPr lang="en-US" sz="3186">
                <a:solidFill>
                  <a:srgbClr val="000000">
                    <a:alpha val="82745"/>
                  </a:srgbClr>
                </a:solidFill>
                <a:latin typeface="Inter"/>
                <a:ea typeface="Inter"/>
                <a:cs typeface="Inter"/>
                <a:sym typeface="Inter"/>
              </a:rPr>
              <a:t>08</a:t>
            </a:r>
          </a:p>
        </p:txBody>
      </p:sp>
      <p:sp>
        <p:nvSpPr>
          <p:cNvPr name="TextBox 15" id="15"/>
          <p:cNvSpPr txBox="true"/>
          <p:nvPr/>
        </p:nvSpPr>
        <p:spPr>
          <a:xfrm rot="0">
            <a:off x="14899025" y="1762448"/>
            <a:ext cx="2512675" cy="271804"/>
          </a:xfrm>
          <a:prstGeom prst="rect">
            <a:avLst/>
          </a:prstGeom>
        </p:spPr>
        <p:txBody>
          <a:bodyPr anchor="t" rtlCol="false" tIns="0" lIns="0" bIns="0" rIns="0">
            <a:spAutoFit/>
          </a:bodyPr>
          <a:lstStyle/>
          <a:p>
            <a:pPr algn="r">
              <a:lnSpc>
                <a:spcPts val="2123"/>
              </a:lnSpc>
            </a:pPr>
            <a:r>
              <a:rPr lang="en-US" sz="1740">
                <a:solidFill>
                  <a:srgbClr val="000000"/>
                </a:solidFill>
                <a:latin typeface="Inter"/>
                <a:ea typeface="Inter"/>
                <a:cs typeface="Inter"/>
                <a:sym typeface="Inter"/>
              </a:rPr>
              <a:t>Nick Laeder</a:t>
            </a:r>
          </a:p>
        </p:txBody>
      </p:sp>
      <p:sp>
        <p:nvSpPr>
          <p:cNvPr name="TextBox 16" id="16"/>
          <p:cNvSpPr txBox="true"/>
          <p:nvPr/>
        </p:nvSpPr>
        <p:spPr>
          <a:xfrm rot="0">
            <a:off x="15003523" y="1403977"/>
            <a:ext cx="2408177" cy="271804"/>
          </a:xfrm>
          <a:prstGeom prst="rect">
            <a:avLst/>
          </a:prstGeom>
        </p:spPr>
        <p:txBody>
          <a:bodyPr anchor="t" rtlCol="false" tIns="0" lIns="0" bIns="0" rIns="0">
            <a:spAutoFit/>
          </a:bodyPr>
          <a:lstStyle/>
          <a:p>
            <a:pPr algn="r">
              <a:lnSpc>
                <a:spcPts val="2123"/>
              </a:lnSpc>
            </a:pPr>
            <a:r>
              <a:rPr lang="en-US" sz="1740">
                <a:solidFill>
                  <a:srgbClr val="000000"/>
                </a:solidFill>
                <a:latin typeface="Inter"/>
                <a:ea typeface="Inter"/>
                <a:cs typeface="Inter"/>
                <a:sym typeface="Inter"/>
              </a:rPr>
              <a:t>MIS581 CAPSTONE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6284151" y="7978835"/>
            <a:ext cx="801428" cy="80142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66675"/>
              <a:ext cx="660400" cy="669925"/>
            </a:xfrm>
            <a:prstGeom prst="rect">
              <a:avLst/>
            </a:prstGeom>
          </p:spPr>
          <p:txBody>
            <a:bodyPr anchor="ctr" rtlCol="false" tIns="35867" lIns="35867" bIns="35867" rIns="35867"/>
            <a:lstStyle/>
            <a:p>
              <a:pPr algn="ctr">
                <a:lnSpc>
                  <a:spcPts val="2123"/>
                </a:lnSpc>
              </a:pPr>
            </a:p>
          </p:txBody>
        </p:sp>
      </p:grpSp>
      <p:grpSp>
        <p:nvGrpSpPr>
          <p:cNvPr name="Group 5" id="5"/>
          <p:cNvGrpSpPr/>
          <p:nvPr/>
        </p:nvGrpSpPr>
        <p:grpSpPr>
          <a:xfrm rot="0">
            <a:off x="15958030" y="8982376"/>
            <a:ext cx="1453670" cy="428324"/>
            <a:chOff x="0" y="0"/>
            <a:chExt cx="952367" cy="280615"/>
          </a:xfrm>
        </p:grpSpPr>
        <p:sp>
          <p:nvSpPr>
            <p:cNvPr name="Freeform 6" id="6"/>
            <p:cNvSpPr/>
            <p:nvPr/>
          </p:nvSpPr>
          <p:spPr>
            <a:xfrm flipH="false" flipV="false" rot="0">
              <a:off x="0" y="0"/>
              <a:ext cx="952367" cy="280615"/>
            </a:xfrm>
            <a:custGeom>
              <a:avLst/>
              <a:gdLst/>
              <a:ahLst/>
              <a:cxnLst/>
              <a:rect r="r" b="b" t="t" l="l"/>
              <a:pathLst>
                <a:path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name="TextBox 7" id="7"/>
            <p:cNvSpPr txBox="true"/>
            <p:nvPr/>
          </p:nvSpPr>
          <p:spPr>
            <a:xfrm>
              <a:off x="0" y="-28575"/>
              <a:ext cx="952367" cy="309190"/>
            </a:xfrm>
            <a:prstGeom prst="rect">
              <a:avLst/>
            </a:prstGeom>
          </p:spPr>
          <p:txBody>
            <a:bodyPr anchor="ctr" rtlCol="false" tIns="40640" lIns="40640" bIns="40640" rIns="40640"/>
            <a:lstStyle/>
            <a:p>
              <a:pPr algn="ctr">
                <a:lnSpc>
                  <a:spcPts val="2127"/>
                </a:lnSpc>
              </a:pPr>
            </a:p>
          </p:txBody>
        </p:sp>
      </p:grpSp>
      <p:sp>
        <p:nvSpPr>
          <p:cNvPr name="AutoShape 8" id="8"/>
          <p:cNvSpPr/>
          <p:nvPr/>
        </p:nvSpPr>
        <p:spPr>
          <a:xfrm>
            <a:off x="16340002" y="9196538"/>
            <a:ext cx="714075" cy="0"/>
          </a:xfrm>
          <a:prstGeom prst="line">
            <a:avLst/>
          </a:prstGeom>
          <a:ln cap="flat" w="19050">
            <a:solidFill>
              <a:srgbClr val="000000">
                <a:alpha val="70980"/>
              </a:srgbClr>
            </a:solidFill>
            <a:prstDash val="solid"/>
            <a:headEnd type="none" len="sm" w="sm"/>
            <a:tailEnd type="arrow" len="sm" w="med"/>
          </a:ln>
        </p:spPr>
      </p:sp>
      <p:sp>
        <p:nvSpPr>
          <p:cNvPr name="Freeform 9" id="9"/>
          <p:cNvSpPr/>
          <p:nvPr/>
        </p:nvSpPr>
        <p:spPr>
          <a:xfrm flipH="false" flipV="false" rot="0">
            <a:off x="6392855" y="-768362"/>
            <a:ext cx="13385920" cy="11823725"/>
          </a:xfrm>
          <a:custGeom>
            <a:avLst/>
            <a:gdLst/>
            <a:ahLst/>
            <a:cxnLst/>
            <a:rect r="r" b="b" t="t" l="l"/>
            <a:pathLst>
              <a:path h="11823725" w="13385920">
                <a:moveTo>
                  <a:pt x="0" y="0"/>
                </a:moveTo>
                <a:lnTo>
                  <a:pt x="13385920" y="0"/>
                </a:lnTo>
                <a:lnTo>
                  <a:pt x="13385920" y="11823724"/>
                </a:lnTo>
                <a:lnTo>
                  <a:pt x="0" y="11823724"/>
                </a:lnTo>
                <a:lnTo>
                  <a:pt x="0" y="0"/>
                </a:lnTo>
                <a:close/>
              </a:path>
            </a:pathLst>
          </a:custGeom>
          <a:blipFill>
            <a:blip r:embed="rId3"/>
            <a:stretch>
              <a:fillRect l="0" t="0" r="0" b="-13212"/>
            </a:stretch>
          </a:blipFill>
        </p:spPr>
      </p:sp>
      <p:sp>
        <p:nvSpPr>
          <p:cNvPr name="TextBox 10" id="10"/>
          <p:cNvSpPr txBox="true"/>
          <p:nvPr/>
        </p:nvSpPr>
        <p:spPr>
          <a:xfrm rot="0">
            <a:off x="6286421" y="1180180"/>
            <a:ext cx="5715158" cy="1303782"/>
          </a:xfrm>
          <a:prstGeom prst="rect">
            <a:avLst/>
          </a:prstGeom>
        </p:spPr>
        <p:txBody>
          <a:bodyPr anchor="t" rtlCol="false" tIns="0" lIns="0" bIns="0" rIns="0">
            <a:spAutoFit/>
          </a:bodyPr>
          <a:lstStyle/>
          <a:p>
            <a:pPr algn="ctr">
              <a:lnSpc>
                <a:spcPts val="5124"/>
              </a:lnSpc>
              <a:spcBef>
                <a:spcPct val="0"/>
              </a:spcBef>
            </a:pPr>
            <a:r>
              <a:rPr lang="en-US" sz="4200">
                <a:solidFill>
                  <a:srgbClr val="404040"/>
                </a:solidFill>
                <a:latin typeface="Inter"/>
                <a:ea typeface="Inter"/>
                <a:cs typeface="Inter"/>
                <a:sym typeface="Inter"/>
              </a:rPr>
              <a:t>CONCLUSION AND RECOMMENDATIONS</a:t>
            </a:r>
          </a:p>
        </p:txBody>
      </p:sp>
      <p:sp>
        <p:nvSpPr>
          <p:cNvPr name="TextBox 11" id="11"/>
          <p:cNvSpPr txBox="true"/>
          <p:nvPr/>
        </p:nvSpPr>
        <p:spPr>
          <a:xfrm rot="0">
            <a:off x="16351462" y="8070772"/>
            <a:ext cx="666806" cy="550878"/>
          </a:xfrm>
          <a:prstGeom prst="rect">
            <a:avLst/>
          </a:prstGeom>
        </p:spPr>
        <p:txBody>
          <a:bodyPr anchor="t" rtlCol="false" tIns="0" lIns="0" bIns="0" rIns="0">
            <a:spAutoFit/>
          </a:bodyPr>
          <a:lstStyle/>
          <a:p>
            <a:pPr algn="ctr">
              <a:lnSpc>
                <a:spcPts val="4460"/>
              </a:lnSpc>
            </a:pPr>
            <a:r>
              <a:rPr lang="en-US" sz="3186">
                <a:solidFill>
                  <a:srgbClr val="000000">
                    <a:alpha val="82745"/>
                  </a:srgbClr>
                </a:solidFill>
                <a:latin typeface="Inter"/>
                <a:ea typeface="Inter"/>
                <a:cs typeface="Inter"/>
                <a:sym typeface="Inter"/>
              </a:rPr>
              <a:t>09</a:t>
            </a:r>
          </a:p>
        </p:txBody>
      </p:sp>
      <p:sp>
        <p:nvSpPr>
          <p:cNvPr name="TextBox 12" id="12"/>
          <p:cNvSpPr txBox="true"/>
          <p:nvPr/>
        </p:nvSpPr>
        <p:spPr>
          <a:xfrm rot="0">
            <a:off x="14899025" y="1762448"/>
            <a:ext cx="2512675" cy="271804"/>
          </a:xfrm>
          <a:prstGeom prst="rect">
            <a:avLst/>
          </a:prstGeom>
        </p:spPr>
        <p:txBody>
          <a:bodyPr anchor="t" rtlCol="false" tIns="0" lIns="0" bIns="0" rIns="0">
            <a:spAutoFit/>
          </a:bodyPr>
          <a:lstStyle/>
          <a:p>
            <a:pPr algn="r">
              <a:lnSpc>
                <a:spcPts val="2123"/>
              </a:lnSpc>
            </a:pPr>
            <a:r>
              <a:rPr lang="en-US" sz="1740">
                <a:solidFill>
                  <a:srgbClr val="000000"/>
                </a:solidFill>
                <a:latin typeface="Inter"/>
                <a:ea typeface="Inter"/>
                <a:cs typeface="Inter"/>
                <a:sym typeface="Inter"/>
              </a:rPr>
              <a:t>Nick Laeder</a:t>
            </a:r>
          </a:p>
        </p:txBody>
      </p:sp>
      <p:sp>
        <p:nvSpPr>
          <p:cNvPr name="TextBox 13" id="13"/>
          <p:cNvSpPr txBox="true"/>
          <p:nvPr/>
        </p:nvSpPr>
        <p:spPr>
          <a:xfrm rot="0">
            <a:off x="15003523" y="1403977"/>
            <a:ext cx="2408177" cy="271804"/>
          </a:xfrm>
          <a:prstGeom prst="rect">
            <a:avLst/>
          </a:prstGeom>
        </p:spPr>
        <p:txBody>
          <a:bodyPr anchor="t" rtlCol="false" tIns="0" lIns="0" bIns="0" rIns="0">
            <a:spAutoFit/>
          </a:bodyPr>
          <a:lstStyle/>
          <a:p>
            <a:pPr algn="r">
              <a:lnSpc>
                <a:spcPts val="2123"/>
              </a:lnSpc>
            </a:pPr>
            <a:r>
              <a:rPr lang="en-US" sz="1740">
                <a:solidFill>
                  <a:srgbClr val="000000"/>
                </a:solidFill>
                <a:latin typeface="Inter"/>
                <a:ea typeface="Inter"/>
                <a:cs typeface="Inter"/>
                <a:sym typeface="Inter"/>
              </a:rPr>
              <a:t>MIS581 CAPSTONE</a:t>
            </a:r>
          </a:p>
        </p:txBody>
      </p:sp>
      <p:sp>
        <p:nvSpPr>
          <p:cNvPr name="TextBox 14" id="14"/>
          <p:cNvSpPr txBox="true"/>
          <p:nvPr/>
        </p:nvSpPr>
        <p:spPr>
          <a:xfrm rot="0">
            <a:off x="180677" y="3031557"/>
            <a:ext cx="12211488" cy="1117854"/>
          </a:xfrm>
          <a:prstGeom prst="rect">
            <a:avLst/>
          </a:prstGeom>
        </p:spPr>
        <p:txBody>
          <a:bodyPr anchor="t" rtlCol="false" tIns="0" lIns="0" bIns="0" rIns="0">
            <a:spAutoFit/>
          </a:bodyPr>
          <a:lstStyle/>
          <a:p>
            <a:pPr algn="l">
              <a:lnSpc>
                <a:spcPts val="2928"/>
              </a:lnSpc>
              <a:spcBef>
                <a:spcPct val="0"/>
              </a:spcBef>
            </a:pPr>
            <a:r>
              <a:rPr lang="en-US" b="true" sz="2400">
                <a:solidFill>
                  <a:srgbClr val="000000"/>
                </a:solidFill>
                <a:latin typeface="Inter Bold"/>
                <a:ea typeface="Inter Bold"/>
                <a:cs typeface="Inter Bold"/>
                <a:sym typeface="Inter Bold"/>
              </a:rPr>
              <a:t>C</a:t>
            </a:r>
            <a:r>
              <a:rPr lang="en-US" b="true" sz="2400">
                <a:solidFill>
                  <a:srgbClr val="000000"/>
                </a:solidFill>
                <a:latin typeface="Inter Bold"/>
                <a:ea typeface="Inter Bold"/>
                <a:cs typeface="Inter Bold"/>
                <a:sym typeface="Inter Bold"/>
              </a:rPr>
              <a:t>onclusion: </a:t>
            </a:r>
            <a:r>
              <a:rPr lang="en-US" sz="2400">
                <a:solidFill>
                  <a:srgbClr val="000000"/>
                </a:solidFill>
                <a:latin typeface="Inter"/>
                <a:ea typeface="Inter"/>
                <a:cs typeface="Inter"/>
                <a:sym typeface="Inter"/>
              </a:rPr>
              <a:t>This project successfully demonstrated that basic data science techniques can provide significant, actionable insights for a small business from existing data.</a:t>
            </a:r>
          </a:p>
        </p:txBody>
      </p:sp>
      <p:sp>
        <p:nvSpPr>
          <p:cNvPr name="TextBox 15" id="15"/>
          <p:cNvSpPr txBox="true"/>
          <p:nvPr/>
        </p:nvSpPr>
        <p:spPr>
          <a:xfrm rot="0">
            <a:off x="180677" y="4692336"/>
            <a:ext cx="8291359" cy="2975229"/>
          </a:xfrm>
          <a:prstGeom prst="rect">
            <a:avLst/>
          </a:prstGeom>
        </p:spPr>
        <p:txBody>
          <a:bodyPr anchor="t" rtlCol="false" tIns="0" lIns="0" bIns="0" rIns="0">
            <a:spAutoFit/>
          </a:bodyPr>
          <a:lstStyle/>
          <a:p>
            <a:pPr algn="l">
              <a:lnSpc>
                <a:spcPts val="2928"/>
              </a:lnSpc>
              <a:spcBef>
                <a:spcPct val="0"/>
              </a:spcBef>
            </a:pPr>
            <a:r>
              <a:rPr lang="en-US" b="true" sz="2400">
                <a:solidFill>
                  <a:srgbClr val="000000"/>
                </a:solidFill>
                <a:latin typeface="Inter Bold"/>
                <a:ea typeface="Inter Bold"/>
                <a:cs typeface="Inter Bold"/>
                <a:sym typeface="Inter Bold"/>
              </a:rPr>
              <a:t>Rec</a:t>
            </a:r>
            <a:r>
              <a:rPr lang="en-US" b="true" sz="2400">
                <a:solidFill>
                  <a:srgbClr val="000000"/>
                </a:solidFill>
                <a:latin typeface="Inter Bold"/>
                <a:ea typeface="Inter Bold"/>
                <a:cs typeface="Inter Bold"/>
                <a:sym typeface="Inter Bold"/>
              </a:rPr>
              <a:t>ommendations for Practice:</a:t>
            </a:r>
          </a:p>
          <a:p>
            <a:pPr algn="l" marL="518160" indent="-259080" lvl="1">
              <a:lnSpc>
                <a:spcPts val="2928"/>
              </a:lnSpc>
              <a:spcBef>
                <a:spcPct val="0"/>
              </a:spcBef>
              <a:buFont typeface="Arial"/>
              <a:buChar char="•"/>
            </a:pPr>
            <a:r>
              <a:rPr lang="en-US" sz="2400">
                <a:solidFill>
                  <a:srgbClr val="000000"/>
                </a:solidFill>
                <a:latin typeface="Inter"/>
                <a:ea typeface="Inter"/>
                <a:cs typeface="Inter"/>
                <a:sym typeface="Inter"/>
              </a:rPr>
              <a:t>Adopt a data-driven scheduling protocol based on demonstrated audience behavior.</a:t>
            </a:r>
          </a:p>
          <a:p>
            <a:pPr algn="l" marL="518160" indent="-259080" lvl="1">
              <a:lnSpc>
                <a:spcPts val="2928"/>
              </a:lnSpc>
              <a:spcBef>
                <a:spcPct val="0"/>
              </a:spcBef>
              <a:buFont typeface="Arial"/>
              <a:buChar char="•"/>
            </a:pPr>
            <a:r>
              <a:rPr lang="en-US" sz="2400">
                <a:solidFill>
                  <a:srgbClr val="000000"/>
                </a:solidFill>
                <a:latin typeface="Inter"/>
                <a:ea typeface="Inter"/>
                <a:cs typeface="Inter"/>
                <a:sym typeface="Inter"/>
              </a:rPr>
              <a:t>Revise content strategy to prioritize clear, descriptive subject lines.</a:t>
            </a:r>
          </a:p>
          <a:p>
            <a:pPr algn="l" marL="518160" indent="-259080" lvl="1">
              <a:lnSpc>
                <a:spcPts val="2928"/>
              </a:lnSpc>
              <a:spcBef>
                <a:spcPct val="0"/>
              </a:spcBef>
              <a:buFont typeface="Arial"/>
              <a:buChar char="•"/>
            </a:pPr>
            <a:r>
              <a:rPr lang="en-US" sz="2400">
                <a:solidFill>
                  <a:srgbClr val="000000"/>
                </a:solidFill>
                <a:latin typeface="Inter"/>
                <a:ea typeface="Inter"/>
                <a:cs typeface="Inter"/>
                <a:sym typeface="Inter"/>
              </a:rPr>
              <a:t>Implement audience segmentation to differentiate messaging for highly engaged users.</a:t>
            </a:r>
          </a:p>
          <a:p>
            <a:pPr algn="l">
              <a:lnSpc>
                <a:spcPts val="2928"/>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DAGrvjWt5uo</dc:identifier>
  <dcterms:modified xsi:type="dcterms:W3CDTF">2011-08-01T06:04:30Z</dcterms:modified>
  <cp:revision>1</cp:revision>
  <dc:title>laeder_mis581_capstone_presentation</dc:title>
</cp:coreProperties>
</file>