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Default Extension="gif" ContentType="image/gif"/>
  <Default Extension="bmp" ContentType="image/bmp"/>
  <Default Extension="emf" ContentType="image/x-emf"/>
  <Default Extension="wmf" ContentType="image/x-wmf"/>
  <Default Extension="tiff" ContentType="image/tiff"/>
  <Default Extension="jpg" ContentType="application/octet-stream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</Types>
</file>

<file path=_rels/.rels><?xml version="1.0" encoding="UTF-8" standalone="yes"?>

<Relationships  xmlns="http://schemas.openxmlformats.org/package/2006/relationships">
<Relationship Id="rId3" Type="http://schemas.openxmlformats.org/package/2006/relationships/metadata/core-properties" Target="docProps/core.xml"/>
<Relationship Id="rId2" Type="http://schemas.openxmlformats.org/package/2006/relationships/metadata/thumbnail" Target="docProps/thumbnail.jpeg"/>
<Relationship Id="rId1" Type="http://schemas.openxmlformats.org/officeDocument/2006/relationships/officeDocument" Target="ppt/presentation.xml"/>
<Relationship Id="rId4" Type="http://schemas.openxmlformats.org/officeDocument/2006/relationships/extended-properties" Target="docProps/app.xml"/>
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"/>
  </p:notesMasterIdLst>
  <p:handoutMasterIdLst>
    <p:handoutMasterId r:id="rId3"/>
  </p:handoutMasterIdLst>
  <p:sldIdLst>
    <p:sldId id="256" r:id="rId8"/>
    <p:sldId id="257" r:id="rId9"/>
    <p:sldId id="258" r:id="rId10"/>
    <p:sldId id="259" r:id="rId11"/>
    <p:sldId id="260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B40000"/>
    <a:srgbClr val="E08836"/>
    <a:srgbClr val="DE8400"/>
    <a:srgbClr val="902C10"/>
    <a:srgbClr val="A50021"/>
    <a:srgbClr val="898989"/>
    <a:srgbClr val="C87800"/>
    <a:srgbClr val="FF66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238" autoAdjust="0"/>
    <p:restoredTop sz="96405"/>
  </p:normalViewPr>
  <p:slideViewPr>
    <p:cSldViewPr>
      <p:cViewPr varScale="1">
        <p:scale>
          <a:sx n="131" d="100"/>
          <a:sy n="131" d="100"/>
        </p:scale>
        <p:origin x="336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99" d="100"/>
          <a:sy n="99" d="100"/>
        </p:scale>
        <p:origin x="4272" y="184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
<Relationships  xmlns="http://schemas.openxmlformats.org/package/2006/relationships">
<Relationship Id="rId3" Type="http://schemas.openxmlformats.org/officeDocument/2006/relationships/handoutMaster" Target="handoutMasters/handoutMaster1.xml"/>
<Relationship Id="rId7" Type="http://schemas.openxmlformats.org/officeDocument/2006/relationships/tableStyles" Target="tableStyles.xml"/>
<Relationship Id="rId2" Type="http://schemas.openxmlformats.org/officeDocument/2006/relationships/notesMaster" Target="notesMasters/notesMaster1.xml"/>
<Relationship Id="rId1" Type="http://schemas.openxmlformats.org/officeDocument/2006/relationships/slideMaster" Target="slideMasters/slideMaster1.xml"/>
<Relationship Id="rId6" Type="http://schemas.openxmlformats.org/officeDocument/2006/relationships/theme" Target="theme/theme1.xml"/>
<Relationship Id="rId5" Type="http://schemas.openxmlformats.org/officeDocument/2006/relationships/viewProps" Target="viewProps.xml"/>
<Relationship Id="rId4" Type="http://schemas.openxmlformats.org/officeDocument/2006/relationships/presProps" Target="presProps.xml"/>
<Relationship Id="rId8" Type="http://schemas.openxmlformats.org/officeDocument/2006/relationships/slide" Target="slides/slide1.xml"/>
<Relationship Id="rId9" Type="http://schemas.openxmlformats.org/officeDocument/2006/relationships/slide" Target="slides/slide2.xml"/>
<Relationship Id="rId10" Type="http://schemas.openxmlformats.org/officeDocument/2006/relationships/slide" Target="slides/slide3.xml"/>
<Relationship Id="rId11" Type="http://schemas.openxmlformats.org/officeDocument/2006/relationships/slide" Target="slides/slide4.xml"/>
<Relationship Id="rId12" Type="http://schemas.openxmlformats.org/officeDocument/2006/relationships/slide" Target="slides/slide5.xml"/>
</Relationships>
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5B5575-5396-4903-B001-2952BE6B9F1B}" type="datetimeFigureOut">
              <a:rPr lang="en-GB" smtClean="0"/>
              <a:t>17/06/2022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D42CCE1-13AB-4907-8C53-954A4412C19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961563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5E547EB-7C1B-40A0-9C00-7392B48D9156}" type="datetimeFigureOut">
              <a:rPr lang="en-GB" smtClean="0"/>
              <a:t>17/06/2022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33989F4-5BC7-45C8-8C9A-BD9134427095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5324892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019400"/>
            <a:ext cx="8534400" cy="170574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-204936"/>
            <a:ext cx="12192000" cy="15567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8" name="Rectangle 7"/>
          <p:cNvSpPr/>
          <p:nvPr userDrawn="1"/>
        </p:nvSpPr>
        <p:spPr>
          <a:xfrm>
            <a:off x="0" y="6237312"/>
            <a:ext cx="12192000" cy="62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3392" y="476672"/>
            <a:ext cx="10945216" cy="2448272"/>
          </a:xfrm>
        </p:spPr>
        <p:txBody>
          <a:bodyPr anchor="b">
            <a:normAutofit/>
          </a:bodyPr>
          <a:lstStyle>
            <a:lvl1pPr algn="ctr">
              <a:defRPr sz="3200">
                <a:solidFill>
                  <a:srgbClr val="B4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1349CD0D-3304-2010-6F4C-30C08DAD57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07883" y="4876221"/>
            <a:ext cx="3376233" cy="1333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6382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800"/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959715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623392" y="1196752"/>
            <a:ext cx="10945216" cy="518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 marL="91440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 marL="137160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 marL="1828800" indent="0">
              <a:buNone/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082921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_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Text Placeholder 2"/>
          <p:cNvSpPr>
            <a:spLocks noGrp="1"/>
          </p:cNvSpPr>
          <p:nvPr>
            <p:ph idx="1"/>
          </p:nvPr>
        </p:nvSpPr>
        <p:spPr>
          <a:xfrm>
            <a:off x="623392" y="1196752"/>
            <a:ext cx="10945216" cy="518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9297852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ection_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019400"/>
            <a:ext cx="8534400" cy="1705744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 dirty="0"/>
          </a:p>
        </p:txBody>
      </p:sp>
      <p:sp>
        <p:nvSpPr>
          <p:cNvPr id="4" name="Rectangle 3"/>
          <p:cNvSpPr/>
          <p:nvPr userDrawn="1"/>
        </p:nvSpPr>
        <p:spPr>
          <a:xfrm>
            <a:off x="0" y="-204936"/>
            <a:ext cx="12192000" cy="155679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8" name="Rectangle 7"/>
          <p:cNvSpPr/>
          <p:nvPr userDrawn="1"/>
        </p:nvSpPr>
        <p:spPr>
          <a:xfrm>
            <a:off x="0" y="6237312"/>
            <a:ext cx="12192000" cy="628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3392" y="476672"/>
            <a:ext cx="10945216" cy="2448272"/>
          </a:xfrm>
        </p:spPr>
        <p:txBody>
          <a:bodyPr anchor="b">
            <a:normAutofit/>
          </a:bodyPr>
          <a:lstStyle>
            <a:lvl1pPr algn="ctr">
              <a:defRPr sz="3200">
                <a:solidFill>
                  <a:srgbClr val="B4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1349CD0D-3304-2010-6F4C-30C08DAD57A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07883" y="4876221"/>
            <a:ext cx="3376233" cy="13339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118424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header_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DDC6DC6-C279-6D60-9948-13C3E4D8D8E2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23392" y="1202136"/>
            <a:ext cx="5395912" cy="492125"/>
          </a:xfrm>
        </p:spPr>
        <p:txBody>
          <a:bodyPr/>
          <a:lstStyle>
            <a:lvl1pPr marL="0" indent="0">
              <a:buNone/>
              <a:defRPr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/>
              <a:t>Left title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3103697-C80C-C9D7-DE12-CD2A49021A1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3888" y="1828800"/>
            <a:ext cx="5395912" cy="4552950"/>
          </a:xfrm>
        </p:spPr>
        <p:txBody>
          <a:bodyPr/>
          <a:lstStyle/>
          <a:p>
            <a:pPr lvl="0"/>
            <a:r>
              <a:rPr lang="en-US" dirty="0"/>
              <a:t>Left list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E82F6E9-9544-AA99-945C-603F29731EB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72200" y="1828800"/>
            <a:ext cx="5395913" cy="4552950"/>
          </a:xfrm>
        </p:spPr>
        <p:txBody>
          <a:bodyPr/>
          <a:lstStyle/>
          <a:p>
            <a:pPr lvl="0"/>
            <a:r>
              <a:rPr lang="en-US" dirty="0"/>
              <a:t>Right list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E5EB4F9C-92B3-A278-E210-FACFF4605246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172200" y="1201738"/>
            <a:ext cx="5395913" cy="492125"/>
          </a:xfrm>
        </p:spPr>
        <p:txBody>
          <a:bodyPr/>
          <a:lstStyle>
            <a:lvl1pPr marL="0" indent="0">
              <a:buNone/>
              <a:defRPr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/>
              <a:t>Right title</a:t>
            </a:r>
          </a:p>
        </p:txBody>
      </p:sp>
    </p:spTree>
    <p:extLst>
      <p:ext uri="{BB962C8B-B14F-4D97-AF65-F5344CB8AC3E}">
        <p14:creationId xmlns:p14="http://schemas.microsoft.com/office/powerpoint/2010/main" val="4215845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header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DDC6DC6-C279-6D60-9948-13C3E4D8D8E2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623392" y="1202136"/>
            <a:ext cx="5395912" cy="492125"/>
          </a:xfrm>
        </p:spPr>
        <p:txBody>
          <a:bodyPr/>
          <a:lstStyle>
            <a:lvl1pPr marL="0" indent="0">
              <a:buNone/>
              <a:defRPr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/>
              <a:t>Left title</a:t>
            </a:r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3103697-C80C-C9D7-DE12-CD2A49021A1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3888" y="1828800"/>
            <a:ext cx="5395912" cy="45529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Left list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E82F6E9-9544-AA99-945C-603F29731EB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72200" y="1828800"/>
            <a:ext cx="5395913" cy="455295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Right list</a:t>
            </a:r>
          </a:p>
        </p:txBody>
      </p:sp>
      <p:sp>
        <p:nvSpPr>
          <p:cNvPr id="16" name="Content Placeholder 15">
            <a:extLst>
              <a:ext uri="{FF2B5EF4-FFF2-40B4-BE49-F238E27FC236}">
                <a16:creationId xmlns:a16="http://schemas.microsoft.com/office/drawing/2014/main" id="{E5EB4F9C-92B3-A278-E210-FACFF4605246}"/>
              </a:ext>
            </a:extLst>
          </p:cNvPr>
          <p:cNvSpPr>
            <a:spLocks noGrp="1"/>
          </p:cNvSpPr>
          <p:nvPr>
            <p:ph sz="quarter" idx="18" hasCustomPrompt="1"/>
          </p:nvPr>
        </p:nvSpPr>
        <p:spPr>
          <a:xfrm>
            <a:off x="6172200" y="1201738"/>
            <a:ext cx="5395913" cy="492125"/>
          </a:xfrm>
        </p:spPr>
        <p:txBody>
          <a:bodyPr/>
          <a:lstStyle>
            <a:lvl1pPr marL="0" indent="0">
              <a:buNone/>
              <a:defRPr>
                <a:solidFill>
                  <a:srgbClr val="C00000"/>
                </a:solidFill>
              </a:defRPr>
            </a:lvl1pPr>
          </a:lstStyle>
          <a:p>
            <a:pPr lvl="0"/>
            <a:r>
              <a:rPr lang="en-US" dirty="0"/>
              <a:t>Right title</a:t>
            </a:r>
          </a:p>
        </p:txBody>
      </p:sp>
    </p:spTree>
    <p:extLst>
      <p:ext uri="{BB962C8B-B14F-4D97-AF65-F5344CB8AC3E}">
        <p14:creationId xmlns:p14="http://schemas.microsoft.com/office/powerpoint/2010/main" val="33412999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li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3103697-C80C-C9D7-DE12-CD2A49021A1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3888" y="1282430"/>
            <a:ext cx="5395912" cy="5099320"/>
          </a:xfrm>
        </p:spPr>
        <p:txBody>
          <a:bodyPr/>
          <a:lstStyle/>
          <a:p>
            <a:pPr lvl="0"/>
            <a:r>
              <a:rPr lang="en-US" dirty="0"/>
              <a:t>Left list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E82F6E9-9544-AA99-945C-603F29731EB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72200" y="1282430"/>
            <a:ext cx="5395913" cy="5099320"/>
          </a:xfrm>
        </p:spPr>
        <p:txBody>
          <a:bodyPr/>
          <a:lstStyle/>
          <a:p>
            <a:pPr lvl="0"/>
            <a:r>
              <a:rPr lang="en-US" dirty="0"/>
              <a:t>Right list</a:t>
            </a:r>
          </a:p>
        </p:txBody>
      </p:sp>
    </p:spTree>
    <p:extLst>
      <p:ext uri="{BB962C8B-B14F-4D97-AF65-F5344CB8AC3E}">
        <p14:creationId xmlns:p14="http://schemas.microsoft.com/office/powerpoint/2010/main" val="38614729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_content_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00" b="1">
                <a:latin typeface="+mj-lt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>
                <a:solidFill>
                  <a:srgbClr val="B40000"/>
                </a:solidFill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6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2159564" y="6564883"/>
            <a:ext cx="7392821" cy="230400"/>
          </a:xfrm>
        </p:spPr>
        <p:txBody>
          <a:bodyPr/>
          <a:lstStyle>
            <a:lvl1pPr>
              <a:defRPr>
                <a:solidFill>
                  <a:schemeClr val="tx2">
                    <a:lumMod val="75000"/>
                  </a:schemeClr>
                </a:solidFill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C3103697-C80C-C9D7-DE12-CD2A49021A15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623888" y="1282430"/>
            <a:ext cx="5395912" cy="509932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Left list</a:t>
            </a:r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2E82F6E9-9544-AA99-945C-603F29731EBB}"/>
              </a:ext>
            </a:extLst>
          </p:cNvPr>
          <p:cNvSpPr>
            <a:spLocks noGrp="1"/>
          </p:cNvSpPr>
          <p:nvPr>
            <p:ph sz="quarter" idx="17" hasCustomPrompt="1"/>
          </p:nvPr>
        </p:nvSpPr>
        <p:spPr>
          <a:xfrm>
            <a:off x="6172200" y="1282430"/>
            <a:ext cx="5395913" cy="5099320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pPr lvl="0"/>
            <a:r>
              <a:rPr lang="en-US" dirty="0"/>
              <a:t>Right list</a:t>
            </a:r>
          </a:p>
        </p:txBody>
      </p:sp>
    </p:spTree>
    <p:extLst>
      <p:ext uri="{BB962C8B-B14F-4D97-AF65-F5344CB8AC3E}">
        <p14:creationId xmlns:p14="http://schemas.microsoft.com/office/powerpoint/2010/main" val="292672711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_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z="800"/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653101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sv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392" y="1196752"/>
            <a:ext cx="10945216" cy="518457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159564" y="6564883"/>
            <a:ext cx="7392821" cy="230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800">
                <a:solidFill>
                  <a:schemeClr val="tx2">
                    <a:lumMod val="75000"/>
                  </a:schemeClr>
                </a:solidFill>
                <a:latin typeface="+mn-lt"/>
                <a:ea typeface="Tahoma" pitchFamily="34" charset="0"/>
                <a:cs typeface="Tahoma" pitchFamily="34" charset="0"/>
              </a:defRPr>
            </a:lvl1pPr>
          </a:lstStyle>
          <a:p>
            <a:r>
              <a:rPr lang="en-GB"/>
              <a:t>nlmix</a:t>
            </a:r>
            <a:r>
              <a:rPr lang="en-GB">
                <a:solidFill>
                  <a:srgbClr val="B40000"/>
                </a:solidFill>
              </a:rPr>
              <a:t>r</a:t>
            </a:r>
            <a:r>
              <a:rPr lang="en-GB"/>
              <a:t> development team</a:t>
            </a:r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23392" y="6564883"/>
            <a:ext cx="1056117" cy="230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B40000"/>
                </a:solidFill>
                <a:latin typeface="+mn-lt"/>
                <a:ea typeface="Tahoma" pitchFamily="34" charset="0"/>
                <a:cs typeface="Tahoma" pitchFamily="34" charset="0"/>
              </a:defRPr>
            </a:lvl1pPr>
          </a:lstStyle>
          <a:p>
            <a:fld id="{133EA325-E17C-4431-8C79-1AEA4A396602}" type="slidenum">
              <a:rPr lang="en-GB" smtClean="0"/>
              <a:pPr/>
              <a:t>‹#›</a:t>
            </a:fld>
            <a:endParaRPr lang="en-GB"/>
          </a:p>
        </p:txBody>
      </p:sp>
      <p:pic>
        <p:nvPicPr>
          <p:cNvPr id="13" name="Graphic 12">
            <a:extLst>
              <a:ext uri="{FF2B5EF4-FFF2-40B4-BE49-F238E27FC236}">
                <a16:creationId xmlns:a16="http://schemas.microsoft.com/office/drawing/2014/main" id="{20B426CB-3DAD-88F5-2025-3EA5EC89371D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168524" y="6239370"/>
            <a:ext cx="1400084" cy="5531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2954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2" r:id="rId3"/>
    <p:sldLayoutId id="2147483654" r:id="rId4"/>
    <p:sldLayoutId id="2147483655" r:id="rId5"/>
    <p:sldLayoutId id="2147483656" r:id="rId6"/>
    <p:sldLayoutId id="2147483657" r:id="rId7"/>
    <p:sldLayoutId id="2147483658" r:id="rId8"/>
    <p:sldLayoutId id="2147483651" r:id="rId9"/>
    <p:sldLayoutId id="2147483653" r:id="rId10"/>
  </p:sldLayoutIdLst>
  <p:hf hdr="0" dt="0"/>
  <p:txStyles>
    <p:titleStyle>
      <a:lvl1pPr algn="l" defTabSz="914400" rtl="0" eaLnBrk="1" latinLnBrk="0" hangingPunct="1">
        <a:spcBef>
          <a:spcPct val="0"/>
        </a:spcBef>
        <a:buNone/>
        <a:defRPr sz="2400" b="1" kern="1200">
          <a:solidFill>
            <a:srgbClr val="B40000"/>
          </a:solidFill>
          <a:latin typeface="+mn-lt"/>
          <a:ea typeface="Tahoma" pitchFamily="34" charset="0"/>
          <a:cs typeface="Tahoma" pitchFamily="34" charset="0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24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1pPr>
      <a:lvl2pPr marL="742950" indent="-28575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22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2pPr>
      <a:lvl3pPr marL="1143000" indent="-22860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20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3pPr>
      <a:lvl4pPr marL="1600200" indent="-22860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18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4pPr>
      <a:lvl5pPr marL="2057400" indent="-228600" algn="l" defTabSz="914400" rtl="0" eaLnBrk="1" latinLnBrk="0" hangingPunct="1">
        <a:spcBef>
          <a:spcPct val="20000"/>
        </a:spcBef>
        <a:buClr>
          <a:srgbClr val="B40000"/>
        </a:buClr>
        <a:buFont typeface="Arial" pitchFamily="34" charset="0"/>
        <a:buChar char="•"/>
        <a:defRPr sz="1600" kern="1200">
          <a:solidFill>
            <a:schemeClr val="tx2">
              <a:lumMod val="50000"/>
            </a:schemeClr>
          </a:solidFill>
          <a:latin typeface="Calibri" panose="020F0502020204030204" pitchFamily="34" charset="0"/>
          <a:ea typeface="Tahoma" pitchFamily="34" charset="0"/>
          <a:cs typeface="Tahoma" pitchFamily="34" charset="0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hyperlink" Target="NA" TargetMode="External"/>
</Relationships>

</file>

<file path=ppt/slides/_rels/slide2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79787ea9c1f.png"/>
</Relationships>

</file>

<file path=ppt/slides/_rels/slide3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7978e6b77a.png"/>
</Relationships>

</file>

<file path=ppt/slides/_rels/slide4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79785a687fe3.png"/>
</Relationships>

</file>

<file path=ppt/slides/_rels/slide5.xml.rels><?xml version="1.0" encoding="UTF-8" standalone="yes"?>

<Relationships  xmlns="http://schemas.openxmlformats.org/package/2006/relationships">
<Relationship Id="rId1" Type="http://schemas.openxmlformats.org/officeDocument/2006/relationships/slideLayout" Target="../slideLayouts/slideLayout2.xml"/>
<Relationship Id="rId2" Type="http://schemas.openxmlformats.org/officeDocument/2006/relationships/image" Target="../media/file797834355e52.png"/>
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Parameter Estimates</a:t>
            </a:r>
          </a:p>
        </p:txBody>
      </p:sp>
      <p:graphicFrame>
        <p:nvGraphicFramePr>
          <p:cNvPr id="3" name="Text Placeholder 2"/>
          <p:cNvGraphicFramePr>
            <a:graphicFrameLocks noGrp="true"/>
          </p:cNvGraphicFramePr>
          <p:nvPr/>
        </p:nvGraphicFramePr>
        <p:xfrm rot="0">
          <a:off x="623392" y="1196752"/>
          <a:ext cx="10945216" cy="5184576"/>
        </p:xfrm>
        <a:graphic>
          <a:graphicData uri="http://schemas.openxmlformats.org/drawingml/2006/table">
            <a:tbl>
              <a:tblPr/>
              <a:tblGrid>
                <a:gridCol w="912957"/>
                <a:gridCol w="610364"/>
                <a:gridCol w="688059"/>
                <a:gridCol w="672233"/>
                <a:gridCol w="1875577"/>
                <a:gridCol w="951633"/>
                <a:gridCol w="1068073"/>
              </a:tblGrid>
              <a:tr h="391879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Parameter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Est.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%RSE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Back-transformed(95%CI)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BSV(CV%)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Shrink(SD)%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T>
                    <a:lnB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01937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Log Ka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0.476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0.203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42.7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1.61 (1.08, 2.39)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69.8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1.23%&lt;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03797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Log Cl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1.02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0.0754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7.42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2.76 (2.38, 3.2)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26.1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2.36%&lt;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401937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Log V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3.46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0.0632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1.83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31.8 (28.1, 36)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13.8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9.71%&lt;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0">
                      <a:noFill/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  <a:tr h="371650"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2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Helvetica"/>
                          <a:cs typeface="Helvetica"/>
                          <a:ea typeface="Helvetica"/>
                          <a:sym typeface="Helvetica"/>
                        </a:rPr>
                        <a:t>add.sd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0.696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/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0.696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l" marL="63500" marR="63500">
                        <a:lnSpc>
                          <a:spcPct val="100000"/>
                        </a:lnSpc>
                        <a:spcBef>
                          <a:spcPts val="500"/>
                        </a:spcBef>
                        <a:spcAft>
                          <a:spcPts val="500"/>
                        </a:spcAft>
                        <a:buNone/>
                      </a:pPr>
                      <a:r>
                        <a:rPr cap="none" sz="1100" i="0" b="0" u="none">
                          <a:solidFill>
                            <a:srgbClr val="000000">
                              <a:alpha val="100000"/>
                            </a:srgbClr>
                          </a:solidFill>
                          <a:latin typeface="Arial"/>
                          <a:cs typeface="Arial"/>
                          <a:ea typeface="Arial"/>
                          <a:sym typeface="Arial"/>
                        </a:rPr>
                        <a:t> </a:t>
                      </a:r>
                    </a:p>
                  </a:txBody>
                  <a:tcPr anchor="ctr" marB="63500" marT="63500" marR="0" marL="0">
                    <a:lnL algn="ctr" cmpd="sng" cap="flat" w="0">
                      <a:noFill/>
                      <a:prstDash val="solid"/>
                    </a:lnL>
                    <a:lnR algn="ctr" cmpd="sng" cap="flat" w="0">
                      <a:noFill/>
                      <a:prstDash val="solid"/>
                    </a:lnR>
                    <a:lnT algn="ctr" cmpd="sng" cap="flat" w="0">
                      <a:noFill/>
                      <a:prstDash val="solid"/>
                    </a:lnT>
                    <a:lnB algn="ctr" cmpd="sng" cap="flat" w="25400">
                      <a:solidFill>
                        <a:srgbClr val="666666">
                          <a:alpha val="100000"/>
                        </a:srgbClr>
                      </a:solidFill>
                      <a:prstDash val="solid"/>
                    </a:lnB>
                    <a:solidFill>
                      <a:srgbClr val="FFFFFF">
                        <a:alpha val="0"/>
                      </a:srgbClr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Individual and population prediction overlay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Observed vs Predicted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CWRES vs Pred and Time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392" y="113388"/>
            <a:ext cx="10945216" cy="985909"/>
          </a:xfrm>
        </p:spPr>
        <p:txBody>
          <a:bodyPr/>
          <a:lstStyle/>
          <a:p>
            <a:r>
              <a:rPr/>
              <a:t>SAEM Stabilization</a:t>
            </a:r>
          </a:p>
        </p:txBody>
      </p:sp>
      <p:pic>
        <p:nvPicPr>
          <p:cNvPr id="3" name="Text Placeholder 2" descr=""/>
          <p:cNvPicPr>
            <a:picLocks noGrp="1"/>
          </p:cNvPicPr>
          <p:nvPr>
            <p:ph idx="1"/>
          </p:nvPr>
        </p:nvPicPr>
        <p:blipFill>
          <a:blip cstate="print" r:embed="rId2"/>
          <a:stretch>
            <a:fillRect/>
          </a:stretch>
        </p:blipFill>
        <p:spPr>
          <a:xfrm>
            <a:off x="623392" y="1196752"/>
            <a:ext cx="10945216" cy="5184576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ccamsPresentation">
  <a:themeElements>
    <a:clrScheme name="Custom 3">
      <a:dk1>
        <a:srgbClr val="3B3B3B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902C10"/>
      </a:accent2>
      <a:accent3>
        <a:srgbClr val="9BBB59"/>
      </a:accent3>
      <a:accent4>
        <a:srgbClr val="8064A2"/>
      </a:accent4>
      <a:accent5>
        <a:srgbClr val="4BACC6"/>
      </a:accent5>
      <a:accent6>
        <a:srgbClr val="E08836"/>
      </a:accent6>
      <a:hlink>
        <a:srgbClr val="902C10"/>
      </a:hlink>
      <a:folHlink>
        <a:srgbClr val="902C10"/>
      </a:folHlink>
    </a:clrScheme>
    <a:fontScheme name="Century Gothic">
      <a:maj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F03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A14DE638-5A32-4AB1-8CA5-820AF9071EC6}" vid="{FC3C1A1D-E4C3-4376-B9E9-5A1F7F3A1C2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OccamsPresentation</Template>
  <TotalTime>18</TotalTime>
  <Words>0</Words>
  <Application>Microsoft Macintosh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4" baseType="lpstr">
      <vt:lpstr>Arial</vt:lpstr>
      <vt:lpstr>Calibri</vt:lpstr>
      <vt:lpstr>Century Gothic</vt:lpstr>
      <vt:lpstr>OccamsPresentation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mitype="http://purl.org/dc/dcmitype/" xmlns:dcterms="http://purl.org/dc/terms/" xmlns:xsi="http://www.w3.org/2001/XMLSchema-instance">
  <dc:title>PowerPoint Presentation</dc:title>
  <dc:subject/>
  <dc:creator>John Harrold</dc:creator>
  <cp:keywords/>
  <dc:description/>
  <cp:lastModifiedBy/>
  <cp:revision>9</cp:revision>
  <dcterms:created xsi:type="dcterms:W3CDTF">2022-06-17T14:02:13Z</dcterms:created>
  <dcterms:modified xsi:type="dcterms:W3CDTF">2022-12-07T09:33:42Z</dcterms:modified>
  <cp:category/>
</cp:coreProperties>
</file>