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20" r:id="rId5"/>
    <p:sldId id="687" r:id="rId6"/>
    <p:sldId id="677" r:id="rId7"/>
    <p:sldId id="678" r:id="rId8"/>
    <p:sldId id="679" r:id="rId9"/>
    <p:sldId id="681" r:id="rId10"/>
    <p:sldId id="685" r:id="rId11"/>
    <p:sldId id="684" r:id="rId12"/>
    <p:sldId id="674" r:id="rId13"/>
    <p:sldId id="649" r:id="rId14"/>
    <p:sldId id="648" r:id="rId15"/>
    <p:sldId id="655" r:id="rId16"/>
    <p:sldId id="660" r:id="rId17"/>
    <p:sldId id="652" r:id="rId18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tcheva, Irina" initials="BI" lastIdx="3" clrIdx="0">
    <p:extLst>
      <p:ext uri="{19B8F6BF-5375-455C-9EA6-DF929625EA0E}">
        <p15:presenceInfo xmlns:p15="http://schemas.microsoft.com/office/powerpoint/2012/main" userId="S-1-5-21-329068152-854245398-839522115-1010117" providerId="AD"/>
      </p:ext>
    </p:extLst>
  </p:cmAuthor>
  <p:cmAuthor id="2" name="Bieth, Bruno" initials="BB" lastIdx="3" clrIdx="1">
    <p:extLst>
      <p:ext uri="{19B8F6BF-5375-455C-9EA6-DF929625EA0E}">
        <p15:presenceInfo xmlns:p15="http://schemas.microsoft.com/office/powerpoint/2012/main" userId="S-1-5-21-329068152-854245398-839522115-750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760"/>
    <a:srgbClr val="5291DD"/>
    <a:srgbClr val="FF0000"/>
    <a:srgbClr val="9AB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0" autoAdjust="0"/>
    <p:restoredTop sz="92093" autoAdjust="0"/>
  </p:normalViewPr>
  <p:slideViewPr>
    <p:cSldViewPr snapToGrid="0" showGuides="1">
      <p:cViewPr varScale="1">
        <p:scale>
          <a:sx n="140" d="100"/>
          <a:sy n="140" d="100"/>
        </p:scale>
        <p:origin x="288" y="114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5" d="100"/>
          <a:sy n="165" d="100"/>
        </p:scale>
        <p:origin x="4104" y="19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6/23/2022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0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NONMEM </a:t>
            </a:r>
            <a:r>
              <a:rPr lang="de-CH" baseline="0" dirty="0" err="1"/>
              <a:t>users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potentially</a:t>
            </a:r>
            <a:r>
              <a:rPr lang="de-CH" baseline="0" dirty="0"/>
              <a:t> </a:t>
            </a:r>
            <a:r>
              <a:rPr lang="de-CH" baseline="0" dirty="0" err="1"/>
              <a:t>already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xpose</a:t>
            </a:r>
            <a:r>
              <a:rPr lang="de-CH" baseline="0" dirty="0"/>
              <a:t>,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</a:t>
            </a:r>
            <a:r>
              <a:rPr lang="de-CH" baseline="0" dirty="0" err="1"/>
              <a:t>behaves</a:t>
            </a:r>
            <a:r>
              <a:rPr lang="de-CH" baseline="0" dirty="0"/>
              <a:t> </a:t>
            </a:r>
            <a:r>
              <a:rPr lang="de-CH" baseline="0" dirty="0" err="1"/>
              <a:t>similary</a:t>
            </a:r>
            <a:r>
              <a:rPr lang="de-CH" baseline="0" dirty="0"/>
              <a:t>.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who</a:t>
            </a:r>
            <a:r>
              <a:rPr lang="de-CH" baseline="0" dirty="0"/>
              <a:t> </a:t>
            </a:r>
            <a:r>
              <a:rPr lang="de-CH" baseline="0" dirty="0" err="1"/>
              <a:t>uses</a:t>
            </a:r>
            <a:r>
              <a:rPr lang="de-CH" baseline="0" dirty="0"/>
              <a:t> </a:t>
            </a:r>
            <a:r>
              <a:rPr lang="de-CH" baseline="0" dirty="0" err="1"/>
              <a:t>xpose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The NONMEM-reader </a:t>
            </a:r>
            <a:r>
              <a:rPr lang="de-CH" baseline="0" dirty="0" err="1"/>
              <a:t>handles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automatic</a:t>
            </a:r>
            <a:r>
              <a:rPr lang="de-CH" baseline="0" dirty="0"/>
              <a:t> </a:t>
            </a:r>
            <a:r>
              <a:rPr lang="de-CH" baseline="0" dirty="0" err="1"/>
              <a:t>recognition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standard</a:t>
            </a:r>
            <a:r>
              <a:rPr lang="de-CH" baseline="0" dirty="0"/>
              <a:t> </a:t>
            </a:r>
            <a:r>
              <a:rPr lang="de-CH" baseline="0" dirty="0" err="1"/>
              <a:t>sdtab</a:t>
            </a:r>
            <a:r>
              <a:rPr lang="de-CH" baseline="0" dirty="0"/>
              <a:t>, </a:t>
            </a:r>
            <a:r>
              <a:rPr lang="de-CH" baseline="0" dirty="0" err="1"/>
              <a:t>patab</a:t>
            </a:r>
            <a:r>
              <a:rPr lang="de-CH" baseline="0" dirty="0"/>
              <a:t>, </a:t>
            </a:r>
            <a:r>
              <a:rPr lang="de-CH" baseline="0" dirty="0" err="1"/>
              <a:t>cotab,catab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.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specifiy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run-number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.</a:t>
            </a:r>
            <a:r>
              <a:rPr lang="de-CH" baseline="0" dirty="0" err="1"/>
              <a:t>lst</a:t>
            </a:r>
            <a:r>
              <a:rPr lang="de-CH" baseline="0" dirty="0"/>
              <a:t>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detect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. The </a:t>
            </a:r>
            <a:r>
              <a:rPr lang="de-CH" baseline="0" dirty="0" err="1"/>
              <a:t>benefit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sticking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naming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, </a:t>
            </a:r>
            <a:r>
              <a:rPr lang="de-CH" baseline="0" dirty="0" err="1"/>
              <a:t>that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will </a:t>
            </a:r>
            <a:r>
              <a:rPr lang="de-CH" baseline="0" dirty="0" err="1"/>
              <a:t>autmoatically</a:t>
            </a:r>
            <a:r>
              <a:rPr lang="de-CH" baseline="0" dirty="0"/>
              <a:t> </a:t>
            </a:r>
            <a:r>
              <a:rPr lang="de-CH" baseline="0" dirty="0" err="1"/>
              <a:t>recognize</a:t>
            </a:r>
            <a:r>
              <a:rPr lang="de-CH" baseline="0" dirty="0"/>
              <a:t> </a:t>
            </a:r>
            <a:r>
              <a:rPr lang="de-CH" baseline="0" dirty="0" err="1"/>
              <a:t>covariates</a:t>
            </a:r>
            <a:r>
              <a:rPr lang="de-CH" baseline="0" dirty="0"/>
              <a:t>, </a:t>
            </a:r>
          </a:p>
          <a:p>
            <a:endParaRPr lang="de-CH" baseline="0" dirty="0"/>
          </a:p>
          <a:p>
            <a:endParaRPr lang="de-CH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however</a:t>
            </a:r>
            <a:r>
              <a:rPr lang="de-CH" baseline="0" dirty="0"/>
              <a:t> , individual </a:t>
            </a:r>
            <a:r>
              <a:rPr lang="de-CH" baseline="0" dirty="0" err="1"/>
              <a:t>import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also </a:t>
            </a:r>
            <a:r>
              <a:rPr lang="de-CH" baseline="0" dirty="0" err="1"/>
              <a:t>possible</a:t>
            </a:r>
            <a:r>
              <a:rPr lang="de-CH" baseline="0" dirty="0"/>
              <a:t>.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include</a:t>
            </a:r>
            <a:r>
              <a:rPr lang="de-CH" baseline="0" dirty="0"/>
              <a:t> </a:t>
            </a:r>
            <a:r>
              <a:rPr lang="de-CH" baseline="0" dirty="0" err="1"/>
              <a:t>covariates</a:t>
            </a:r>
            <a:r>
              <a:rPr lang="de-CH" baseline="0" dirty="0"/>
              <a:t> </a:t>
            </a:r>
            <a:r>
              <a:rPr lang="de-CH" baseline="0" dirty="0" err="1"/>
              <a:t>manually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Very</a:t>
            </a:r>
            <a:r>
              <a:rPr lang="de-CH" baseline="0" dirty="0"/>
              <a:t> flexible.</a:t>
            </a:r>
          </a:p>
          <a:p>
            <a:endParaRPr lang="de-CH" baseline="0" dirty="0"/>
          </a:p>
          <a:p>
            <a:r>
              <a:rPr lang="de-CH" baseline="0" dirty="0"/>
              <a:t>*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table</a:t>
            </a:r>
            <a:r>
              <a:rPr lang="de-CH" baseline="0" dirty="0"/>
              <a:t>*</a:t>
            </a:r>
          </a:p>
          <a:p>
            <a:endParaRPr lang="de-CH" baseline="0" dirty="0"/>
          </a:p>
          <a:p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important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mention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</a:t>
            </a:r>
            <a:r>
              <a:rPr lang="de-CH" baseline="0" dirty="0" err="1"/>
              <a:t>follows</a:t>
            </a:r>
            <a:r>
              <a:rPr lang="de-CH" baseline="0" dirty="0"/>
              <a:t> a </a:t>
            </a:r>
            <a:r>
              <a:rPr lang="de-CH" baseline="0" dirty="0" err="1"/>
              <a:t>certain</a:t>
            </a:r>
            <a:r>
              <a:rPr lang="de-CH" baseline="0" dirty="0"/>
              <a:t> </a:t>
            </a:r>
            <a:r>
              <a:rPr lang="de-CH" baseline="0" dirty="0" err="1"/>
              <a:t>naming</a:t>
            </a:r>
            <a:r>
              <a:rPr lang="de-CH" baseline="0" dirty="0"/>
              <a:t> </a:t>
            </a:r>
            <a:r>
              <a:rPr lang="de-CH" baseline="0" dirty="0" err="1"/>
              <a:t>convetion</a:t>
            </a:r>
            <a:r>
              <a:rPr lang="de-CH" baseline="0" dirty="0"/>
              <a:t>,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variables </a:t>
            </a:r>
            <a:r>
              <a:rPr lang="de-CH" baseline="0" dirty="0" err="1"/>
              <a:t>and</a:t>
            </a:r>
            <a:r>
              <a:rPr lang="de-CH" baseline="0" dirty="0"/>
              <a:t> NONMEM </a:t>
            </a:r>
            <a:r>
              <a:rPr lang="de-CH" baseline="0" dirty="0" err="1"/>
              <a:t>allows</a:t>
            </a:r>
            <a:r>
              <a:rPr lang="de-CH" baseline="0" dirty="0"/>
              <a:t> flexible </a:t>
            </a:r>
            <a:r>
              <a:rPr lang="de-CH" baseline="0" dirty="0" err="1"/>
              <a:t>naming</a:t>
            </a:r>
            <a:r>
              <a:rPr lang="de-CH" baseline="0" dirty="0"/>
              <a:t> on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these</a:t>
            </a:r>
            <a:r>
              <a:rPr lang="de-CH" baseline="0" dirty="0"/>
              <a:t> variables, </a:t>
            </a:r>
            <a:r>
              <a:rPr lang="de-CH" baseline="0" dirty="0" err="1"/>
              <a:t>here</a:t>
            </a:r>
            <a:r>
              <a:rPr lang="de-CH" baseline="0" dirty="0"/>
              <a:t> just </a:t>
            </a:r>
            <a:r>
              <a:rPr lang="de-CH" baseline="0" dirty="0" err="1"/>
              <a:t>showing</a:t>
            </a:r>
            <a:r>
              <a:rPr lang="de-CH" baseline="0" dirty="0"/>
              <a:t> </a:t>
            </a:r>
            <a:r>
              <a:rPr lang="de-CH" baseline="0" dirty="0" err="1"/>
              <a:t>some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possibilities</a:t>
            </a:r>
            <a:r>
              <a:rPr lang="de-CH" baseline="0" dirty="0"/>
              <a:t>.</a:t>
            </a:r>
          </a:p>
          <a:p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recommend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stick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</a:t>
            </a:r>
            <a:r>
              <a:rPr lang="de-CH" baseline="0" dirty="0" err="1"/>
              <a:t>convention</a:t>
            </a:r>
            <a:r>
              <a:rPr lang="de-CH" baseline="0" dirty="0"/>
              <a:t>, </a:t>
            </a:r>
            <a:r>
              <a:rPr lang="de-CH" baseline="0" dirty="0" err="1"/>
              <a:t>however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automatically</a:t>
            </a:r>
            <a:r>
              <a:rPr lang="de-CH" baseline="0" dirty="0"/>
              <a:t> handle different </a:t>
            </a:r>
            <a:r>
              <a:rPr lang="de-CH" baseline="0" dirty="0" err="1"/>
              <a:t>ways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inputs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if</a:t>
            </a:r>
            <a:r>
              <a:rPr lang="de-CH" baseline="0" dirty="0"/>
              <a:t> not, </a:t>
            </a:r>
            <a:r>
              <a:rPr lang="de-CH" baseline="0" dirty="0" err="1"/>
              <a:t>manual</a:t>
            </a:r>
            <a:r>
              <a:rPr lang="de-CH" baseline="0" dirty="0"/>
              <a:t> </a:t>
            </a:r>
            <a:r>
              <a:rPr lang="de-CH" baseline="0" dirty="0" err="1"/>
              <a:t>specification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these</a:t>
            </a:r>
            <a:r>
              <a:rPr lang="de-CH" baseline="0" dirty="0"/>
              <a:t> variables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r>
              <a:rPr lang="de-CH" baseline="0" dirty="0"/>
              <a:t>As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other</a:t>
            </a:r>
            <a:r>
              <a:rPr lang="de-CH" baseline="0" dirty="0"/>
              <a:t> </a:t>
            </a:r>
            <a:r>
              <a:rPr lang="de-CH" baseline="0" dirty="0" err="1"/>
              <a:t>fitting</a:t>
            </a:r>
            <a:r>
              <a:rPr lang="de-CH" baseline="0" dirty="0"/>
              <a:t> </a:t>
            </a:r>
            <a:r>
              <a:rPr lang="de-CH" baseline="0" dirty="0" err="1"/>
              <a:t>softwares</a:t>
            </a:r>
            <a:r>
              <a:rPr lang="de-CH" baseline="0" dirty="0"/>
              <a:t>,, </a:t>
            </a:r>
            <a:r>
              <a:rPr lang="de-CH" baseline="0" dirty="0" err="1"/>
              <a:t>the</a:t>
            </a:r>
            <a:r>
              <a:rPr lang="de-CH" baseline="0" dirty="0"/>
              <a:t> ggPMX </a:t>
            </a:r>
            <a:r>
              <a:rPr lang="de-CH" baseline="0" dirty="0" err="1"/>
              <a:t>controller</a:t>
            </a:r>
            <a:r>
              <a:rPr lang="de-CH" baseline="0" dirty="0"/>
              <a:t> </a:t>
            </a:r>
            <a:r>
              <a:rPr lang="de-CH" baseline="0" dirty="0" err="1"/>
              <a:t>generation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extermly</a:t>
            </a:r>
            <a:r>
              <a:rPr lang="de-CH" baseline="0" dirty="0"/>
              <a:t> simple.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easiest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best</a:t>
            </a:r>
            <a:r>
              <a:rPr lang="de-CH" baseline="0" dirty="0"/>
              <a:t> </a:t>
            </a:r>
            <a:r>
              <a:rPr lang="de-CH" baseline="0" dirty="0" err="1"/>
              <a:t>way</a:t>
            </a:r>
            <a:r>
              <a:rPr lang="de-CH" baseline="0" dirty="0"/>
              <a:t> on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use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 NONMEM-reader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a </a:t>
            </a:r>
            <a:r>
              <a:rPr lang="de-CH" baseline="0" dirty="0" err="1"/>
              <a:t>ggPMX</a:t>
            </a:r>
            <a:r>
              <a:rPr lang="de-CH" baseline="0" dirty="0"/>
              <a:t>-report.</a:t>
            </a:r>
          </a:p>
          <a:p>
            <a:endParaRPr lang="de-CH" baseline="0" dirty="0"/>
          </a:p>
          <a:p>
            <a:r>
              <a:rPr lang="de-CH" baseline="0" dirty="0"/>
              <a:t>The </a:t>
            </a:r>
            <a:r>
              <a:rPr lang="de-CH" baseline="0" dirty="0" err="1"/>
              <a:t>workflow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same </a:t>
            </a:r>
            <a:r>
              <a:rPr lang="de-CH" baseline="0" dirty="0" err="1"/>
              <a:t>as</a:t>
            </a:r>
            <a:r>
              <a:rPr lang="de-CH" baseline="0" dirty="0"/>
              <a:t> </a:t>
            </a:r>
            <a:r>
              <a:rPr lang="de-CH" baseline="0" dirty="0" err="1"/>
              <a:t>for</a:t>
            </a:r>
            <a:r>
              <a:rPr lang="de-CH" baseline="0" dirty="0"/>
              <a:t> </a:t>
            </a:r>
            <a:r>
              <a:rPr lang="de-CH" baseline="0" dirty="0" err="1"/>
              <a:t>monolix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nlmixr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, </a:t>
            </a:r>
            <a:r>
              <a:rPr lang="de-CH" baseline="0" dirty="0" err="1"/>
              <a:t>first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controller</a:t>
            </a:r>
            <a:r>
              <a:rPr lang="de-CH" baseline="0" dirty="0"/>
              <a:t> . 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pmx_nm</a:t>
            </a:r>
            <a:r>
              <a:rPr lang="de-CH" baseline="0" dirty="0"/>
              <a:t>() </a:t>
            </a:r>
            <a:r>
              <a:rPr lang="de-CH" baseline="0" dirty="0" err="1"/>
              <a:t>function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used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read</a:t>
            </a:r>
            <a:r>
              <a:rPr lang="de-CH" baseline="0" dirty="0"/>
              <a:t> NONMEM-</a:t>
            </a:r>
            <a:r>
              <a:rPr lang="de-CH" baseline="0" dirty="0" err="1"/>
              <a:t>tables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generate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controller</a:t>
            </a:r>
            <a:r>
              <a:rPr lang="de-CH" baseline="0" dirty="0"/>
              <a:t> (</a:t>
            </a:r>
            <a:r>
              <a:rPr lang="de-CH" baseline="0" dirty="0" err="1"/>
              <a:t>ctr</a:t>
            </a:r>
            <a:r>
              <a:rPr lang="de-CH" baseline="0" dirty="0"/>
              <a:t>). This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added</a:t>
            </a:r>
            <a:r>
              <a:rPr lang="de-CH" baseline="0" dirty="0"/>
              <a:t> in.</a:t>
            </a:r>
          </a:p>
          <a:p>
            <a:r>
              <a:rPr lang="de-CH" baseline="0" dirty="0"/>
              <a:t>The </a:t>
            </a:r>
            <a:r>
              <a:rPr lang="de-CH" baseline="0" dirty="0" err="1"/>
              <a:t>user</a:t>
            </a:r>
            <a:r>
              <a:rPr lang="de-CH" baseline="0" dirty="0"/>
              <a:t> </a:t>
            </a:r>
            <a:r>
              <a:rPr lang="de-CH" baseline="0" dirty="0" err="1"/>
              <a:t>has</a:t>
            </a:r>
            <a:r>
              <a:rPr lang="de-CH" baseline="0" dirty="0"/>
              <a:t> </a:t>
            </a:r>
            <a:r>
              <a:rPr lang="de-CH" baseline="0" dirty="0" err="1"/>
              <a:t>only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specifiy</a:t>
            </a:r>
            <a:r>
              <a:rPr lang="de-CH" baseline="0" dirty="0"/>
              <a:t> </a:t>
            </a:r>
            <a:r>
              <a:rPr lang="de-CH" baseline="0" dirty="0" err="1"/>
              <a:t>directory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.</a:t>
            </a:r>
            <a:r>
              <a:rPr lang="de-CH" baseline="0" dirty="0" err="1"/>
              <a:t>lst</a:t>
            </a:r>
            <a:r>
              <a:rPr lang="de-CH" baseline="0" dirty="0"/>
              <a:t> </a:t>
            </a:r>
            <a:r>
              <a:rPr lang="de-CH" baseline="0" dirty="0" err="1"/>
              <a:t>file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reader</a:t>
            </a:r>
            <a:r>
              <a:rPr lang="de-CH" baseline="0" dirty="0"/>
              <a:t> will </a:t>
            </a:r>
            <a:r>
              <a:rPr lang="de-CH" baseline="0" dirty="0" err="1"/>
              <a:t>look</a:t>
            </a:r>
            <a:r>
              <a:rPr lang="de-CH" baseline="0" dirty="0"/>
              <a:t> </a:t>
            </a:r>
            <a:r>
              <a:rPr lang="de-CH" baseline="0" dirty="0" err="1"/>
              <a:t>up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read</a:t>
            </a:r>
            <a:r>
              <a:rPr lang="de-CH" baseline="0" dirty="0"/>
              <a:t> in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tables</a:t>
            </a:r>
            <a:r>
              <a:rPr lang="de-CH" baseline="0" dirty="0"/>
              <a:t>.</a:t>
            </a:r>
          </a:p>
          <a:p>
            <a:endParaRPr lang="de-CH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>
                <a:sym typeface="Wingdings" panose="05000000000000000000" pitchFamily="2" charset="2"/>
              </a:rPr>
              <a:t> on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right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hand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site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you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see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the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controller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contains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data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available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plots</a:t>
            </a:r>
            <a:r>
              <a:rPr lang="de-CH" baseline="0" dirty="0">
                <a:sym typeface="Wingdings" panose="05000000000000000000" pitchFamily="2" charset="2"/>
              </a:rPr>
              <a:t>, </a:t>
            </a:r>
            <a:r>
              <a:rPr lang="de-CH" baseline="0" dirty="0" err="1">
                <a:sym typeface="Wingdings" panose="05000000000000000000" pitchFamily="2" charset="2"/>
              </a:rPr>
              <a:t>names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of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covariates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and</a:t>
            </a:r>
            <a:r>
              <a:rPr lang="de-CH" baseline="0" dirty="0">
                <a:sym typeface="Wingdings" panose="05000000000000000000" pitchFamily="2" charset="2"/>
              </a:rPr>
              <a:t> </a:t>
            </a:r>
            <a:r>
              <a:rPr lang="de-CH" baseline="0" dirty="0" err="1">
                <a:sym typeface="Wingdings" panose="05000000000000000000" pitchFamily="2" charset="2"/>
              </a:rPr>
              <a:t>more</a:t>
            </a:r>
            <a:r>
              <a:rPr lang="de-CH" baseline="0" dirty="0">
                <a:sym typeface="Wingdings" panose="05000000000000000000" pitchFamily="2" charset="2"/>
              </a:rPr>
              <a:t>.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A </a:t>
            </a:r>
            <a:r>
              <a:rPr lang="de-CH" baseline="0" dirty="0" err="1"/>
              <a:t>report</a:t>
            </a:r>
            <a:r>
              <a:rPr lang="de-CH" baseline="0" dirty="0"/>
              <a:t> </a:t>
            </a:r>
            <a:r>
              <a:rPr lang="de-CH" baseline="0" dirty="0" err="1"/>
              <a:t>containg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most</a:t>
            </a:r>
            <a:r>
              <a:rPr lang="de-CH" baseline="0" dirty="0"/>
              <a:t> </a:t>
            </a:r>
            <a:r>
              <a:rPr lang="de-CH" baseline="0" dirty="0" err="1"/>
              <a:t>important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,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be</a:t>
            </a:r>
            <a:r>
              <a:rPr lang="de-CH" baseline="0" dirty="0"/>
              <a:t> </a:t>
            </a:r>
            <a:r>
              <a:rPr lang="de-CH" baseline="0" dirty="0" err="1"/>
              <a:t>generated</a:t>
            </a:r>
            <a:r>
              <a:rPr lang="de-CH" baseline="0" dirty="0"/>
              <a:t> </a:t>
            </a:r>
            <a:r>
              <a:rPr lang="de-CH" baseline="0" dirty="0" err="1"/>
              <a:t>quickly</a:t>
            </a:r>
            <a:r>
              <a:rPr lang="de-CH" baseline="0" dirty="0"/>
              <a:t>,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using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pmx_report</a:t>
            </a:r>
            <a:r>
              <a:rPr lang="de-CH" baseline="0" dirty="0"/>
              <a:t> </a:t>
            </a:r>
            <a:r>
              <a:rPr lang="de-CH" baseline="0" dirty="0" err="1"/>
              <a:t>function</a:t>
            </a:r>
            <a:r>
              <a:rPr lang="de-CH" baseline="0" dirty="0"/>
              <a:t>. Different </a:t>
            </a:r>
            <a:r>
              <a:rPr lang="de-CH" baseline="0" dirty="0" err="1"/>
              <a:t>outputs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(</a:t>
            </a:r>
            <a:r>
              <a:rPr lang="de-CH" baseline="0" dirty="0" err="1"/>
              <a:t>pdf</a:t>
            </a:r>
            <a:r>
              <a:rPr lang="de-CH" baseline="0" dirty="0"/>
              <a:t>, </a:t>
            </a:r>
            <a:r>
              <a:rPr lang="de-CH" baseline="0" dirty="0" err="1"/>
              <a:t>word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html</a:t>
            </a:r>
            <a:r>
              <a:rPr lang="de-CH" baseline="0" dirty="0"/>
              <a:t>)</a:t>
            </a:r>
          </a:p>
          <a:p>
            <a:r>
              <a:rPr lang="de-CH" baseline="0" dirty="0" err="1"/>
              <a:t>Now</a:t>
            </a:r>
            <a:r>
              <a:rPr lang="de-CH" baseline="0" dirty="0"/>
              <a:t> </a:t>
            </a:r>
            <a:r>
              <a:rPr lang="de-CH" baseline="0" dirty="0" err="1"/>
              <a:t>i’ll</a:t>
            </a:r>
            <a:r>
              <a:rPr lang="de-CH" baseline="0" dirty="0"/>
              <a:t> 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exactly</a:t>
            </a:r>
            <a:r>
              <a:rPr lang="de-CH" baseline="0" dirty="0"/>
              <a:t>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report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</a:t>
            </a:r>
            <a:r>
              <a:rPr lang="de-CH" baseline="0" dirty="0" err="1"/>
              <a:t>look</a:t>
            </a:r>
            <a:r>
              <a:rPr lang="de-CH" baseline="0" dirty="0"/>
              <a:t> like: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5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Open a </a:t>
            </a:r>
            <a:r>
              <a:rPr lang="de-CH" dirty="0" err="1"/>
              <a:t>report</a:t>
            </a:r>
            <a:r>
              <a:rPr lang="de-CH" dirty="0"/>
              <a:t>.</a:t>
            </a:r>
            <a:r>
              <a:rPr lang="de-CH" baseline="0" dirty="0"/>
              <a:t> HTML </a:t>
            </a:r>
            <a:r>
              <a:rPr lang="de-CH" baseline="0" dirty="0" err="1"/>
              <a:t>report</a:t>
            </a:r>
            <a:r>
              <a:rPr lang="de-CH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just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advanced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 </a:t>
            </a:r>
            <a:r>
              <a:rPr lang="de-CH" baseline="0" dirty="0" err="1"/>
              <a:t>possible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</a:t>
            </a:r>
            <a:r>
              <a:rPr lang="de-CH" baseline="0" dirty="0" err="1"/>
              <a:t>ggPMX</a:t>
            </a:r>
            <a:r>
              <a:rPr lang="de-CH" baseline="0" dirty="0"/>
              <a:t>, </a:t>
            </a:r>
            <a:r>
              <a:rPr lang="de-CH" baseline="0" dirty="0" err="1"/>
              <a:t>example</a:t>
            </a:r>
            <a:r>
              <a:rPr lang="de-CH" baseline="0" dirty="0"/>
              <a:t> BLOQ, </a:t>
            </a:r>
            <a:r>
              <a:rPr lang="de-CH" baseline="0" dirty="0" err="1"/>
              <a:t>or</a:t>
            </a:r>
            <a:r>
              <a:rPr lang="de-CH" baseline="0" dirty="0"/>
              <a:t> VPC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Here</a:t>
            </a:r>
            <a:r>
              <a:rPr lang="de-CH" dirty="0"/>
              <a:t> an</a:t>
            </a:r>
            <a:r>
              <a:rPr lang="de-CH" baseline="0" dirty="0"/>
              <a:t> </a:t>
            </a:r>
            <a:r>
              <a:rPr lang="de-CH" baseline="0" dirty="0" err="1"/>
              <a:t>example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customizable</a:t>
            </a:r>
            <a:r>
              <a:rPr lang="de-CH" baseline="0" dirty="0"/>
              <a:t> </a:t>
            </a:r>
            <a:r>
              <a:rPr lang="de-CH" baseline="0" dirty="0" err="1"/>
              <a:t>plots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stratification</a:t>
            </a:r>
            <a:r>
              <a:rPr lang="de-CH" baseline="0" dirty="0"/>
              <a:t>, </a:t>
            </a:r>
            <a:r>
              <a:rPr lang="de-CH" baseline="0" dirty="0" err="1"/>
              <a:t>very</a:t>
            </a:r>
            <a:r>
              <a:rPr lang="de-CH" baseline="0" dirty="0"/>
              <a:t> </a:t>
            </a:r>
            <a:r>
              <a:rPr lang="de-CH" baseline="0" dirty="0" err="1"/>
              <a:t>customizable</a:t>
            </a:r>
            <a:r>
              <a:rPr lang="de-CH" baseline="0" dirty="0"/>
              <a:t>. These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can</a:t>
            </a:r>
            <a:r>
              <a:rPr lang="de-CH" baseline="0" dirty="0"/>
              <a:t> do, </a:t>
            </a:r>
            <a:r>
              <a:rPr lang="de-CH" baseline="0" dirty="0" err="1"/>
              <a:t>unfortunately</a:t>
            </a:r>
            <a:r>
              <a:rPr lang="de-CH" baseline="0" dirty="0"/>
              <a:t> I </a:t>
            </a:r>
            <a:r>
              <a:rPr lang="de-CH" baseline="0" dirty="0" err="1"/>
              <a:t>cannot</a:t>
            </a:r>
            <a:r>
              <a:rPr lang="de-CH" baseline="0" dirty="0"/>
              <a:t> </a:t>
            </a:r>
            <a:r>
              <a:rPr lang="de-CH" baseline="0" dirty="0" err="1"/>
              <a:t>show</a:t>
            </a:r>
            <a:r>
              <a:rPr lang="de-CH" baseline="0" dirty="0"/>
              <a:t> </a:t>
            </a:r>
            <a:r>
              <a:rPr lang="de-CH" baseline="0" dirty="0" err="1"/>
              <a:t>everything</a:t>
            </a:r>
            <a:r>
              <a:rPr lang="de-CH" baseline="0" dirty="0"/>
              <a:t> </a:t>
            </a:r>
            <a:r>
              <a:rPr lang="de-CH" baseline="0" dirty="0" err="1"/>
              <a:t>here</a:t>
            </a:r>
            <a:r>
              <a:rPr lang="de-CH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5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8" name="Picture 27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“Quote goes here.”</a:t>
            </a:r>
          </a:p>
          <a:p>
            <a:pPr lvl="1"/>
            <a:r>
              <a:rPr lang="en-US" dirty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dirty="0" err="1"/>
              <a:t>su</a:t>
            </a:r>
            <a:r>
              <a:rPr lang="en-US" dirty="0"/>
              <a:t>   </a:t>
            </a:r>
            <a:r>
              <a:rPr lang="en-US" dirty="0" err="1"/>
              <a:t>btitle</a:t>
            </a:r>
            <a:r>
              <a:rPr lang="en-US" dirty="0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7" name="Picture 36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32" name="Picture 31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20" title="Novarti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7200" y="4919472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5800" y="4919472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/>
              <a:t>ggPMX</a:t>
            </a:r>
            <a:endParaRPr lang="en-US" dirty="0"/>
          </a:p>
        </p:txBody>
      </p:sp>
      <p:pic>
        <p:nvPicPr>
          <p:cNvPr id="26" name="Picture 25" title="Novartis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4641092"/>
            <a:ext cx="1371600" cy="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00200" y="3409950"/>
            <a:ext cx="7086600" cy="529591"/>
          </a:xfrm>
        </p:spPr>
        <p:txBody>
          <a:bodyPr/>
          <a:lstStyle/>
          <a:p>
            <a:r>
              <a:rPr lang="de-CH" dirty="0" err="1"/>
              <a:t>ggPMX</a:t>
            </a:r>
            <a:r>
              <a:rPr lang="de-CH" dirty="0"/>
              <a:t> </a:t>
            </a:r>
            <a:r>
              <a:rPr lang="de-CH" dirty="0" err="1"/>
              <a:t>speaks</a:t>
            </a:r>
            <a:r>
              <a:rPr lang="de-CH" dirty="0"/>
              <a:t> NONMEM</a:t>
            </a:r>
            <a:endParaRPr lang="en-US" sz="3600" dirty="0"/>
          </a:p>
        </p:txBody>
      </p:sp>
      <p:pic>
        <p:nvPicPr>
          <p:cNvPr id="13" name="Picture Placeholder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b="1709"/>
          <a:stretch>
            <a:fillRect/>
          </a:stretch>
        </p:blipFill>
        <p:spPr>
          <a:xfrm>
            <a:off x="2058591" y="348615"/>
            <a:ext cx="5828110" cy="2846070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spcCol="182880" rtlCol="0" anchor="t">
            <a:noAutofit/>
          </a:bodyPr>
          <a:lstStyle/>
          <a:p>
            <a:r>
              <a:rPr lang="en-US" dirty="0"/>
              <a:t>Seid Hamzic, Irina Baltcheva &amp; Bruno Bieth</a:t>
            </a:r>
            <a:endParaRPr lang="en-US" sz="1050" dirty="0"/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October 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More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naming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NONMEM </a:t>
            </a:r>
            <a:r>
              <a:rPr lang="de-CH" dirty="0" err="1"/>
              <a:t>table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– back </a:t>
            </a:r>
            <a:r>
              <a:rPr lang="de-CH" dirty="0" err="1"/>
              <a:t>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9" name="Rectangle 8"/>
          <p:cNvSpPr/>
          <p:nvPr/>
        </p:nvSpPr>
        <p:spPr>
          <a:xfrm>
            <a:off x="2393885" y="1732463"/>
            <a:ext cx="471085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“_exp1” 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214A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table_suffix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“.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nmtab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492" y="4354105"/>
            <a:ext cx="512445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71980" b="3570"/>
          <a:stretch/>
        </p:blipFill>
        <p:spPr>
          <a:xfrm>
            <a:off x="473227" y="1721201"/>
            <a:ext cx="1813692" cy="92039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373086" y="3184087"/>
            <a:ext cx="5522686" cy="1131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table_names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contains_everything.tab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“SEX”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“WT”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28244" r="68633" b="48201"/>
          <a:stretch/>
        </p:blipFill>
        <p:spPr>
          <a:xfrm>
            <a:off x="435046" y="3628571"/>
            <a:ext cx="1834397" cy="2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Controller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 err="1"/>
              <a:t>naming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variables - </a:t>
            </a:r>
            <a:r>
              <a:rPr lang="de-CH" dirty="0" err="1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21" name="Rectangle 20"/>
          <p:cNvSpPr/>
          <p:nvPr/>
        </p:nvSpPr>
        <p:spPr>
          <a:xfrm>
            <a:off x="508000" y="1514943"/>
            <a:ext cx="5275943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a second time point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 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table_names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contains_everything.tab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cats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“SEX”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“WT”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time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“TIM2”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“EPRED”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35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1877"/>
              </p:ext>
            </p:extLst>
          </p:nvPr>
        </p:nvGraphicFramePr>
        <p:xfrm>
          <a:off x="6082937" y="1192167"/>
          <a:ext cx="2564192" cy="3092348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247292">
                  <a:extLst>
                    <a:ext uri="{9D8B030D-6E8A-4147-A177-3AD203B41FA5}">
                      <a16:colId xmlns:a16="http://schemas.microsoft.com/office/drawing/2014/main" val="1567820737"/>
                    </a:ext>
                  </a:extLst>
                </a:gridCol>
                <a:gridCol w="714806">
                  <a:extLst>
                    <a:ext uri="{9D8B030D-6E8A-4147-A177-3AD203B41FA5}">
                      <a16:colId xmlns:a16="http://schemas.microsoft.com/office/drawing/2014/main" val="2940949229"/>
                    </a:ext>
                  </a:extLst>
                </a:gridCol>
                <a:gridCol w="602094">
                  <a:extLst>
                    <a:ext uri="{9D8B030D-6E8A-4147-A177-3AD203B41FA5}">
                      <a16:colId xmlns:a16="http://schemas.microsoft.com/office/drawing/2014/main" val="138098166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r>
                        <a:rPr lang="de-CH" sz="800" dirty="0"/>
                        <a:t>Variable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pmx_nm</a:t>
                      </a:r>
                      <a:r>
                        <a:rPr lang="de-CH" sz="800" dirty="0"/>
                        <a:t>()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ggPMX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4643641"/>
                  </a:ext>
                </a:extLst>
              </a:tr>
              <a:tr h="24497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818306408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287406946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r>
                        <a:rPr lang="de-CH" sz="800" dirty="0" err="1"/>
                        <a:t>identifier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857528545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Population </a:t>
                      </a:r>
                      <a:r>
                        <a:rPr lang="de-CH" sz="800" dirty="0" err="1"/>
                        <a:t>prediction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25598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prediction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813065"/>
                  </a:ext>
                </a:extLst>
              </a:tr>
              <a:tr h="50959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 </a:t>
                      </a:r>
                      <a:r>
                        <a:rPr lang="de-CH" sz="800" dirty="0" err="1"/>
                        <a:t>weighted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residuals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681304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Normalized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predictor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 err="1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3996212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53535"/>
          <a:stretch/>
        </p:blipFill>
        <p:spPr>
          <a:xfrm>
            <a:off x="514217" y="3251199"/>
            <a:ext cx="3816608" cy="4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Parameter</a:t>
            </a:r>
            <a:r>
              <a:rPr lang="fr-CH" dirty="0"/>
              <a:t> </a:t>
            </a:r>
            <a:r>
              <a:rPr lang="fr-CH" dirty="0" err="1"/>
              <a:t>estimates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.</a:t>
            </a:r>
            <a:r>
              <a:rPr lang="fr-CH" dirty="0" err="1"/>
              <a:t>ext</a:t>
            </a:r>
            <a:r>
              <a:rPr lang="fr-CH" dirty="0"/>
              <a:t>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53"/>
          <a:stretch/>
        </p:blipFill>
        <p:spPr>
          <a:xfrm>
            <a:off x="895351" y="1657350"/>
            <a:ext cx="7620000" cy="293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5" t="4641" r="5259" b="16193"/>
          <a:stretch/>
        </p:blipFill>
        <p:spPr>
          <a:xfrm>
            <a:off x="838200" y="1137078"/>
            <a:ext cx="7677151" cy="260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1501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9583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4917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025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558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0157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4549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082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56159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60731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606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71399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6733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130504" y="13563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CH" dirty="0"/>
              <a:t>...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6" y="2266950"/>
            <a:ext cx="3732164" cy="23622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533400" y="173355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8925" y="3145632"/>
            <a:ext cx="492918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67366" y="3359151"/>
            <a:ext cx="492918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Multiple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resulting</a:t>
            </a:r>
            <a:r>
              <a:rPr lang="de-CH" dirty="0"/>
              <a:t> in multiple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.ext </a:t>
            </a:r>
            <a:r>
              <a:rPr lang="de-CH" dirty="0" err="1"/>
              <a:t>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15"/>
          <a:stretch/>
        </p:blipFill>
        <p:spPr>
          <a:xfrm>
            <a:off x="459466" y="1746658"/>
            <a:ext cx="799425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2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Continous</a:t>
            </a:r>
            <a:r>
              <a:rPr lang="de-CH" dirty="0"/>
              <a:t> variables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287" y="2930046"/>
            <a:ext cx="1606651" cy="6426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87" y="1618918"/>
            <a:ext cx="2655201" cy="6680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287" y="2459634"/>
            <a:ext cx="4151924" cy="3974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936" y="172583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cotab</a:t>
            </a:r>
            <a:r>
              <a:rPr lang="de-CH" dirty="0">
                <a:solidFill>
                  <a:srgbClr val="5291DD"/>
                </a:solidFill>
              </a:rPr>
              <a:t>/</a:t>
            </a:r>
            <a:r>
              <a:rPr lang="de-CH" dirty="0" err="1">
                <a:solidFill>
                  <a:srgbClr val="5291DD"/>
                </a:solidFill>
              </a:rPr>
              <a:t>catab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sdtab</a:t>
            </a:r>
            <a:r>
              <a:rPr lang="de-CH" dirty="0"/>
              <a:t> </a:t>
            </a:r>
            <a:r>
              <a:rPr lang="de-CH" dirty="0" err="1"/>
              <a:t>tables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77" y="2451976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cotab</a:t>
            </a:r>
            <a:r>
              <a:rPr lang="de-CH" dirty="0">
                <a:solidFill>
                  <a:srgbClr val="5291DD"/>
                </a:solidFill>
              </a:rPr>
              <a:t>/</a:t>
            </a:r>
            <a:r>
              <a:rPr lang="de-CH" dirty="0" err="1">
                <a:solidFill>
                  <a:srgbClr val="5291DD"/>
                </a:solidFill>
              </a:rPr>
              <a:t>catab</a:t>
            </a:r>
            <a:r>
              <a:rPr lang="de-CH" dirty="0"/>
              <a:t> but </a:t>
            </a:r>
            <a:r>
              <a:rPr lang="de-CH" u="sng" dirty="0" err="1"/>
              <a:t>no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sdtab</a:t>
            </a:r>
            <a:r>
              <a:rPr lang="de-CH" dirty="0"/>
              <a:t> </a:t>
            </a:r>
            <a:r>
              <a:rPr lang="de-CH" dirty="0" err="1"/>
              <a:t>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777" y="309300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>
                <a:solidFill>
                  <a:srgbClr val="5291DD"/>
                </a:solidFill>
              </a:rPr>
              <a:t>sdtab</a:t>
            </a:r>
            <a:r>
              <a:rPr lang="de-CH" dirty="0"/>
              <a:t> but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>
                <a:solidFill>
                  <a:srgbClr val="FF0000"/>
                </a:solidFill>
              </a:rPr>
              <a:t>cotab</a:t>
            </a:r>
            <a:r>
              <a:rPr lang="de-CH" dirty="0">
                <a:solidFill>
                  <a:srgbClr val="FF0000"/>
                </a:solidFill>
              </a:rPr>
              <a:t>/</a:t>
            </a:r>
            <a:r>
              <a:rPr lang="de-CH" dirty="0" err="1">
                <a:solidFill>
                  <a:srgbClr val="FF0000"/>
                </a:solidFill>
              </a:rPr>
              <a:t>catab</a:t>
            </a:r>
            <a:r>
              <a:rPr lang="de-CH" dirty="0"/>
              <a:t> </a:t>
            </a:r>
            <a:r>
              <a:rPr lang="de-CH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ggPMX</a:t>
            </a:r>
            <a:r>
              <a:rPr lang="en-US" dirty="0"/>
              <a:t> is now fully compatible with </a:t>
            </a:r>
            <a:r>
              <a:rPr lang="en-US" dirty="0" err="1"/>
              <a:t>Monolix</a:t>
            </a:r>
            <a:r>
              <a:rPr lang="en-US" dirty="0"/>
              <a:t>, NONMEM and </a:t>
            </a:r>
            <a:r>
              <a:rPr lang="en-US" dirty="0" err="1"/>
              <a:t>nlmixr</a:t>
            </a:r>
            <a:r>
              <a:rPr lang="en-US" dirty="0"/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NONMEM-users can now also benefit from </a:t>
            </a:r>
            <a:r>
              <a:rPr lang="en-US" dirty="0" err="1"/>
              <a:t>ggPMX</a:t>
            </a:r>
            <a:r>
              <a:rPr lang="en-US" dirty="0"/>
              <a:t> features!</a:t>
            </a:r>
          </a:p>
          <a:p>
            <a:r>
              <a:rPr lang="en-US" dirty="0" err="1"/>
              <a:t>ggPMX</a:t>
            </a:r>
            <a:r>
              <a:rPr lang="en-US" dirty="0"/>
              <a:t> is the first open-source tool to include </a:t>
            </a:r>
            <a:r>
              <a:rPr lang="en-US" dirty="0" err="1"/>
              <a:t>Monolix</a:t>
            </a:r>
            <a:r>
              <a:rPr lang="en-US" dirty="0"/>
              <a:t>, NONMEM and </a:t>
            </a:r>
            <a:r>
              <a:rPr lang="en-US" dirty="0" err="1"/>
              <a:t>nlmixr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grpSp>
        <p:nvGrpSpPr>
          <p:cNvPr id="6" name="Group 5"/>
          <p:cNvGrpSpPr/>
          <p:nvPr/>
        </p:nvGrpSpPr>
        <p:grpSpPr>
          <a:xfrm>
            <a:off x="1717960" y="2504203"/>
            <a:ext cx="5522855" cy="1527079"/>
            <a:chOff x="2304113" y="3270111"/>
            <a:chExt cx="3972579" cy="1098425"/>
          </a:xfrm>
        </p:grpSpPr>
        <p:sp>
          <p:nvSpPr>
            <p:cNvPr id="7" name="Rectangle 6"/>
            <p:cNvSpPr/>
            <p:nvPr/>
          </p:nvSpPr>
          <p:spPr>
            <a:xfrm>
              <a:off x="2304113" y="3283725"/>
              <a:ext cx="1257300" cy="1084811"/>
            </a:xfrm>
            <a:prstGeom prst="rect">
              <a:avLst/>
            </a:prstGeom>
            <a:solidFill>
              <a:srgbClr val="00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Monolix</a:t>
              </a:r>
            </a:p>
            <a:p>
              <a:pPr algn="ctr"/>
              <a:r>
                <a:rPr lang="fr-CH" sz="1350" dirty="0"/>
                <a:t>(2016, 2018, 2019)</a:t>
              </a:r>
              <a:endParaRPr lang="en-US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19392" y="3270111"/>
              <a:ext cx="1257300" cy="1084811"/>
            </a:xfrm>
            <a:prstGeom prst="rect">
              <a:avLst/>
            </a:prstGeom>
            <a:solidFill>
              <a:srgbClr val="00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/>
                <a:t>nlmixr</a:t>
              </a:r>
              <a:endParaRPr lang="en-US" sz="135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579782" y="2520128"/>
            <a:ext cx="1747954" cy="15081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NONMEM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446" y="2383692"/>
            <a:ext cx="5856393" cy="17819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NONMEM-reader</a:t>
            </a:r>
            <a:endParaRPr lang="en-US" strike="sng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35485" y="100492"/>
            <a:ext cx="3429000" cy="879223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>
            <a:lvl1pPr marL="228600" indent="-228600" algn="l" defTabSz="914400" rtl="0" eaLnBrk="1" latinLnBrk="0" hangingPunct="1">
              <a:spcBef>
                <a:spcPts val="900"/>
              </a:spcBef>
              <a:buClrTx/>
              <a:buSzPct val="100000"/>
              <a:buFont typeface="Wingdings" charset="2"/>
              <a:buChar char="§"/>
              <a:tabLst>
                <a:tab pos="3998913" algn="r"/>
                <a:tab pos="8229600" algn="r"/>
              </a:tabLst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72445"/>
              </p:ext>
            </p:extLst>
          </p:nvPr>
        </p:nvGraphicFramePr>
        <p:xfrm>
          <a:off x="4708508" y="1462481"/>
          <a:ext cx="3890236" cy="2755237"/>
        </p:xfrm>
        <a:graphic>
          <a:graphicData uri="http://schemas.openxmlformats.org/drawingml/2006/table">
            <a:tbl>
              <a:tblPr firstRow="1" bandRow="1">
                <a:tableStyleId>{1C5780E6-A8F4-46B0-B82D-9E7F56C639EF}</a:tableStyleId>
              </a:tblPr>
              <a:tblGrid>
                <a:gridCol w="1247292">
                  <a:extLst>
                    <a:ext uri="{9D8B030D-6E8A-4147-A177-3AD203B41FA5}">
                      <a16:colId xmlns:a16="http://schemas.microsoft.com/office/drawing/2014/main" val="1567820737"/>
                    </a:ext>
                  </a:extLst>
                </a:gridCol>
                <a:gridCol w="609378">
                  <a:extLst>
                    <a:ext uri="{9D8B030D-6E8A-4147-A177-3AD203B41FA5}">
                      <a16:colId xmlns:a16="http://schemas.microsoft.com/office/drawing/2014/main" val="2940949229"/>
                    </a:ext>
                  </a:extLst>
                </a:gridCol>
                <a:gridCol w="983101">
                  <a:extLst>
                    <a:ext uri="{9D8B030D-6E8A-4147-A177-3AD203B41FA5}">
                      <a16:colId xmlns:a16="http://schemas.microsoft.com/office/drawing/2014/main" val="203669127"/>
                    </a:ext>
                  </a:extLst>
                </a:gridCol>
                <a:gridCol w="1050465">
                  <a:extLst>
                    <a:ext uri="{9D8B030D-6E8A-4147-A177-3AD203B41FA5}">
                      <a16:colId xmlns:a16="http://schemas.microsoft.com/office/drawing/2014/main" val="1380981669"/>
                    </a:ext>
                  </a:extLst>
                </a:gridCol>
              </a:tblGrid>
              <a:tr h="335637">
                <a:tc>
                  <a:txBody>
                    <a:bodyPr/>
                    <a:lstStyle/>
                    <a:p>
                      <a:r>
                        <a:rPr lang="de-CH" sz="800" dirty="0"/>
                        <a:t>Variable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 err="1"/>
                        <a:t>ggPMX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NONMEM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0" i="1" dirty="0"/>
                        <a:t>Other</a:t>
                      </a:r>
                      <a:endParaRPr lang="en-US" sz="800" b="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4643641"/>
                  </a:ext>
                </a:extLst>
              </a:tr>
              <a:tr h="24497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DV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Y, LNDV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818306408"/>
                  </a:ext>
                </a:extLst>
              </a:tr>
              <a:tr h="236684"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TIME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TIME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TIM2,</a:t>
                      </a:r>
                      <a:r>
                        <a:rPr lang="de-CH" sz="800" i="1" baseline="0" dirty="0"/>
                        <a:t> TIM3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287406946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Dependent</a:t>
                      </a:r>
                      <a:r>
                        <a:rPr lang="de-CH" sz="800" dirty="0"/>
                        <a:t> variable </a:t>
                      </a:r>
                      <a:r>
                        <a:rPr lang="de-CH" sz="800" dirty="0" err="1"/>
                        <a:t>identifier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DVID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DVID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CMT, YTYPE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857528545"/>
                  </a:ext>
                </a:extLst>
              </a:tr>
              <a:tr h="381605">
                <a:tc>
                  <a:txBody>
                    <a:bodyPr/>
                    <a:lstStyle/>
                    <a:p>
                      <a:r>
                        <a:rPr lang="de-CH" sz="800" dirty="0"/>
                        <a:t>Population </a:t>
                      </a:r>
                      <a:r>
                        <a:rPr lang="de-CH" sz="800" dirty="0" err="1"/>
                        <a:t>prediction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PRED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e.g. EPRED, CPRED, NPRED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25598"/>
                  </a:ext>
                </a:extLst>
              </a:tr>
              <a:tr h="343760">
                <a:tc>
                  <a:txBody>
                    <a:bodyPr/>
                    <a:lstStyle/>
                    <a:p>
                      <a:r>
                        <a:rPr lang="de-CH" sz="800" dirty="0"/>
                        <a:t>Individual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prediction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IPRED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IPRED, CIPRED, CIPREDI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1973813065"/>
                  </a:ext>
                </a:extLst>
              </a:tr>
              <a:tr h="453452">
                <a:tc>
                  <a:txBody>
                    <a:bodyPr/>
                    <a:lstStyle/>
                    <a:p>
                      <a:r>
                        <a:rPr lang="de-CH" sz="800" dirty="0"/>
                        <a:t>Individual </a:t>
                      </a:r>
                      <a:r>
                        <a:rPr lang="de-CH" sz="800" dirty="0" err="1"/>
                        <a:t>weighted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residuals</a:t>
                      </a:r>
                      <a:r>
                        <a:rPr lang="de-CH" sz="800" dirty="0"/>
                        <a:t> 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IWRES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dirty="0"/>
                        <a:t>IWRES, </a:t>
                      </a:r>
                      <a:r>
                        <a:rPr lang="de-CH" sz="800" baseline="0" dirty="0"/>
                        <a:t>CIWRES, CIWRESI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06813044"/>
                  </a:ext>
                </a:extLst>
              </a:tr>
              <a:tr h="373137">
                <a:tc>
                  <a:txBody>
                    <a:bodyPr/>
                    <a:lstStyle/>
                    <a:p>
                      <a:r>
                        <a:rPr lang="de-CH" sz="800" dirty="0" err="1"/>
                        <a:t>Normalized</a:t>
                      </a:r>
                      <a:r>
                        <a:rPr lang="de-CH" sz="800" dirty="0"/>
                        <a:t> </a:t>
                      </a:r>
                      <a:r>
                        <a:rPr lang="de-CH" sz="800" dirty="0" err="1"/>
                        <a:t>population</a:t>
                      </a:r>
                      <a:r>
                        <a:rPr lang="de-CH" sz="800" baseline="0" dirty="0"/>
                        <a:t> </a:t>
                      </a:r>
                      <a:r>
                        <a:rPr lang="de-CH" sz="800" baseline="0" dirty="0" err="1"/>
                        <a:t>predictor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r>
                        <a:rPr lang="de-CH" sz="800" b="1" dirty="0"/>
                        <a:t>NPDE</a:t>
                      </a:r>
                      <a:endParaRPr lang="en-US" sz="800" b="1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/>
                        <a:t>NPD, NPDE</a:t>
                      </a:r>
                      <a:endParaRPr lang="en-US" sz="800" dirty="0"/>
                    </a:p>
                  </a:txBody>
                  <a:tcPr marL="100228" marR="100228" marT="50115" marB="501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i="1" dirty="0"/>
                        <a:t>N/A</a:t>
                      </a:r>
                      <a:endParaRPr lang="en-US" sz="800" i="1" dirty="0"/>
                    </a:p>
                  </a:txBody>
                  <a:tcPr marL="100228" marR="100228" marT="50115" marB="50115"/>
                </a:tc>
                <a:extLst>
                  <a:ext uri="{0D108BD9-81ED-4DB2-BD59-A6C34878D82A}">
                    <a16:rowId xmlns:a16="http://schemas.microsoft.com/office/drawing/2014/main" val="37399621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653142" y="1443979"/>
            <a:ext cx="3642633" cy="319858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>
            <a:lvl1pPr marL="228600" indent="-228600" algn="l" defTabSz="914400" rtl="0" eaLnBrk="1" latinLnBrk="0" hangingPunct="1">
              <a:spcBef>
                <a:spcPts val="900"/>
              </a:spcBef>
              <a:buClrTx/>
              <a:buSzPct val="100000"/>
              <a:buFont typeface="Wingdings" charset="2"/>
              <a:buChar char="§"/>
              <a:tabLst>
                <a:tab pos="3998913" algn="r"/>
                <a:tab pos="8229600" algn="r"/>
              </a:tabLst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Features</a:t>
            </a:r>
          </a:p>
          <a:p>
            <a:pPr>
              <a:buFontTx/>
              <a:buChar char="-"/>
            </a:pPr>
            <a:r>
              <a:rPr lang="en-US" sz="1500" b="1" dirty="0"/>
              <a:t>Automatic recognition of table files</a:t>
            </a:r>
            <a:r>
              <a:rPr lang="en-US" sz="1500" dirty="0"/>
              <a:t>: </a:t>
            </a:r>
            <a:r>
              <a:rPr lang="en-US" sz="1500" dirty="0" err="1">
                <a:solidFill>
                  <a:srgbClr val="0070C0"/>
                </a:solidFill>
              </a:rPr>
              <a:t>sdtab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patab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cotab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catab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/>
              <a:t>by run-number or .</a:t>
            </a:r>
            <a:r>
              <a:rPr lang="en-US" sz="1500" dirty="0" err="1"/>
              <a:t>lst</a:t>
            </a:r>
            <a:r>
              <a:rPr lang="en-US" sz="1500" dirty="0"/>
              <a:t> file</a:t>
            </a:r>
          </a:p>
          <a:p>
            <a:pPr>
              <a:buFontTx/>
              <a:buChar char="-"/>
            </a:pPr>
            <a:r>
              <a:rPr lang="en-US" sz="1500" b="1" dirty="0"/>
              <a:t>Automatic recognition of covariates: </a:t>
            </a:r>
            <a:br>
              <a:rPr lang="en-US" sz="1500" dirty="0"/>
            </a:br>
            <a:r>
              <a:rPr lang="en-US" sz="1500" dirty="0"/>
              <a:t>(if user adheres to the naming convention, </a:t>
            </a:r>
            <a:r>
              <a:rPr lang="en-US" sz="1500" dirty="0" err="1">
                <a:solidFill>
                  <a:srgbClr val="0070C0"/>
                </a:solidFill>
              </a:rPr>
              <a:t>sdtab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patab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cotab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en-US" sz="1500" dirty="0" err="1">
                <a:solidFill>
                  <a:srgbClr val="0070C0"/>
                </a:solidFill>
              </a:rPr>
              <a:t>catab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57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ggPMX speaks NONMEM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469671" y="1947336"/>
            <a:ext cx="5129712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Report Generation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ggPMX_Report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working_directory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9" y="1037720"/>
            <a:ext cx="2929017" cy="3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2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655"/>
            <a:ext cx="8229600" cy="960919"/>
          </a:xfrm>
        </p:spPr>
        <p:txBody>
          <a:bodyPr/>
          <a:lstStyle/>
          <a:p>
            <a:pPr algn="ctr"/>
            <a:r>
              <a:rPr lang="de-CH" dirty="0"/>
              <a:t>The </a:t>
            </a:r>
            <a:r>
              <a:rPr lang="de-CH" dirty="0" err="1"/>
              <a:t>ggPMX</a:t>
            </a:r>
            <a:r>
              <a:rPr lang="de-CH" dirty="0"/>
              <a:t>-Report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07" y="2102133"/>
            <a:ext cx="4187474" cy="1797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3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The NONMEM-reader fully implemented with all ggPMX features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" r="-1630" b="64597"/>
          <a:stretch/>
        </p:blipFill>
        <p:spPr>
          <a:xfrm>
            <a:off x="288379" y="2928291"/>
            <a:ext cx="4729932" cy="16052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8706" y="1638476"/>
            <a:ext cx="4635175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BLQ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file     = “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1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bloq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pmx_bloq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cens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“BLQ”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	     limit = </a:t>
            </a:r>
            <a:r>
              <a:rPr lang="en-US" sz="11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“LLOQX”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pmx_plot_individual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93422" y="1617622"/>
            <a:ext cx="377531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 with VPC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file    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my_nonmem_run.lst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10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simfile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10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simulation.ctl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fr-CH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pmx_plot_vpc</a:t>
            </a:r>
            <a:r>
              <a:rPr lang="fr-CH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81" y="2719764"/>
            <a:ext cx="3694244" cy="18835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711" y="1316243"/>
            <a:ext cx="77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BLOQ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10012" y="1320256"/>
            <a:ext cx="269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VPC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94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37" y="2382925"/>
            <a:ext cx="4314721" cy="2259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566030" cy="960919"/>
          </a:xfrm>
        </p:spPr>
        <p:txBody>
          <a:bodyPr/>
          <a:lstStyle/>
          <a:p>
            <a:r>
              <a:rPr lang="en-US" dirty="0"/>
              <a:t>All Diagnostic plots can be customized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10" name="Rectangle 9"/>
          <p:cNvSpPr/>
          <p:nvPr/>
        </p:nvSpPr>
        <p:spPr>
          <a:xfrm>
            <a:off x="4414140" y="1318890"/>
            <a:ext cx="459125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2376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23761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smooth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	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is.draft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6947"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labels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  = list(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"TIME after first dose (days)"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336947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	  =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F9A0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“Individual WRES“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strat.facet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"SEX“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493" y="1346161"/>
            <a:ext cx="3305027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000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pmx_plot_iwres_time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2376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2267"/>
            <a:ext cx="3741275" cy="191081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805643" y="3411685"/>
            <a:ext cx="427870" cy="34278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494" y="1024698"/>
            <a:ext cx="38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Default Setting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6869" y="982978"/>
            <a:ext cx="38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Customized Setting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05643" y="1697185"/>
            <a:ext cx="427870" cy="34278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041"/>
            <a:ext cx="8229600" cy="960919"/>
          </a:xfrm>
        </p:spPr>
        <p:txBody>
          <a:bodyPr/>
          <a:lstStyle/>
          <a:p>
            <a:pPr algn="ctr"/>
            <a:r>
              <a:rPr lang="de-CH" dirty="0"/>
              <a:t>BACK UP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8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(</a:t>
            </a:r>
            <a:r>
              <a:rPr lang="de-CH" dirty="0" err="1"/>
              <a:t>runno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ggPMX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34917" y="2322721"/>
            <a:ext cx="5129712" cy="15465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Controller Creation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pmx_nm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=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nonmem_dir_path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runno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Report Generation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1350" b="1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pmx_report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    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ggPMX_Report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</a:t>
            </a:r>
            <a:r>
              <a:rPr lang="en-US" sz="1350" dirty="0" err="1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save_dir</a:t>
            </a:r>
            <a:r>
              <a:rPr lang="en-US" sz="1350" dirty="0">
                <a:solidFill>
                  <a:srgbClr val="214A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= 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working_directory</a:t>
            </a:r>
            <a:r>
              <a:rPr lang="en-US" sz="1350" dirty="0">
                <a:solidFill>
                  <a:srgbClr val="4F9A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08" t="4613" r="28311"/>
          <a:stretch/>
        </p:blipFill>
        <p:spPr>
          <a:xfrm>
            <a:off x="326571" y="1391195"/>
            <a:ext cx="5101772" cy="75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68516" y="4158342"/>
            <a:ext cx="52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/>
              <a:t>Side </a:t>
            </a:r>
            <a:r>
              <a:rPr lang="de-CH" sz="1400" i="1" dirty="0" err="1"/>
              <a:t>note</a:t>
            </a:r>
            <a:r>
              <a:rPr lang="de-CH" sz="1400" i="1" dirty="0"/>
              <a:t>: </a:t>
            </a:r>
            <a:r>
              <a:rPr lang="de-CH" sz="1400" i="1" dirty="0" err="1"/>
              <a:t>sdtab</a:t>
            </a:r>
            <a:r>
              <a:rPr lang="de-CH" sz="1400" i="1" dirty="0"/>
              <a:t> </a:t>
            </a:r>
            <a:r>
              <a:rPr lang="de-CH" sz="1400" i="1" dirty="0" err="1"/>
              <a:t>is</a:t>
            </a:r>
            <a:r>
              <a:rPr lang="de-CH" sz="1400" i="1" dirty="0"/>
              <a:t> </a:t>
            </a:r>
            <a:r>
              <a:rPr lang="de-CH" sz="1400" i="1" dirty="0" err="1"/>
              <a:t>needed</a:t>
            </a:r>
            <a:r>
              <a:rPr lang="de-CH" sz="1400" i="1" dirty="0"/>
              <a:t> </a:t>
            </a:r>
            <a:r>
              <a:rPr lang="de-CH" sz="1400" i="1" dirty="0" err="1"/>
              <a:t>to</a:t>
            </a:r>
            <a:r>
              <a:rPr lang="de-CH" sz="1400" i="1" dirty="0"/>
              <a:t> </a:t>
            </a:r>
            <a:r>
              <a:rPr lang="de-CH" sz="1400" i="1" dirty="0" err="1"/>
              <a:t>specifiy</a:t>
            </a:r>
            <a:r>
              <a:rPr lang="de-CH" sz="1400" i="1" dirty="0"/>
              <a:t> </a:t>
            </a:r>
            <a:r>
              <a:rPr lang="de-CH" sz="1400" i="1" dirty="0" err="1"/>
              <a:t>covariates</a:t>
            </a:r>
            <a:r>
              <a:rPr lang="de-CH" sz="1400" i="1" dirty="0"/>
              <a:t> </a:t>
            </a:r>
            <a:r>
              <a:rPr lang="de-CH" sz="1400" i="1" dirty="0" err="1"/>
              <a:t>automatically</a:t>
            </a:r>
            <a:r>
              <a:rPr lang="de-CH" sz="1400" i="1" dirty="0"/>
              <a:t> (</a:t>
            </a:r>
            <a:r>
              <a:rPr lang="de-CH" sz="1400" i="1" dirty="0" err="1"/>
              <a:t>cotab</a:t>
            </a:r>
            <a:r>
              <a:rPr lang="de-CH" sz="1400" i="1" dirty="0"/>
              <a:t>/</a:t>
            </a:r>
            <a:r>
              <a:rPr lang="de-CH" sz="1400" i="1" dirty="0" err="1"/>
              <a:t>catab</a:t>
            </a:r>
            <a:r>
              <a:rPr lang="de-CH" sz="1400" i="1" dirty="0"/>
              <a:t> </a:t>
            </a:r>
            <a:r>
              <a:rPr lang="de-CH" sz="1400" i="1" dirty="0" err="1"/>
              <a:t>are</a:t>
            </a:r>
            <a:r>
              <a:rPr lang="de-CH" sz="1400" i="1" dirty="0"/>
              <a:t> not </a:t>
            </a:r>
            <a:r>
              <a:rPr lang="de-CH" sz="1400" i="1" dirty="0" err="1"/>
              <a:t>enough</a:t>
            </a:r>
            <a:r>
              <a:rPr lang="de-CH" sz="1400" i="1" dirty="0"/>
              <a:t>)</a:t>
            </a:r>
            <a:endParaRPr lang="en-US" sz="1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59" y="1037720"/>
            <a:ext cx="2929017" cy="35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03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55358A8BB5614FBB7D3F5820C239D9" ma:contentTypeVersion="11" ma:contentTypeDescription="Create a new document." ma:contentTypeScope="" ma:versionID="c79b9197639950f47a0ad203449d7324">
  <xsd:schema xmlns:xsd="http://www.w3.org/2001/XMLSchema" xmlns:xs="http://www.w3.org/2001/XMLSchema" xmlns:p="http://schemas.microsoft.com/office/2006/metadata/properties" xmlns:ns3="50bc0d0e-aa74-45d4-907d-57b98c039eed" xmlns:ns4="d5a4cff7-ce8a-42b0-b2e0-fad575647b05" targetNamespace="http://schemas.microsoft.com/office/2006/metadata/properties" ma:root="true" ma:fieldsID="1cf713e94903412f80e9947f3d2813a8" ns3:_="" ns4:_="">
    <xsd:import namespace="50bc0d0e-aa74-45d4-907d-57b98c039eed"/>
    <xsd:import namespace="d5a4cff7-ce8a-42b0-b2e0-fad575647b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c0d0e-aa74-45d4-907d-57b98c03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4cff7-ce8a-42b0-b2e0-fad575647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BE246-383D-49DB-BF0C-2F41A16BA19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50bc0d0e-aa74-45d4-907d-57b98c039ee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5a4cff7-ce8a-42b0-b2e0-fad575647b0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7BE0C0-1F85-46FD-ADA1-D1464E3CD7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4B809-FECC-4A0E-83C9-3F5F451F5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bc0d0e-aa74-45d4-907d-57b98c039eed"/>
    <ds:schemaRef ds:uri="d5a4cff7-ce8a-42b0-b2e0-fad575647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1199</Words>
  <Application>Microsoft Office PowerPoint</Application>
  <PresentationFormat>On-screen Show (16:9)</PresentationFormat>
  <Paragraphs>214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Consolas</vt:lpstr>
      <vt:lpstr>Wingdings</vt:lpstr>
      <vt:lpstr>Novartis 2016</vt:lpstr>
      <vt:lpstr>ggPMX speaks NONMEM</vt:lpstr>
      <vt:lpstr>ggPMX is now fully compatible with Monolix, NONMEM and nlmixr! </vt:lpstr>
      <vt:lpstr>Features of the NONMEM-reader</vt:lpstr>
      <vt:lpstr>ggPMX speaks NONMEM</vt:lpstr>
      <vt:lpstr>The ggPMX-Report</vt:lpstr>
      <vt:lpstr>The NONMEM-reader fully implemented with all ggPMX features</vt:lpstr>
      <vt:lpstr>All Diagnostic plots can be customized</vt:lpstr>
      <vt:lpstr>BACK UP SLIDES</vt:lpstr>
      <vt:lpstr>Using the run number (runno)</vt:lpstr>
      <vt:lpstr>More complex naming of NONMEM table output – back up</vt:lpstr>
      <vt:lpstr>Controller generation with custom naming of variables - backup</vt:lpstr>
      <vt:lpstr>Parameter estimates from .ext file</vt:lpstr>
      <vt:lpstr>Multiple problems resulting in multiple tables within the .ext file</vt:lpstr>
      <vt:lpstr>Categorical and Continous variables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 on one or two lines</dc:title>
  <dc:creator>Michael Milo</dc:creator>
  <cp:lastModifiedBy>Baltcheva, Irina</cp:lastModifiedBy>
  <cp:revision>1070</cp:revision>
  <cp:lastPrinted>2020-03-11T07:14:09Z</cp:lastPrinted>
  <dcterms:created xsi:type="dcterms:W3CDTF">2017-04-03T15:58:32Z</dcterms:created>
  <dcterms:modified xsi:type="dcterms:W3CDTF">2022-06-23T10:21:55Z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BIETHBR1@novartis.net</vt:lpwstr>
  </property>
  <property fmtid="{D5CDD505-2E9C-101B-9397-08002B2CF9AE}" pid="5" name="MSIP_Label_4929bff8-5b33-42aa-95d2-28f72e792cb0_SetDate">
    <vt:lpwstr>2019-02-17T17:24:58.8393757Z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  <property fmtid="{D5CDD505-2E9C-101B-9397-08002B2CF9AE}" pid="10" name="PresenterName">
    <vt:lpwstr>ggPMX</vt:lpwstr>
  </property>
  <property fmtid="{D5CDD505-2E9C-101B-9397-08002B2CF9AE}" pid="11" name="ConfidentialityLevel">
    <vt:lpwstr>Public</vt:lpwstr>
  </property>
  <property fmtid="{D5CDD505-2E9C-101B-9397-08002B2CF9AE}" pid="12" name="HideFooter">
    <vt:bool>false</vt:bool>
  </property>
  <property fmtid="{D5CDD505-2E9C-101B-9397-08002B2CF9AE}" pid="13" name="ContentTypeId">
    <vt:lpwstr>0x010100C555358A8BB5614FBB7D3F5820C239D9</vt:lpwstr>
  </property>
</Properties>
</file>