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54" r:id="rId2"/>
  </p:sldMasterIdLst>
  <p:notesMasterIdLst>
    <p:notesMasterId r:id="rId23"/>
  </p:notesMasterIdLst>
  <p:handoutMasterIdLst>
    <p:handoutMasterId r:id="rId24"/>
  </p:handoutMasterIdLst>
  <p:sldIdLst>
    <p:sldId id="264" r:id="rId3"/>
    <p:sldId id="553" r:id="rId4"/>
    <p:sldId id="548" r:id="rId5"/>
    <p:sldId id="549" r:id="rId6"/>
    <p:sldId id="552" r:id="rId7"/>
    <p:sldId id="289" r:id="rId8"/>
    <p:sldId id="405" r:id="rId9"/>
    <p:sldId id="459" r:id="rId10"/>
    <p:sldId id="461" r:id="rId11"/>
    <p:sldId id="460" r:id="rId12"/>
    <p:sldId id="494" r:id="rId13"/>
    <p:sldId id="476" r:id="rId14"/>
    <p:sldId id="470" r:id="rId15"/>
    <p:sldId id="417" r:id="rId16"/>
    <p:sldId id="495" r:id="rId17"/>
    <p:sldId id="477" r:id="rId18"/>
    <p:sldId id="418" r:id="rId19"/>
    <p:sldId id="496" r:id="rId20"/>
    <p:sldId id="550" r:id="rId21"/>
    <p:sldId id="55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stin Wilkins" initials="JW" lastIdx="10" clrIdx="0">
    <p:extLst>
      <p:ext uri="{19B8F6BF-5375-455C-9EA6-DF929625EA0E}">
        <p15:presenceInfo xmlns:p15="http://schemas.microsoft.com/office/powerpoint/2012/main" userId="Justin Wilkin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0"/>
    <a:srgbClr val="000099"/>
    <a:srgbClr val="E08836"/>
    <a:srgbClr val="376092"/>
    <a:srgbClr val="D7E4BD"/>
    <a:srgbClr val="EBF1DE"/>
    <a:srgbClr val="F6F9FC"/>
    <a:srgbClr val="FFFFFF"/>
    <a:srgbClr val="B40000"/>
    <a:srgbClr val="F1C9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D2457E7-1ED4-48D6-81D3-2B5D50404789}" v="14" dt="2024-10-29T14:35:13.7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34" autoAdjust="0"/>
    <p:restoredTop sz="96405"/>
  </p:normalViewPr>
  <p:slideViewPr>
    <p:cSldViewPr>
      <p:cViewPr varScale="1">
        <p:scale>
          <a:sx n="138" d="100"/>
          <a:sy n="138" d="100"/>
        </p:scale>
        <p:origin x="116" y="5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2822"/>
    </p:cViewPr>
  </p:sorterViewPr>
  <p:notesViewPr>
    <p:cSldViewPr>
      <p:cViewPr varScale="1">
        <p:scale>
          <a:sx n="101" d="100"/>
          <a:sy n="101" d="100"/>
        </p:scale>
        <p:origin x="5154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31/10/2024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31/10/2024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36C08A-A17A-4DB8-9C65-9956B5E1A5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9232" y="4787964"/>
            <a:ext cx="3513536" cy="176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F4C1C-D7FA-4C05-BCDE-A5BDF2884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AFFBF-A046-4C2C-87F8-1D342F254A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5DF1F-8BF7-42C1-9535-4334A5897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45F6D-D90D-47ED-B4E8-D929C584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2F86-CBEA-451C-BB58-F08669FB7922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36588-0B01-476C-B2EF-4187C3BBB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B9D354-3D09-4B70-92ED-25B576895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2F78-E514-4902-B6FB-5F2FEFE3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749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996B1-8668-4867-AE49-51861F27F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53E59-7E06-4ED5-8F28-9788DCD1C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4F28E-03C0-4050-9F10-ACE9516856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4CB519-F044-47B9-9D7B-065E18C256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C77022-8B7F-401D-B080-096842D700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CA705D-FAE1-4F3F-A9FF-EF0FAE450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2F86-CBEA-451C-BB58-F08669FB7922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AF924E-4542-45A9-9F9F-7340FA10F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2AEC21-45D1-47E9-B88E-14B661A3A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2F78-E514-4902-B6FB-5F2FEFE3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5723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FB4F-762A-43F1-9D68-BFB1AF32E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3958A2-E5DE-44A4-8C47-93EA3CA1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2F86-CBEA-451C-BB58-F08669FB7922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B8CF33-42DE-4491-B00A-1CECEF581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683007-EE33-4CC3-BA87-471BF7BC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2F78-E514-4902-B6FB-5F2FEFE3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136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FE2663-E347-4180-BCD1-46CBA9B82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2F86-CBEA-451C-BB58-F08669FB7922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275A65-8D47-4770-9ABD-4A341004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13BB0-1CF5-4F5D-8D74-732CD81DD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2F78-E514-4902-B6FB-5F2FEFE3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210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8116-8C3E-40B3-B97B-3928AD6AA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0F46C-FED4-41CE-B061-96414D942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CA7AF-C262-4B43-83A7-A02DE4087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8028B-E9C8-4950-B92B-8DC03ACF0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2F86-CBEA-451C-BB58-F08669FB7922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1C8AB-924A-4B93-AEF0-A58C7C24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5520D-92CB-4015-B29E-A6073DDA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2F78-E514-4902-B6FB-5F2FEFE3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8155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96AB9-481E-4247-95A9-44C591FFC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9E0BD2-823A-4C5C-B971-043F908D2C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C8D00A-83B3-433C-A74B-685E34F62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08D2A-925E-4B85-A2C5-DB325345B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2F86-CBEA-451C-BB58-F08669FB7922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543CD-CE98-4E5F-BFC8-5405063AD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4FB1C-2D35-4F31-9646-9439893A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2F78-E514-4902-B6FB-5F2FEFE3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8938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47D0E-F0E3-49DD-85C7-2FB58B5B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6A7F4B-6F7C-4CC7-B40C-B0AF34804F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79AE9-5634-4CC5-A04F-17452D701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2F86-CBEA-451C-BB58-F08669FB7922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B6DBE-E166-414F-87B3-1F7B02F96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E89DB5-1F69-45F1-8D39-C1CE85DE8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2F78-E514-4902-B6FB-5F2FEFE3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34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4B6A4B-2859-4ABA-A231-65AA4D4B8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D0BFF-C3EB-43FB-95BE-014C1F419D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2B9AF-A438-447B-A66B-68CCAB135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2F86-CBEA-451C-BB58-F08669FB7922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702B9-9FF4-405C-A184-E904F0A39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18BBA-8A6E-4670-B4A5-4385A8815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2F78-E514-4902-B6FB-5F2FEFE3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6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3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nlmixr development team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688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nlmixr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20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58116-8C3E-40B3-B97B-3928AD6AA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F0F46C-FED4-41CE-B061-96414D942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5CA7AF-C262-4B43-83A7-A02DE4087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38028B-E9C8-4950-B92B-8DC03ACF0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2F86-CBEA-451C-BB58-F08669FB7922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61C8AB-924A-4B93-AEF0-A58C7C24A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F5520D-92CB-4015-B29E-A6073DDA1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2F78-E514-4902-B6FB-5F2FEFE3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728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037D1-58AA-4A9A-B3CF-66CF1389C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075D33-86B5-43B0-8244-553D002EC1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89962-5708-4A06-8E60-1E7C8C523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2F86-CBEA-451C-BB58-F08669FB7922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5137C-E5EB-4C63-95A4-04E028995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89EAA6-58B9-49F5-9389-DAF330DCC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2F78-E514-4902-B6FB-5F2FEFE3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933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54748-CA39-4AED-8B9F-26B801D6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CD4BA8-BBD7-46BC-9946-6A22168B5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ACB5E-66FF-400D-A2A8-22AA0F09B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2F86-CBEA-451C-BB58-F08669FB7922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15080-640F-4C3B-B038-18C1990C9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6CFF8-DD22-457D-B5AA-DA210BBA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2F78-E514-4902-B6FB-5F2FEFE3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95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7543F-D895-48FA-81A9-31C82924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283F9-3A4A-4F6D-A526-7772B7FD9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53110-D0BE-4258-ACCF-036833CEA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C2F86-CBEA-451C-BB58-F08669FB7922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C5CBE-05CE-4A9E-9EC6-61E06395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A904F-30F7-47AE-8E62-93D1B0C4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E12F78-E514-4902-B6FB-5F2FEFE3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17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6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3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nlmixr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D5D413-8FFD-483D-8826-17A84E563493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2504" y="6271240"/>
            <a:ext cx="1044116" cy="524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66" r:id="rId6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35A767-94D7-4865-84B1-F1D9B1F10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0EA11E-EDEE-46A8-B384-14B01C574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95C08-8544-4ED7-9CA4-6235C05A8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C2F86-CBEA-451C-BB58-F08669FB7922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A600EE-D04B-4B22-A153-D77CEB6FF6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6B69F-E2B6-40A2-8716-DAF07DCF9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12F78-E514-4902-B6FB-5F2FEFE32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38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nlmixrdevelopment.github.io/RxODE/articles/RxODE-event-table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002272" y="585262"/>
            <a:ext cx="649432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714414" algn="l"/>
              </a:tabLst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67B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Tutorial Session 1a:  Using Past Models to Bridge to Open Models and Open Science Using nlmixr2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67B4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67B4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067B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Chairs: Matthew L. Fidler and William S. Denney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200" b="1" i="0" u="none" strike="noStrike" kern="1200" cap="none" spc="0" normalizeH="0" baseline="0" noProof="0" dirty="0">
              <a:ln>
                <a:noFill/>
              </a:ln>
              <a:solidFill>
                <a:srgbClr val="0067B4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Subtitle 20">
            <a:extLst>
              <a:ext uri="{FF2B5EF4-FFF2-40B4-BE49-F238E27FC236}">
                <a16:creationId xmlns:a16="http://schemas.microsoft.com/office/drawing/2014/main" id="{41155591-14DF-40D7-BCBD-0F69F25B81E5}"/>
              </a:ext>
            </a:extLst>
          </p:cNvPr>
          <p:cNvSpPr txBox="1">
            <a:spLocks/>
          </p:cNvSpPr>
          <p:nvPr/>
        </p:nvSpPr>
        <p:spPr>
          <a:xfrm>
            <a:off x="350088" y="6532299"/>
            <a:ext cx="11519529" cy="307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67B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Phoenix, AZ							                  November 10 – 13, 2024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90032B-D0CC-440F-A04D-84010D173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9753002"/>
              </p:ext>
            </p:extLst>
          </p:nvPr>
        </p:nvGraphicFramePr>
        <p:xfrm>
          <a:off x="902938" y="3573016"/>
          <a:ext cx="10663209" cy="25952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7454">
                  <a:extLst>
                    <a:ext uri="{9D8B030D-6E8A-4147-A177-3AD203B41FA5}">
                      <a16:colId xmlns:a16="http://schemas.microsoft.com/office/drawing/2014/main" val="2784453628"/>
                    </a:ext>
                  </a:extLst>
                </a:gridCol>
                <a:gridCol w="7575755">
                  <a:extLst>
                    <a:ext uri="{9D8B030D-6E8A-4147-A177-3AD203B41FA5}">
                      <a16:colId xmlns:a16="http://schemas.microsoft.com/office/drawing/2014/main" val="3713040434"/>
                    </a:ext>
                  </a:extLst>
                </a:gridCol>
              </a:tblGrid>
              <a:tr h="621822">
                <a:tc>
                  <a:txBody>
                    <a:bodyPr/>
                    <a:lstStyle/>
                    <a:p>
                      <a:pPr algn="r"/>
                      <a:r>
                        <a:rPr lang="en-US" sz="1900" b="0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Matthew Fidler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Basics of nlmixr2/rxode2 Model Syntax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7556789"/>
                  </a:ext>
                </a:extLst>
              </a:tr>
              <a:tr h="434289"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William Denney</a:t>
                      </a:r>
                      <a:endParaRPr lang="en-US" sz="1900" b="0" dirty="0">
                        <a:solidFill>
                          <a:srgbClr val="0067B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to import NONMEM and </a:t>
                      </a:r>
                      <a:r>
                        <a:rPr lang="en-US" sz="1900" b="0" dirty="0" err="1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Monolix</a:t>
                      </a:r>
                      <a:r>
                        <a:rPr lang="en-US" sz="1900" b="0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Models into the nlmixr2/rxode2 Model Function using nonmem2rx and monolix2rx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93636"/>
                  </a:ext>
                </a:extLst>
              </a:tr>
              <a:tr h="434289">
                <a:tc>
                  <a:txBody>
                    <a:bodyPr/>
                    <a:lstStyle/>
                    <a:p>
                      <a:pPr algn="r"/>
                      <a:r>
                        <a:rPr lang="en-US" sz="1900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Mirjam Trame</a:t>
                      </a:r>
                      <a:endParaRPr lang="en-US" sz="1900" b="0" dirty="0">
                        <a:solidFill>
                          <a:srgbClr val="0067B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Simulate New Dosing Scenarios using RxODE2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4737695"/>
                  </a:ext>
                </a:extLst>
              </a:tr>
              <a:tr h="434289">
                <a:tc>
                  <a:txBody>
                    <a:bodyPr/>
                    <a:lstStyle/>
                    <a:p>
                      <a:pPr algn="r"/>
                      <a:r>
                        <a:rPr kumimoji="0" lang="en-US" sz="1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67B4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Theodoros Papathanasiou</a:t>
                      </a:r>
                      <a:endParaRPr lang="en-US" sz="1900" b="0" dirty="0">
                        <a:solidFill>
                          <a:srgbClr val="0067B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Re-estimate New Data Using nlmixr2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8049"/>
                  </a:ext>
                </a:extLst>
              </a:tr>
              <a:tr h="434289">
                <a:tc>
                  <a:txBody>
                    <a:bodyPr/>
                    <a:lstStyle/>
                    <a:p>
                      <a:pPr algn="r"/>
                      <a:r>
                        <a:rPr lang="en-US" sz="1900" b="0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Justin Wilkins</a:t>
                      </a: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900" b="0" dirty="0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Individualize Dosing Using </a:t>
                      </a:r>
                      <a:r>
                        <a:rPr lang="en-US" sz="1900" b="0" dirty="0" err="1">
                          <a:solidFill>
                            <a:srgbClr val="0067B4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posologyr</a:t>
                      </a:r>
                      <a:endParaRPr lang="en-US" sz="1900" b="0" dirty="0">
                        <a:solidFill>
                          <a:srgbClr val="0067B4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2404470"/>
                  </a:ext>
                </a:extLst>
              </a:tr>
            </a:tbl>
          </a:graphicData>
        </a:graphic>
      </p:graphicFrame>
      <p:pic>
        <p:nvPicPr>
          <p:cNvPr id="6" name="Picture 5" descr="A bridge over water with text&#10;&#10;Description automatically generated">
            <a:extLst>
              <a:ext uri="{FF2B5EF4-FFF2-40B4-BE49-F238E27FC236}">
                <a16:creationId xmlns:a16="http://schemas.microsoft.com/office/drawing/2014/main" id="{FF6D2CC4-E6D9-D8AC-39C6-26481F1CB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392" y="260763"/>
            <a:ext cx="3647697" cy="281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696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Specify a variety of dosing schedules using the </a:t>
            </a:r>
            <a:r>
              <a:rPr lang="en-US" dirty="0" err="1"/>
              <a:t>add.dosing</a:t>
            </a:r>
            <a:r>
              <a:rPr lang="en-US" dirty="0"/>
              <a:t>() function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10</a:t>
            </a:fld>
            <a:endParaRPr lang="en-GB"/>
          </a:p>
        </p:txBody>
      </p:sp>
      <p:grpSp>
        <p:nvGrpSpPr>
          <p:cNvPr id="9" name="Group 8"/>
          <p:cNvGrpSpPr/>
          <p:nvPr/>
        </p:nvGrpSpPr>
        <p:grpSpPr>
          <a:xfrm>
            <a:off x="1127448" y="1196752"/>
            <a:ext cx="9690545" cy="5184576"/>
            <a:chOff x="653927" y="1340768"/>
            <a:chExt cx="7356065" cy="388843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r="89135"/>
            <a:stretch/>
          </p:blipFill>
          <p:spPr>
            <a:xfrm>
              <a:off x="653927" y="1340768"/>
              <a:ext cx="1049586" cy="3888432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34717"/>
            <a:stretch/>
          </p:blipFill>
          <p:spPr>
            <a:xfrm>
              <a:off x="1703512" y="1340768"/>
              <a:ext cx="6306480" cy="3888432"/>
            </a:xfrm>
            <a:prstGeom prst="rect">
              <a:avLst/>
            </a:prstGeom>
          </p:spPr>
        </p:pic>
      </p:grpSp>
      <p:sp>
        <p:nvSpPr>
          <p:cNvPr id="10" name="TextBox 9"/>
          <p:cNvSpPr txBox="1"/>
          <p:nvPr/>
        </p:nvSpPr>
        <p:spPr>
          <a:xfrm>
            <a:off x="623392" y="6011440"/>
            <a:ext cx="5256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Wang W. et al. A Tutorial on RxODE: Simulating Differential Equation Pharmacometric Models in R. CPT:PSP (2016)5,3-10</a:t>
            </a:r>
          </a:p>
        </p:txBody>
      </p:sp>
    </p:spTree>
    <p:extLst>
      <p:ext uri="{BB962C8B-B14F-4D97-AF65-F5344CB8AC3E}">
        <p14:creationId xmlns:p14="http://schemas.microsoft.com/office/powerpoint/2010/main" val="2492227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632504" y="6235184"/>
            <a:ext cx="1368152" cy="50175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an </a:t>
            </a:r>
            <a:r>
              <a:rPr lang="en-US" dirty="0" err="1"/>
              <a:t>eventTable</a:t>
            </a:r>
            <a:r>
              <a:rPr lang="en-US" dirty="0"/>
              <a:t> with </a:t>
            </a:r>
            <a:r>
              <a:rPr lang="en-US" dirty="0" err="1"/>
              <a:t>add.sampling</a:t>
            </a:r>
            <a:r>
              <a:rPr lang="en-US" dirty="0"/>
              <a:t>(),  </a:t>
            </a:r>
            <a:r>
              <a:rPr lang="en-US" dirty="0" err="1"/>
              <a:t>add.dosing</a:t>
            </a:r>
            <a:r>
              <a:rPr lang="en-US" dirty="0"/>
              <a:t>()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11</a:t>
            </a:fld>
            <a:endParaRPr lang="en-GB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335360" y="915536"/>
          <a:ext cx="7704360" cy="30175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40360">
                  <a:extLst>
                    <a:ext uri="{9D8B030D-6E8A-4147-A177-3AD203B41FA5}">
                      <a16:colId xmlns:a16="http://schemas.microsoft.com/office/drawing/2014/main" val="2195655984"/>
                    </a:ext>
                  </a:extLst>
                </a:gridCol>
                <a:gridCol w="4464000">
                  <a:extLst>
                    <a:ext uri="{9D8B030D-6E8A-4147-A177-3AD203B41FA5}">
                      <a16:colId xmlns:a16="http://schemas.microsoft.com/office/drawing/2014/main" val="2386850657"/>
                    </a:ext>
                  </a:extLst>
                </a:gridCol>
              </a:tblGrid>
              <a:tr h="32638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add.sampling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Sampling Times</a:t>
                      </a:r>
                      <a:r>
                        <a:rPr lang="en-US" sz="1600" baseline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938790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add.dosing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335266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dose,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 dose amount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407190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aseline="0" dirty="0" err="1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nbr.doses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 number of doses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5567015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dosing.interval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24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,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 dosing interval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052837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dosing.to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1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,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 where to dose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0159301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rate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600" b="1" dirty="0">
                          <a:solidFill>
                            <a:srgbClr val="0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NULL</a:t>
                      </a:r>
                      <a:r>
                        <a:rPr lang="en-US" sz="16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,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 infusion rate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596033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  </a:t>
                      </a:r>
                      <a:r>
                        <a:rPr lang="en-US" sz="16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start.time</a:t>
                      </a:r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6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0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 dosing start time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776885"/>
                  </a:ext>
                </a:extLst>
              </a:tr>
              <a:tr h="326383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1354504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23392" y="3890012"/>
            <a:ext cx="5904656" cy="33855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defRPr/>
            </a:pPr>
            <a:r>
              <a:rPr lang="en-US" sz="1600" dirty="0" err="1">
                <a:solidFill>
                  <a:schemeClr val="bg1"/>
                </a:solidFill>
              </a:rPr>
              <a:t>add.dosing</a:t>
            </a:r>
            <a:r>
              <a:rPr lang="en-US" sz="1600" dirty="0">
                <a:solidFill>
                  <a:schemeClr val="bg1"/>
                </a:solidFill>
              </a:rPr>
              <a:t>() can be called incrementally multiple times</a:t>
            </a:r>
            <a:endParaRPr lang="en-US" sz="1600" i="1" baseline="30000" dirty="0">
              <a:solidFill>
                <a:schemeClr val="bg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623392" y="4498578"/>
            <a:ext cx="1113648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&lt;-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eventTable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amount.units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"mg"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time.units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808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"hours"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%&gt;%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add.dosing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dose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10000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nbr.doses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dosing.interval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%&gt;%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add.dosing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dose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20000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nbr.doses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5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       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start.time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120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,dosing.interval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=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24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</a:t>
            </a:r>
            <a:r>
              <a:rPr lang="en-US" sz="2000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%&gt;%</a:t>
            </a:r>
            <a:endParaRPr lang="en-US" sz="20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    </a:t>
            </a:r>
            <a:r>
              <a:rPr lang="en-US" sz="2000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add.sampling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(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:</a:t>
            </a:r>
            <a:r>
              <a:rPr lang="en-US" sz="2000" dirty="0">
                <a:solidFill>
                  <a:srgbClr val="FF8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240</a:t>
            </a:r>
            <a:r>
              <a:rPr lang="en-US" sz="20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)</a:t>
            </a:r>
            <a:r>
              <a:rPr lang="en-US" sz="20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632504" y="6263640"/>
            <a:ext cx="1038036" cy="521208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54318" y="140926"/>
            <a:ext cx="1039494" cy="119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614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4149080"/>
            <a:ext cx="10945216" cy="985909"/>
          </a:xfrm>
        </p:spPr>
        <p:txBody>
          <a:bodyPr>
            <a:normAutofit/>
          </a:bodyPr>
          <a:lstStyle/>
          <a:p>
            <a:r>
              <a:rPr lang="en-US" sz="4200" dirty="0"/>
              <a:t>Back to Simulating with </a:t>
            </a: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nlmix</a:t>
            </a:r>
            <a:r>
              <a:rPr lang="en-US" sz="4400" dirty="0">
                <a:solidFill>
                  <a:schemeClr val="accent2"/>
                </a:solidFill>
              </a:rPr>
              <a:t>r2</a:t>
            </a:r>
            <a:r>
              <a:rPr lang="en-US" sz="4400" dirty="0"/>
              <a:t> </a:t>
            </a:r>
            <a:r>
              <a:rPr lang="en-US" sz="4200" dirty="0"/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062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6"/>
            <a:ext cx="10945216" cy="1489850"/>
          </a:xfrm>
        </p:spPr>
        <p:txBody>
          <a:bodyPr/>
          <a:lstStyle/>
          <a:p>
            <a:r>
              <a:rPr lang="en-US" dirty="0"/>
              <a:t>Simulating using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nlmix</a:t>
            </a:r>
            <a:r>
              <a:rPr lang="en-US" dirty="0">
                <a:solidFill>
                  <a:schemeClr val="accent2"/>
                </a:solidFill>
              </a:rPr>
              <a:t>r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Simulate a new regimen (BID) – No Parameter Uncertainty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13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581323"/>
              </p:ext>
            </p:extLst>
          </p:nvPr>
        </p:nvGraphicFramePr>
        <p:xfrm>
          <a:off x="191344" y="1912848"/>
          <a:ext cx="11881320" cy="421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1000301431"/>
                    </a:ext>
                  </a:extLst>
                </a:gridCol>
                <a:gridCol w="9433048">
                  <a:extLst>
                    <a:ext uri="{9D8B030D-6E8A-4147-A177-3AD203B41FA5}">
                      <a16:colId xmlns:a16="http://schemas.microsoft.com/office/drawing/2014/main" val="2898043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Load</a:t>
                      </a:r>
                      <a:r>
                        <a:rPr lang="en-US" b="1" baseline="0" dirty="0"/>
                        <a:t> nlmixr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library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nlmixr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06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Specify ODE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model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({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C2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centr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/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V2; 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d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/</a:t>
                      </a:r>
                      <a:r>
                        <a:rPr lang="en-US" sz="1800" b="0" dirty="0" err="1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dt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depot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=-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KA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*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depot; 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d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/</a:t>
                      </a:r>
                      <a:r>
                        <a:rPr lang="en-US" sz="1800" b="0" dirty="0" err="1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dt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centr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KA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*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depot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-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CL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*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C2;</a:t>
                      </a:r>
                    </a:p>
                    <a:p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})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391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Specify Dosing</a:t>
                      </a:r>
                      <a:r>
                        <a:rPr lang="en-US" b="1" baseline="0" dirty="0"/>
                        <a:t> &amp;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ev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&lt;-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eventTable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()</a:t>
                      </a:r>
                      <a:r>
                        <a:rPr lang="en-US" sz="1800" b="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 For nlmixr</a:t>
                      </a:r>
                      <a:r>
                        <a:rPr lang="en-US" sz="1800" b="0" baseline="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&amp; </a:t>
                      </a:r>
                      <a:r>
                        <a:rPr lang="en-US" sz="1800" b="0" baseline="0" dirty="0" err="1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RxODE</a:t>
                      </a:r>
                      <a:r>
                        <a:rPr lang="en-US" sz="1800" b="0" baseline="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simulations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ev</a:t>
                      </a:r>
                      <a:r>
                        <a:rPr lang="en-US" sz="1800" b="1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$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add.dosing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dose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4.7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,nbr.doses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18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dosing.interval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US" sz="1800" b="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#assume</a:t>
                      </a:r>
                      <a:r>
                        <a:rPr lang="en-US" sz="1800" b="0" baseline="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BID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ev</a:t>
                      </a:r>
                      <a:r>
                        <a:rPr lang="en-US" sz="1800" b="1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$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add.sampling</a:t>
                      </a:r>
                      <a:r>
                        <a:rPr lang="en-US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dirty="0" err="1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seq</a:t>
                      </a:r>
                      <a:r>
                        <a:rPr lang="en-US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24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,length.out</a:t>
                      </a:r>
                      <a:r>
                        <a:rPr lang="en-US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51</a:t>
                      </a:r>
                      <a:r>
                        <a:rPr lang="en-US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9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baseline="0" dirty="0"/>
                        <a:t>Simulate Events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n </a:t>
                      </a:r>
                      <a:r>
                        <a:rPr lang="en-US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&lt;-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300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	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bid </a:t>
                      </a:r>
                      <a:r>
                        <a:rPr lang="en-US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&lt;-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simulate</a:t>
                      </a:r>
                      <a:r>
                        <a:rPr lang="en-US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fit, events</a:t>
                      </a:r>
                      <a:r>
                        <a:rPr lang="en-US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ev,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nSub</a:t>
                      </a:r>
                      <a:r>
                        <a:rPr lang="en-US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n*n</a:t>
                      </a:r>
                      <a:r>
                        <a:rPr lang="en-US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US" b="1" dirty="0">
                        <a:solidFill>
                          <a:srgbClr val="00008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endParaRPr lang="en-US" b="1" dirty="0">
                        <a:solidFill>
                          <a:srgbClr val="00008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52486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9919268" y="140926"/>
            <a:ext cx="2081388" cy="1199842"/>
            <a:chOff x="9702904" y="1777546"/>
            <a:chExt cx="2081388" cy="119984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02904" y="1777546"/>
              <a:ext cx="1041894" cy="119984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44798" y="1777546"/>
              <a:ext cx="1039494" cy="1199842"/>
            </a:xfrm>
            <a:prstGeom prst="rect">
              <a:avLst/>
            </a:prstGeom>
          </p:spPr>
        </p:pic>
      </p:grpSp>
      <p:sp>
        <p:nvSpPr>
          <p:cNvPr id="12" name="TextBox 11"/>
          <p:cNvSpPr txBox="1"/>
          <p:nvPr/>
        </p:nvSpPr>
        <p:spPr>
          <a:xfrm>
            <a:off x="5591944" y="5445224"/>
            <a:ext cx="484827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Simulation Output: sim.id, time, </a:t>
            </a:r>
            <a:r>
              <a:rPr lang="en-US" dirty="0" err="1"/>
              <a:t>ipred</a:t>
            </a:r>
            <a:r>
              <a:rPr lang="en-US" dirty="0"/>
              <a:t>, sim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546919" y="5358541"/>
            <a:ext cx="1740769" cy="734755"/>
            <a:chOff x="3675697" y="5358095"/>
            <a:chExt cx="1740769" cy="734755"/>
          </a:xfrm>
        </p:grpSpPr>
        <p:sp>
          <p:nvSpPr>
            <p:cNvPr id="5" name="Oval Callout 4"/>
            <p:cNvSpPr/>
            <p:nvPr/>
          </p:nvSpPr>
          <p:spPr>
            <a:xfrm rot="11078202">
              <a:off x="3675697" y="5358095"/>
              <a:ext cx="1740769" cy="734755"/>
            </a:xfrm>
            <a:prstGeom prst="wedgeEllipseCallout">
              <a:avLst>
                <a:gd name="adj1" fmla="val -24308"/>
                <a:gd name="adj2" fmla="val 691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 rot="528742">
              <a:off x="3828309" y="5462633"/>
              <a:ext cx="15841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Solved RxODE Object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719736" y="5360035"/>
            <a:ext cx="1740769" cy="734755"/>
            <a:chOff x="3675697" y="5358095"/>
            <a:chExt cx="1740769" cy="734755"/>
          </a:xfrm>
        </p:grpSpPr>
        <p:sp>
          <p:nvSpPr>
            <p:cNvPr id="14" name="Oval Callout 13"/>
            <p:cNvSpPr/>
            <p:nvPr/>
          </p:nvSpPr>
          <p:spPr>
            <a:xfrm rot="11078202">
              <a:off x="3675697" y="5358095"/>
              <a:ext cx="1740769" cy="734755"/>
            </a:xfrm>
            <a:prstGeom prst="wedgeEllipseCallout">
              <a:avLst>
                <a:gd name="adj1" fmla="val -24308"/>
                <a:gd name="adj2" fmla="val 691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 rot="528742">
              <a:off x="3828309" y="5585743"/>
              <a:ext cx="1584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nlmixr Object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472222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Simulation Output</a:t>
            </a:r>
            <a:br>
              <a:rPr lang="en-US" dirty="0"/>
            </a:br>
            <a:r>
              <a:rPr lang="en-US" sz="2000" dirty="0"/>
              <a:t>The simulation has information about the parameters that were used in the simulation from the model fit (= Solved RxODE object)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376" y="1137245"/>
            <a:ext cx="6343650" cy="5172075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3761631" y="1844825"/>
            <a:ext cx="8430369" cy="4406722"/>
            <a:chOff x="3761631" y="1844825"/>
            <a:chExt cx="8430369" cy="4406722"/>
          </a:xfrm>
        </p:grpSpPr>
        <p:sp>
          <p:nvSpPr>
            <p:cNvPr id="5" name="TextBox 4"/>
            <p:cNvSpPr txBox="1"/>
            <p:nvPr/>
          </p:nvSpPr>
          <p:spPr>
            <a:xfrm>
              <a:off x="3761631" y="2927559"/>
              <a:ext cx="8430369" cy="3323987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&gt; summary(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bid$params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sim.id  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eta.ka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tka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eta.cl          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Min.   :    1   Min.   :-2.9624044   Min.   :0.4546   Min.   :-1.2343951  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1st Qu.:22501   1st Qu.:-0.4482224   1st Qu.:0.4546   1st Qu.:-0.1794427  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Median :45001   Median :-0.0005998   Median :0.4546   Median : 0.0010281  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Mean   :45001   Mean   :-0.0018905   Mean   :0.4546   Mean   : 0.0005723  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3rd Qu.:67500   3rd Qu.: 0.4434868   3rd Qu.:0.4546   3rd Qu.: 0.1824282  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Max.   :90000   Max.   : 2.7591093   Max.   :0.4546   Max.   : 1.1282721  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tcl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eta.v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tv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Min.   :-3.215   Min.   :-0.5714017   Min.   :-0.7848  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1st Qu.:-3.215   1st Qu.:-0.0895164   1st Qu.:-0.7848  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Median :-3.215   Median : 0.0009726   Median :-0.7848  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Mean   :-3.215   Mean   : 0.0008345   Mean   :-0.7848  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3rd Qu.:-3.215   3rd Qu.: 0.0919098   3rd Qu.:-0.7848  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Max.   :-3.215   Max.   : 0.5585632   Max.   :-0.7848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7824192" y="1844825"/>
              <a:ext cx="1872208" cy="4406722"/>
            </a:xfrm>
            <a:prstGeom prst="roundRect">
              <a:avLst/>
            </a:prstGeom>
            <a:solidFill>
              <a:schemeClr val="accent1"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b="1" dirty="0"/>
                <a:t>Constant Population Parameters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3767711" y="4653136"/>
              <a:ext cx="1872208" cy="1598410"/>
            </a:xfrm>
            <a:prstGeom prst="roundRect">
              <a:avLst/>
            </a:prstGeom>
            <a:solidFill>
              <a:schemeClr val="accent1">
                <a:alpha val="4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56638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83767" y="1360909"/>
            <a:ext cx="10622416" cy="5306822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entury Gothic" panose="020F0302020204030204"/>
                <a:ea typeface="Tahoma" pitchFamily="34" charset="0"/>
                <a:cs typeface="Tahoma" pitchFamily="34" charset="0"/>
              </a:rPr>
              <a:t>nlmix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B40000"/>
                </a:solidFill>
                <a:effectLst/>
                <a:uLnTx/>
                <a:uFillTx/>
                <a:latin typeface="Century Gothic" panose="020F0302020204030204"/>
                <a:ea typeface="Tahoma" pitchFamily="34" charset="0"/>
                <a:cs typeface="Tahoma" pitchFamily="34" charset="0"/>
              </a:rPr>
              <a:t>r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entury Gothic" panose="020F0302020204030204"/>
                <a:ea typeface="Tahoma" pitchFamily="34" charset="0"/>
                <a:cs typeface="Tahoma" pitchFamily="34" charset="0"/>
              </a:rPr>
              <a:t> development team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entury Gothic" panose="020F0302020204030204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3EA325-E17C-4431-8C79-1AEA4A396602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B40000"/>
                </a:solidFill>
                <a:effectLst/>
                <a:uLnTx/>
                <a:uFillTx/>
                <a:latin typeface="Century Gothic" panose="020F0302020204030204"/>
                <a:ea typeface="Tahoma" pitchFamily="34" charset="0"/>
                <a:cs typeface="Tahoma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B40000"/>
              </a:solidFill>
              <a:effectLst/>
              <a:uLnTx/>
              <a:uFillTx/>
              <a:latin typeface="Century Gothic" panose="020F0302020204030204"/>
              <a:ea typeface="Tahoma" pitchFamily="34" charset="0"/>
              <a:cs typeface="Tahoma" pitchFamily="34" charset="0"/>
            </a:endParaRP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600501" y="404664"/>
            <a:ext cx="10990998" cy="916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B40000"/>
                </a:solidFill>
                <a:effectLst/>
                <a:uLnTx/>
                <a:uFillTx/>
                <a:latin typeface="Century Gothic" panose="020F0302020204030204"/>
                <a:ea typeface="Tahoma" pitchFamily="34" charset="0"/>
                <a:cs typeface="Tahoma" pitchFamily="34" charset="0"/>
              </a:rPr>
              <a:t>Simulate a new regimen (BID) – No Parameter Uncertainty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Century Gothic" panose="020F0302020204030204"/>
                <a:ea typeface="Tahoma" pitchFamily="34" charset="0"/>
                <a:cs typeface="Tahoma" pitchFamily="34" charset="0"/>
                <a:sym typeface="Wingdings" panose="05000000000000000000" pitchFamily="2" charset="2"/>
              </a:rPr>
              <a:t> Simulation Plot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Century Gothic" panose="020F0302020204030204"/>
              <a:ea typeface="Tahoma" pitchFamily="34" charset="0"/>
              <a:cs typeface="Tahoma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651" y="188988"/>
            <a:ext cx="2465013" cy="17510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711423" y="4853707"/>
            <a:ext cx="5188944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plot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bid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"Theophylline (\u03BCg/mL)"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)+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"Time (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hr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)"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)+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theme_light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base_size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18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543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6"/>
            <a:ext cx="10945216" cy="1358747"/>
          </a:xfrm>
        </p:spPr>
        <p:txBody>
          <a:bodyPr/>
          <a:lstStyle/>
          <a:p>
            <a:r>
              <a:rPr lang="en-US" dirty="0"/>
              <a:t>Simulating using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nlmix</a:t>
            </a:r>
            <a:r>
              <a:rPr lang="en-US" dirty="0">
                <a:solidFill>
                  <a:schemeClr val="accent2"/>
                </a:solidFill>
              </a:rPr>
              <a:t>r2</a:t>
            </a:r>
            <a:br>
              <a:rPr lang="en-US" dirty="0">
                <a:solidFill>
                  <a:schemeClr val="accent2"/>
                </a:solidFill>
              </a:rPr>
            </a:br>
            <a:r>
              <a:rPr lang="en-US" dirty="0"/>
              <a:t>Simulate a new regimen (BID) – With Parameter Uncertainty 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add one additional parameter “</a:t>
            </a:r>
            <a:r>
              <a:rPr lang="en-US" dirty="0" err="1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nStud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”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16</a:t>
            </a:fld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443650"/>
              </p:ext>
            </p:extLst>
          </p:nvPr>
        </p:nvGraphicFramePr>
        <p:xfrm>
          <a:off x="191344" y="1556792"/>
          <a:ext cx="11881320" cy="4211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1000301431"/>
                    </a:ext>
                  </a:extLst>
                </a:gridCol>
                <a:gridCol w="9433048">
                  <a:extLst>
                    <a:ext uri="{9D8B030D-6E8A-4147-A177-3AD203B41FA5}">
                      <a16:colId xmlns:a16="http://schemas.microsoft.com/office/drawing/2014/main" val="2898043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Load</a:t>
                      </a:r>
                      <a:r>
                        <a:rPr lang="en-US" b="1" baseline="0" dirty="0"/>
                        <a:t> nlmixr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library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nlmixr2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906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Specify ODE models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model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({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C2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centr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/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V2; 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d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/</a:t>
                      </a:r>
                      <a:r>
                        <a:rPr lang="en-US" sz="1800" b="0" dirty="0" err="1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dt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depot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=-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KA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*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depot; </a:t>
                      </a:r>
                    </a:p>
                    <a:p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 d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/</a:t>
                      </a:r>
                      <a:r>
                        <a:rPr lang="en-US" sz="1800" b="0" dirty="0" err="1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dt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centr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KA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*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depot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-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CL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*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C2;</a:t>
                      </a:r>
                    </a:p>
                    <a:p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})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0391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Specify Dosing</a:t>
                      </a:r>
                      <a:r>
                        <a:rPr lang="en-US" b="1" baseline="0" dirty="0"/>
                        <a:t> &amp;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ev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&lt;-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eventTable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()</a:t>
                      </a:r>
                      <a:r>
                        <a:rPr lang="en-US" sz="1800" b="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# For nlmixr</a:t>
                      </a:r>
                      <a:r>
                        <a:rPr lang="en-US" sz="1800" b="0" baseline="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&amp; </a:t>
                      </a:r>
                      <a:r>
                        <a:rPr lang="en-US" sz="1800" b="0" baseline="0" dirty="0" err="1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RxODE</a:t>
                      </a:r>
                      <a:r>
                        <a:rPr lang="en-US" sz="1800" b="0" baseline="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simulations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ev</a:t>
                      </a:r>
                      <a:r>
                        <a:rPr lang="en-US" sz="1800" b="1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$</a:t>
                      </a:r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add.dosing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dose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4.7</a:t>
                      </a:r>
                      <a:r>
                        <a:rPr lang="en-US" sz="1800" b="0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,nbr.doses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2</a:t>
                      </a:r>
                      <a:r>
                        <a:rPr lang="en-US" sz="18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sz="1800" b="0" dirty="0">
                          <a:solidFill>
                            <a:schemeClr val="bg2">
                              <a:lumMod val="10000"/>
                            </a:schemeClr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dosing.interval</a:t>
                      </a:r>
                      <a:r>
                        <a:rPr lang="en-US" sz="1800" b="1" dirty="0">
                          <a:solidFill>
                            <a:srgbClr val="00206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0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r>
                        <a:rPr lang="en-US" sz="1800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  <a:r>
                        <a:rPr lang="en-US" sz="1800" b="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#assume</a:t>
                      </a:r>
                      <a:r>
                        <a:rPr lang="en-US" sz="1800" b="0" baseline="0" dirty="0">
                          <a:solidFill>
                            <a:srgbClr val="00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BID</a:t>
                      </a:r>
                      <a:endParaRPr lang="en-US" sz="1800" b="0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r>
                        <a:rPr lang="en-US" sz="1800" b="0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ev</a:t>
                      </a:r>
                      <a:r>
                        <a:rPr lang="en-US" sz="1800" b="1" dirty="0" err="1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$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add.sampling</a:t>
                      </a:r>
                      <a:r>
                        <a:rPr lang="en-US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dirty="0" err="1">
                          <a:solidFill>
                            <a:srgbClr val="8000FF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seq</a:t>
                      </a:r>
                      <a:r>
                        <a:rPr lang="en-US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0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24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,length.out</a:t>
                      </a:r>
                      <a:r>
                        <a:rPr lang="en-US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51</a:t>
                      </a:r>
                      <a:r>
                        <a:rPr lang="en-US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5967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baseline="0" dirty="0"/>
                        <a:t>Simulate Events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n </a:t>
                      </a:r>
                      <a:r>
                        <a:rPr lang="en-US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&lt;-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solidFill>
                            <a:srgbClr val="FF8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300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	</a:t>
                      </a:r>
                    </a:p>
                    <a:p>
                      <a:r>
                        <a:rPr lang="en-US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bid </a:t>
                      </a:r>
                      <a:r>
                        <a:rPr lang="en-US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&lt;-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simulate</a:t>
                      </a:r>
                      <a:r>
                        <a:rPr lang="en-US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fit, events</a:t>
                      </a:r>
                      <a:r>
                        <a:rPr lang="en-US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ev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nSub</a:t>
                      </a:r>
                      <a:r>
                        <a:rPr lang="en-US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n</a:t>
                      </a:r>
                      <a:r>
                        <a:rPr lang="en-US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,</a:t>
                      </a:r>
                      <a:r>
                        <a:rPr lang="en-US" b="1" baseline="0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nStud</a:t>
                      </a:r>
                      <a:r>
                        <a:rPr lang="en-US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=</a:t>
                      </a:r>
                      <a:r>
                        <a:rPr lang="en-US" dirty="0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n</a:t>
                      </a:r>
                      <a:r>
                        <a:rPr lang="en-US" b="1" dirty="0">
                          <a:solidFill>
                            <a:srgbClr val="000080"/>
                          </a:solidFill>
                          <a:highlight>
                            <a:srgbClr val="FFFFFF"/>
                          </a:highlight>
                          <a:latin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US" b="1" dirty="0">
                        <a:solidFill>
                          <a:srgbClr val="00008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endParaRPr lang="en-US" b="1" dirty="0">
                        <a:solidFill>
                          <a:srgbClr val="00008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  <a:p>
                      <a:endParaRPr lang="en-US" dirty="0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152486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9919268" y="140926"/>
            <a:ext cx="2081388" cy="1199842"/>
            <a:chOff x="9702904" y="1777546"/>
            <a:chExt cx="2081388" cy="1199842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702904" y="1777546"/>
              <a:ext cx="1041894" cy="1199842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744798" y="1777546"/>
              <a:ext cx="1039494" cy="1199842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7767614" y="5018376"/>
            <a:ext cx="4207325" cy="64633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err="1"/>
              <a:t>nStud</a:t>
            </a:r>
            <a:r>
              <a:rPr lang="en-US" dirty="0"/>
              <a:t> = # of “Studies” sampled</a:t>
            </a:r>
          </a:p>
          <a:p>
            <a:r>
              <a:rPr lang="en-US" dirty="0" err="1"/>
              <a:t>nSub</a:t>
            </a:r>
            <a:r>
              <a:rPr lang="en-US" dirty="0"/>
              <a:t> = # subjects per study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362513" y="5867980"/>
            <a:ext cx="4848271" cy="369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Simulation Output: sim.id, time, </a:t>
            </a:r>
            <a:r>
              <a:rPr lang="en-US" dirty="0" err="1"/>
              <a:t>ipred</a:t>
            </a:r>
            <a:r>
              <a:rPr lang="en-US" dirty="0"/>
              <a:t>, sim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1546919" y="5030970"/>
            <a:ext cx="1740769" cy="734755"/>
            <a:chOff x="3675697" y="5358095"/>
            <a:chExt cx="1740769" cy="734755"/>
          </a:xfrm>
        </p:grpSpPr>
        <p:sp>
          <p:nvSpPr>
            <p:cNvPr id="18" name="Oval Callout 17"/>
            <p:cNvSpPr/>
            <p:nvPr/>
          </p:nvSpPr>
          <p:spPr>
            <a:xfrm rot="11078202">
              <a:off x="3675697" y="5358095"/>
              <a:ext cx="1740769" cy="734755"/>
            </a:xfrm>
            <a:prstGeom prst="wedgeEllipseCallout">
              <a:avLst>
                <a:gd name="adj1" fmla="val -24308"/>
                <a:gd name="adj2" fmla="val 691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 rot="528742">
              <a:off x="3828309" y="5462633"/>
              <a:ext cx="158417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/>
                  </a:solidFill>
                </a:rPr>
                <a:t>Solved RxODE Object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719736" y="5032464"/>
            <a:ext cx="1740769" cy="734755"/>
            <a:chOff x="3675697" y="5358095"/>
            <a:chExt cx="1740769" cy="734755"/>
          </a:xfrm>
        </p:grpSpPr>
        <p:sp>
          <p:nvSpPr>
            <p:cNvPr id="21" name="Oval Callout 20"/>
            <p:cNvSpPr/>
            <p:nvPr/>
          </p:nvSpPr>
          <p:spPr>
            <a:xfrm rot="11078202">
              <a:off x="3675697" y="5358095"/>
              <a:ext cx="1740769" cy="734755"/>
            </a:xfrm>
            <a:prstGeom prst="wedgeEllipseCallout">
              <a:avLst>
                <a:gd name="adj1" fmla="val -24308"/>
                <a:gd name="adj2" fmla="val 69196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 rot="528742">
              <a:off x="3828309" y="5585743"/>
              <a:ext cx="158417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bg1"/>
                  </a:solidFill>
                </a:rPr>
                <a:t>nlmixr Object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CD23532-8A0B-10E1-C7B7-449B51A2C576}"/>
              </a:ext>
            </a:extLst>
          </p:cNvPr>
          <p:cNvSpPr txBox="1"/>
          <p:nvPr/>
        </p:nvSpPr>
        <p:spPr>
          <a:xfrm>
            <a:off x="347056" y="6309320"/>
            <a:ext cx="58929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hlinkClick r:id="rId4"/>
              </a:rPr>
              <a:t>https://nlmixrdevelopment.github.io/RxODE/articles/RxODE-event-table.html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068603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17</a:t>
            </a:fld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888" y="1272877"/>
            <a:ext cx="6315075" cy="53244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761631" y="3129349"/>
            <a:ext cx="8430369" cy="33239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summary(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bid$params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sim.id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eta.ka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tka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eta.cl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Min.   :    1   Min.   :-5.910739   Min.   :-0.09778   Min.   :-1.3511807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1st Qu.:22501   1st Qu.:-0.363984   1st Qu.: 0.30723   1st Qu.:-0.0734019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Median :45001   Median : 0.001011   Median : 0.45434   Median :-0.0004093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Mean   :45001   Mean   : 0.001559   Mean   : 0.43990   Mean   :-0.0007771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3rd Qu.:67500   3rd Qu.: 0.364199   3rd Qu.: 0.56614   3rd Qu.: 0.0724550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Max.   :90000   Max.   : 6.003083   Max.   : 0.94869   Max.   : 1.7316982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tcl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eta.v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tv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Min.   :-3.435   Min.   :-1.0236210   Min.   :-0.9172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1st Qu.:-3.263   1st Qu.:-0.0250715   1st Qu.:-0.8122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Median :-3.213   Median :-0.0000393   Median :-0.7860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Mean   :-3.212   Mean   : 0.0000356   Mean   :-0.7848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3rd Qu.:-3.160   3rd Qu.: 0.0252582   3rd Qu.:-0.7530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Max.   :-2.954   Max.   : 0.8727193   Max.   :-0.6597 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680176" y="2035951"/>
            <a:ext cx="1944216" cy="4406722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/>
              <a:t>Changing Population Parameters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3767711" y="4844262"/>
            <a:ext cx="1872208" cy="1598410"/>
          </a:xfrm>
          <a:prstGeom prst="roundRect">
            <a:avLst/>
          </a:prstGeom>
          <a:solidFill>
            <a:schemeClr val="accent1">
              <a:alpha val="4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b="1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23392" y="210843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400" b="1" kern="12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Simulation Output</a:t>
            </a:r>
            <a:br>
              <a:rPr lang="en-US" dirty="0"/>
            </a:br>
            <a:r>
              <a:rPr lang="en-US" sz="2000" dirty="0"/>
              <a:t>The simulation has information about the parameters that were used in the simulation from the model fit (= Solved RxODE object)</a:t>
            </a:r>
          </a:p>
        </p:txBody>
      </p:sp>
    </p:spTree>
    <p:extLst>
      <p:ext uri="{BB962C8B-B14F-4D97-AF65-F5344CB8AC3E}">
        <p14:creationId xmlns:p14="http://schemas.microsoft.com/office/powerpoint/2010/main" val="3128815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8673" y="1317029"/>
            <a:ext cx="10543912" cy="526760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501" y="424398"/>
            <a:ext cx="10990998" cy="916370"/>
          </a:xfrm>
        </p:spPr>
        <p:txBody>
          <a:bodyPr/>
          <a:lstStyle/>
          <a:p>
            <a:r>
              <a:rPr lang="en-US" dirty="0"/>
              <a:t>Simulate a new regimen (BID) – With Parameter Uncertainty</a:t>
            </a:r>
            <a:br>
              <a:rPr lang="en-US" dirty="0"/>
            </a:b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 Simulation Plot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44103" y="6573009"/>
            <a:ext cx="7423742" cy="214148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entury Gothic" panose="020F0302020204030204"/>
                <a:ea typeface="Tahoma" pitchFamily="34" charset="0"/>
                <a:cs typeface="Tahoma" pitchFamily="34" charset="0"/>
              </a:rPr>
              <a:t>nlmix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B40000"/>
                </a:solidFill>
                <a:effectLst/>
                <a:uLnTx/>
                <a:uFillTx/>
                <a:latin typeface="Century Gothic" panose="020F0302020204030204"/>
                <a:ea typeface="Tahoma" pitchFamily="34" charset="0"/>
                <a:cs typeface="Tahoma" pitchFamily="34" charset="0"/>
              </a:rPr>
              <a:t>r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75000"/>
                  </a:srgbClr>
                </a:solidFill>
                <a:effectLst/>
                <a:uLnTx/>
                <a:uFillTx/>
                <a:latin typeface="Century Gothic" panose="020F0302020204030204"/>
                <a:ea typeface="Tahoma" pitchFamily="34" charset="0"/>
                <a:cs typeface="Tahoma" pitchFamily="34" charset="0"/>
              </a:rPr>
              <a:t> development team</a:t>
            </a:r>
            <a:endParaRPr kumimoji="0" lang="en-GB" sz="8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75000"/>
                </a:srgbClr>
              </a:solidFill>
              <a:effectLst/>
              <a:uLnTx/>
              <a:uFillTx/>
              <a:latin typeface="Century Gothic" panose="020F0302020204030204"/>
              <a:ea typeface="Tahoma" pitchFamily="34" charset="0"/>
              <a:cs typeface="Tahoma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21184" y="6573009"/>
            <a:ext cx="1060534" cy="214148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3EA325-E17C-4431-8C79-1AEA4A396602}" type="slidenum">
              <a:rPr kumimoji="0" lang="en-GB" sz="800" b="0" i="0" u="none" strike="noStrike" kern="1200" cap="none" spc="0" normalizeH="0" baseline="0" noProof="0" smtClean="0">
                <a:ln>
                  <a:noFill/>
                </a:ln>
                <a:solidFill>
                  <a:srgbClr val="B40000"/>
                </a:solidFill>
                <a:effectLst/>
                <a:uLnTx/>
                <a:uFillTx/>
                <a:latin typeface="Century Gothic" panose="020F0302020204030204"/>
                <a:ea typeface="Tahoma" pitchFamily="34" charset="0"/>
                <a:cs typeface="Tahoma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B40000"/>
              </a:solidFill>
              <a:effectLst/>
              <a:uLnTx/>
              <a:uFillTx/>
              <a:latin typeface="Century Gothic" panose="020F0302020204030204"/>
              <a:ea typeface="Tahoma" pitchFamily="34" charset="0"/>
              <a:cs typeface="Tahoma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75520" y="2220894"/>
            <a:ext cx="1590802" cy="3145662"/>
          </a:xfrm>
          <a:prstGeom prst="rect">
            <a:avLst/>
          </a:prstGeom>
          <a:solidFill>
            <a:schemeClr val="accent1">
              <a:alpha val="47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F0302020204030204"/>
                <a:ea typeface="+mn-ea"/>
                <a:cs typeface="+mn-cs"/>
              </a:rPr>
              <a:t>Higher Absorption Uncertainty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651" y="188988"/>
            <a:ext cx="2465013" cy="1751076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600056" y="4766391"/>
            <a:ext cx="5188944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8000FF"/>
                </a:solidFill>
                <a:latin typeface="Courier New" panose="02070309020205020404" pitchFamily="49" charset="0"/>
              </a:rPr>
              <a:t>plot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bid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ylab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"Theophylline (\u03BCg/mL)"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)+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xlab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"Time (</a:t>
            </a:r>
            <a:r>
              <a:rPr lang="en-US" dirty="0" err="1">
                <a:solidFill>
                  <a:srgbClr val="808080"/>
                </a:solidFill>
                <a:latin typeface="Courier New" panose="02070309020205020404" pitchFamily="49" charset="0"/>
              </a:rPr>
              <a:t>hr</a:t>
            </a:r>
            <a:r>
              <a:rPr lang="en-US" dirty="0">
                <a:solidFill>
                  <a:srgbClr val="808080"/>
                </a:solidFill>
                <a:latin typeface="Courier New" panose="02070309020205020404" pitchFamily="49" charset="0"/>
              </a:rPr>
              <a:t>)"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)+</a:t>
            </a:r>
          </a:p>
          <a:p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theme_light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base_size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dirty="0">
                <a:solidFill>
                  <a:srgbClr val="FF8000"/>
                </a:solidFill>
                <a:latin typeface="Courier New" panose="02070309020205020404" pitchFamily="49" charset="0"/>
              </a:rPr>
              <a:t>18</a:t>
            </a:r>
            <a:r>
              <a:rPr lang="en-US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648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0">
            <a:extLst>
              <a:ext uri="{FF2B5EF4-FFF2-40B4-BE49-F238E27FC236}">
                <a16:creationId xmlns:a16="http://schemas.microsoft.com/office/drawing/2014/main" id="{41155591-14DF-40D7-BCBD-0F69F25B81E5}"/>
              </a:ext>
            </a:extLst>
          </p:cNvPr>
          <p:cNvSpPr txBox="1">
            <a:spLocks/>
          </p:cNvSpPr>
          <p:nvPr/>
        </p:nvSpPr>
        <p:spPr>
          <a:xfrm>
            <a:off x="377793" y="6532294"/>
            <a:ext cx="11519529" cy="307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67B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Phoenix, AZ                                      				 November 10 - 13, 2024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033853-76DB-DB3D-4814-07D2376A0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3357" y="565079"/>
            <a:ext cx="7482031" cy="5506947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solidFill>
                <a:srgbClr val="0067B4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0067B4"/>
              </a:solidFill>
            </a:endParaRPr>
          </a:p>
          <a:p>
            <a:pPr marL="45720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0067B4"/>
                </a:solidFill>
                <a:cs typeface="Times New Roman" panose="02020603050405020304" pitchFamily="18" charset="0"/>
              </a:rPr>
              <a:t>Re-estimate New Data Using nlmixr2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2D82F8-0703-C006-1271-1E3C5B385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0" y="612404"/>
            <a:ext cx="3651821" cy="2816596"/>
          </a:xfrm>
          <a:prstGeom prst="rect">
            <a:avLst/>
          </a:prstGeom>
        </p:spPr>
      </p:pic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2E061E3-5F41-A572-E86E-3E5D16BF4B26}"/>
              </a:ext>
            </a:extLst>
          </p:cNvPr>
          <p:cNvSpPr txBox="1">
            <a:spLocks/>
          </p:cNvSpPr>
          <p:nvPr/>
        </p:nvSpPr>
        <p:spPr>
          <a:xfrm>
            <a:off x="4246118" y="4027491"/>
            <a:ext cx="4754880" cy="11326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35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7B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Theodoros Papathanasiou, Ph.D.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7B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Associate Director, Pharmacometrics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67B4"/>
                </a:solidFill>
                <a:latin typeface="Calibri"/>
              </a:rPr>
              <a:t>GSK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67B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67B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6599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CA219CD-ACF5-B2B7-4B22-D07CCEB85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ensure that you have all packages installed and course materials downloaded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6A7C1-1498-097C-7444-D60B5442D5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/>
              <a:t>https://github.com/nlmixr2/courses/tree/main/ACoP2024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A047F7B-5EDA-29EC-1372-1FC84DA5E6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9756" y="1964085"/>
            <a:ext cx="4392488" cy="4392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1501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0">
            <a:extLst>
              <a:ext uri="{FF2B5EF4-FFF2-40B4-BE49-F238E27FC236}">
                <a16:creationId xmlns:a16="http://schemas.microsoft.com/office/drawing/2014/main" id="{41155591-14DF-40D7-BCBD-0F69F25B81E5}"/>
              </a:ext>
            </a:extLst>
          </p:cNvPr>
          <p:cNvSpPr txBox="1">
            <a:spLocks/>
          </p:cNvSpPr>
          <p:nvPr/>
        </p:nvSpPr>
        <p:spPr>
          <a:xfrm>
            <a:off x="377793" y="6532294"/>
            <a:ext cx="11519529" cy="307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67B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Phoenix, AZ                                      				 November 10 - 13, 2024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033853-76DB-DB3D-4814-07D2376A0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3357" y="565079"/>
            <a:ext cx="7482031" cy="5506947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solidFill>
                <a:srgbClr val="0067B4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0067B4"/>
              </a:solidFill>
            </a:endParaRPr>
          </a:p>
          <a:p>
            <a:pPr marL="45720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0067B4"/>
                </a:solidFill>
                <a:cs typeface="Times New Roman" panose="02020603050405020304" pitchFamily="18" charset="0"/>
              </a:rPr>
              <a:t>Individualize Dosing Using </a:t>
            </a:r>
            <a:r>
              <a:rPr lang="en-US" sz="4400" b="1" dirty="0" err="1">
                <a:solidFill>
                  <a:srgbClr val="0067B4"/>
                </a:solidFill>
                <a:cs typeface="Times New Roman" panose="02020603050405020304" pitchFamily="18" charset="0"/>
              </a:rPr>
              <a:t>posologyr</a:t>
            </a:r>
            <a:endParaRPr lang="en-US" sz="4400" b="1" dirty="0">
              <a:solidFill>
                <a:srgbClr val="0067B4"/>
              </a:solidFill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2D82F8-0703-C006-1271-1E3C5B385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0" y="612404"/>
            <a:ext cx="3651821" cy="2816596"/>
          </a:xfrm>
          <a:prstGeom prst="rect">
            <a:avLst/>
          </a:prstGeom>
        </p:spPr>
      </p:pic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2E061E3-5F41-A572-E86E-3E5D16BF4B26}"/>
              </a:ext>
            </a:extLst>
          </p:cNvPr>
          <p:cNvSpPr txBox="1">
            <a:spLocks/>
          </p:cNvSpPr>
          <p:nvPr/>
        </p:nvSpPr>
        <p:spPr>
          <a:xfrm>
            <a:off x="4246118" y="4027491"/>
            <a:ext cx="4754880" cy="11326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35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7B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Justin Wilkins, Ph.D.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7B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Owner and Senior Consultant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67B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Occams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67B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67B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8605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0">
            <a:extLst>
              <a:ext uri="{FF2B5EF4-FFF2-40B4-BE49-F238E27FC236}">
                <a16:creationId xmlns:a16="http://schemas.microsoft.com/office/drawing/2014/main" id="{41155591-14DF-40D7-BCBD-0F69F25B81E5}"/>
              </a:ext>
            </a:extLst>
          </p:cNvPr>
          <p:cNvSpPr txBox="1">
            <a:spLocks/>
          </p:cNvSpPr>
          <p:nvPr/>
        </p:nvSpPr>
        <p:spPr>
          <a:xfrm>
            <a:off x="377793" y="6532294"/>
            <a:ext cx="11519529" cy="307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67B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Phoenix, AZ                                      				 November 10 - 13, 2024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033853-76DB-DB3D-4814-07D2376A0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3357" y="565079"/>
            <a:ext cx="7482031" cy="5506947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solidFill>
                <a:srgbClr val="0067B4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0067B4"/>
              </a:solidFill>
            </a:endParaRPr>
          </a:p>
          <a:p>
            <a:pPr marL="45720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0067B4"/>
                </a:solidFill>
                <a:cs typeface="Times New Roman" panose="02020603050405020304" pitchFamily="18" charset="0"/>
              </a:rPr>
              <a:t>Basics of nlmixr2/rxode2 Model Syntax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2D82F8-0703-C006-1271-1E3C5B385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0" y="612404"/>
            <a:ext cx="3651821" cy="2816596"/>
          </a:xfrm>
          <a:prstGeom prst="rect">
            <a:avLst/>
          </a:prstGeom>
        </p:spPr>
      </p:pic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2E061E3-5F41-A572-E86E-3E5D16BF4B26}"/>
              </a:ext>
            </a:extLst>
          </p:cNvPr>
          <p:cNvSpPr txBox="1">
            <a:spLocks/>
          </p:cNvSpPr>
          <p:nvPr/>
        </p:nvSpPr>
        <p:spPr>
          <a:xfrm>
            <a:off x="4246118" y="4027491"/>
            <a:ext cx="4754880" cy="11326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35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7B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Matthew L. Fidler, </a:t>
            </a:r>
            <a:r>
              <a:rPr kumimoji="0" lang="en-US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67B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M.Stat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7B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., Ph.D.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7B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Director, Pharmacometrics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7B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Novartis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67B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770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0">
            <a:extLst>
              <a:ext uri="{FF2B5EF4-FFF2-40B4-BE49-F238E27FC236}">
                <a16:creationId xmlns:a16="http://schemas.microsoft.com/office/drawing/2014/main" id="{41155591-14DF-40D7-BCBD-0F69F25B81E5}"/>
              </a:ext>
            </a:extLst>
          </p:cNvPr>
          <p:cNvSpPr txBox="1">
            <a:spLocks/>
          </p:cNvSpPr>
          <p:nvPr/>
        </p:nvSpPr>
        <p:spPr>
          <a:xfrm>
            <a:off x="377793" y="6532294"/>
            <a:ext cx="11519529" cy="307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67B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Phoenix, AZ                                      				 November 10 - 13, 2024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033853-76DB-DB3D-4814-07D2376A0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3357" y="565079"/>
            <a:ext cx="7482031" cy="5506947"/>
          </a:xfrm>
        </p:spPr>
        <p:txBody>
          <a:bodyPr/>
          <a:lstStyle/>
          <a:p>
            <a:pPr marL="45720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0067B4"/>
                </a:solidFill>
                <a:cs typeface="Times New Roman" panose="02020603050405020304" pitchFamily="18" charset="0"/>
              </a:rPr>
              <a:t>How to import NONMEM and </a:t>
            </a:r>
            <a:r>
              <a:rPr lang="en-US" sz="4400" b="1" dirty="0" err="1">
                <a:solidFill>
                  <a:srgbClr val="0067B4"/>
                </a:solidFill>
                <a:cs typeface="Times New Roman" panose="02020603050405020304" pitchFamily="18" charset="0"/>
              </a:rPr>
              <a:t>Monolix</a:t>
            </a:r>
            <a:r>
              <a:rPr lang="en-US" sz="4400" b="1" dirty="0">
                <a:solidFill>
                  <a:srgbClr val="0067B4"/>
                </a:solidFill>
                <a:cs typeface="Times New Roman" panose="02020603050405020304" pitchFamily="18" charset="0"/>
              </a:rPr>
              <a:t> Models into the nlmixr2/rxode2 Model Function using nonmem2rx and monolix2rx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2D82F8-0703-C006-1271-1E3C5B385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0" y="612404"/>
            <a:ext cx="3651821" cy="2816596"/>
          </a:xfrm>
          <a:prstGeom prst="rect">
            <a:avLst/>
          </a:prstGeom>
        </p:spPr>
      </p:pic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2E061E3-5F41-A572-E86E-3E5D16BF4B26}"/>
              </a:ext>
            </a:extLst>
          </p:cNvPr>
          <p:cNvSpPr txBox="1">
            <a:spLocks/>
          </p:cNvSpPr>
          <p:nvPr/>
        </p:nvSpPr>
        <p:spPr>
          <a:xfrm>
            <a:off x="4246118" y="4744654"/>
            <a:ext cx="4754880" cy="11326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35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7B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William S. Denney, Ph.D.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7B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Chief Scientist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7B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Human Predictions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67B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11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6B5289F-8B55-BB27-8784-0ED6A0F19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for importing NONMEM models into </a:t>
            </a:r>
            <a:r>
              <a:rPr lang="en-US" dirty="0">
                <a:solidFill>
                  <a:schemeClr val="tx2"/>
                </a:solidFill>
              </a:rPr>
              <a:t>nlmixr</a:t>
            </a:r>
            <a:r>
              <a:rPr lang="en-US" dirty="0"/>
              <a:t>2/</a:t>
            </a:r>
            <a:r>
              <a:rPr lang="en-US" dirty="0">
                <a:solidFill>
                  <a:schemeClr val="tx2"/>
                </a:solidFill>
              </a:rPr>
              <a:t>rxode</a:t>
            </a:r>
            <a:r>
              <a:rPr lang="en-US" dirty="0"/>
              <a:t>2 (nonmem2rx)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307736-2F43-DC61-925D-C22E598F67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Please load “nonmem2rx_example.R”</a:t>
            </a:r>
          </a:p>
          <a:p>
            <a:r>
              <a:rPr lang="en-US" dirty="0"/>
              <a:t>nonmem2rx and monolix2rx</a:t>
            </a:r>
          </a:p>
          <a:p>
            <a:pPr lvl="1"/>
            <a:r>
              <a:rPr lang="en-US" dirty="0"/>
              <a:t>Loads existing models from NONMEM or </a:t>
            </a:r>
            <a:r>
              <a:rPr lang="en-US" dirty="0" err="1"/>
              <a:t>Monolix</a:t>
            </a:r>
            <a:endParaRPr lang="en-US" dirty="0"/>
          </a:p>
          <a:p>
            <a:pPr lvl="1"/>
            <a:r>
              <a:rPr lang="en-US" dirty="0"/>
              <a:t>Validates model loading</a:t>
            </a:r>
          </a:p>
          <a:p>
            <a:pPr lvl="2"/>
            <a:r>
              <a:rPr lang="en-US" dirty="0"/>
              <a:t>Rerun the model using the population and individual parameters.</a:t>
            </a:r>
          </a:p>
          <a:p>
            <a:pPr lvl="2"/>
            <a:r>
              <a:rPr lang="en-US" dirty="0"/>
              <a:t>Does rxode2/nlmixr2 get the same answer as the original model?</a:t>
            </a:r>
          </a:p>
          <a:p>
            <a:r>
              <a:rPr lang="en-US" dirty="0"/>
              <a:t>nonmem2rx and monolix2rx can</a:t>
            </a:r>
          </a:p>
          <a:p>
            <a:pPr lvl="1"/>
            <a:r>
              <a:rPr lang="en-US" dirty="0"/>
              <a:t>Enable easy simulation of that model</a:t>
            </a:r>
          </a:p>
          <a:p>
            <a:pPr lvl="1"/>
            <a:r>
              <a:rPr lang="en-US" dirty="0"/>
              <a:t>Enable easy reporting of that model</a:t>
            </a:r>
          </a:p>
          <a:p>
            <a:pPr lvl="1"/>
            <a:r>
              <a:rPr lang="en-US" dirty="0"/>
              <a:t>Enable easy reproduction of that model in different software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91562F6-5E19-B0C8-1C6E-59D70AB64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0376" y="1052736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D26A5ACF-5D07-8C00-30FE-ADCB8BF8B6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552384" y="4063800"/>
            <a:ext cx="14478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433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0">
            <a:extLst>
              <a:ext uri="{FF2B5EF4-FFF2-40B4-BE49-F238E27FC236}">
                <a16:creationId xmlns:a16="http://schemas.microsoft.com/office/drawing/2014/main" id="{41155591-14DF-40D7-BCBD-0F69F25B81E5}"/>
              </a:ext>
            </a:extLst>
          </p:cNvPr>
          <p:cNvSpPr txBox="1">
            <a:spLocks/>
          </p:cNvSpPr>
          <p:nvPr/>
        </p:nvSpPr>
        <p:spPr>
          <a:xfrm>
            <a:off x="377793" y="6532294"/>
            <a:ext cx="11519529" cy="3074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67B4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Phoenix, AZ                                      				 November 10 - 13, 2024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033853-76DB-DB3D-4814-07D2376A0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3357" y="565079"/>
            <a:ext cx="7482031" cy="5506947"/>
          </a:xfrm>
        </p:spPr>
        <p:txBody>
          <a:bodyPr/>
          <a:lstStyle/>
          <a:p>
            <a:pPr marL="0" indent="0" algn="ctr">
              <a:buNone/>
            </a:pPr>
            <a:endParaRPr lang="en-US" dirty="0">
              <a:solidFill>
                <a:srgbClr val="0067B4"/>
              </a:solidFill>
            </a:endParaRPr>
          </a:p>
          <a:p>
            <a:pPr marL="0" indent="0" algn="ctr">
              <a:buNone/>
            </a:pPr>
            <a:endParaRPr lang="en-US" dirty="0">
              <a:solidFill>
                <a:srgbClr val="0067B4"/>
              </a:solidFill>
            </a:endParaRPr>
          </a:p>
          <a:p>
            <a:pPr marL="45720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400" b="1" dirty="0">
                <a:solidFill>
                  <a:srgbClr val="0067B4"/>
                </a:solidFill>
                <a:cs typeface="Times New Roman" panose="02020603050405020304" pitchFamily="18" charset="0"/>
              </a:rPr>
              <a:t>Simulate New Dosing Scenarios using rxode2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62D82F8-0703-C006-1271-1E3C5B3856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50" y="612404"/>
            <a:ext cx="3651821" cy="2816596"/>
          </a:xfrm>
          <a:prstGeom prst="rect">
            <a:avLst/>
          </a:prstGeom>
        </p:spPr>
      </p:pic>
      <p:sp>
        <p:nvSpPr>
          <p:cNvPr id="3" name="Text Placeholder 1">
            <a:extLst>
              <a:ext uri="{FF2B5EF4-FFF2-40B4-BE49-F238E27FC236}">
                <a16:creationId xmlns:a16="http://schemas.microsoft.com/office/drawing/2014/main" id="{E2E061E3-5F41-A572-E86E-3E5D16BF4B26}"/>
              </a:ext>
            </a:extLst>
          </p:cNvPr>
          <p:cNvSpPr txBox="1">
            <a:spLocks/>
          </p:cNvSpPr>
          <p:nvPr/>
        </p:nvSpPr>
        <p:spPr>
          <a:xfrm>
            <a:off x="4246118" y="4027491"/>
            <a:ext cx="4754880" cy="11326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354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17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54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3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09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886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062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40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18" algn="l" defTabSz="914354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7B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Mirjam N. Trame, Pharm.D., Ph.D.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67B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VP, Pharmacometrics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67B4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Certara Drug Development Solutions</a:t>
            </a:r>
          </a:p>
          <a:p>
            <a:pPr marL="0" marR="0" lvl="0" indent="0" algn="l" defTabSz="914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67B4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8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623392" y="-27384"/>
            <a:ext cx="10945216" cy="864096"/>
          </a:xfrm>
        </p:spPr>
        <p:txBody>
          <a:bodyPr/>
          <a:lstStyle/>
          <a:p>
            <a:r>
              <a:rPr lang="en-US" dirty="0"/>
              <a:t>simulating from a </a:t>
            </a:r>
            <a:r>
              <a:rPr lang="en-US" dirty="0" err="1">
                <a:solidFill>
                  <a:schemeClr val="tx2"/>
                </a:solidFill>
              </a:rPr>
              <a:t>nlmix</a:t>
            </a:r>
            <a:r>
              <a:rPr lang="en-US" dirty="0" err="1"/>
              <a:t>r</a:t>
            </a:r>
            <a:r>
              <a:rPr lang="en-US" dirty="0"/>
              <a:t> model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37"/>
          <a:stretch/>
        </p:blipFill>
        <p:spPr>
          <a:xfrm>
            <a:off x="263352" y="1052736"/>
            <a:ext cx="3657600" cy="1684784"/>
          </a:xfrm>
          <a:prstGeom prst="rect">
            <a:avLst/>
          </a:prstGeom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320552" y="2305472"/>
            <a:ext cx="3600400" cy="8640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200" b="1" kern="12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z="2700" dirty="0"/>
              <a:t>multi-subject</a:t>
            </a:r>
            <a:br>
              <a:rPr lang="en-US" dirty="0"/>
            </a:br>
            <a:endParaRPr lang="en-US" sz="1900" dirty="0"/>
          </a:p>
        </p:txBody>
      </p:sp>
      <p:grpSp>
        <p:nvGrpSpPr>
          <p:cNvPr id="7" name="Group 6"/>
          <p:cNvGrpSpPr/>
          <p:nvPr/>
        </p:nvGrpSpPr>
        <p:grpSpPr>
          <a:xfrm>
            <a:off x="3359696" y="1783829"/>
            <a:ext cx="4762500" cy="2869307"/>
            <a:chOff x="3421732" y="1351781"/>
            <a:chExt cx="4762500" cy="286930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421732" y="1351781"/>
              <a:ext cx="4762500" cy="2581275"/>
            </a:xfrm>
            <a:prstGeom prst="rect">
              <a:avLst/>
            </a:prstGeom>
          </p:spPr>
        </p:pic>
        <p:sp>
          <p:nvSpPr>
            <p:cNvPr id="9" name="Title 2"/>
            <p:cNvSpPr txBox="1">
              <a:spLocks/>
            </p:cNvSpPr>
            <p:nvPr/>
          </p:nvSpPr>
          <p:spPr>
            <a:xfrm>
              <a:off x="4295800" y="3356992"/>
              <a:ext cx="3600400" cy="8640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85000" lnSpcReduction="10000"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rgbClr val="B40000"/>
                  </a:solidFill>
                  <a:latin typeface="+mn-lt"/>
                  <a:ea typeface="Tahoma" pitchFamily="34" charset="0"/>
                  <a:cs typeface="Tahoma" pitchFamily="34" charset="0"/>
                </a:defRPr>
              </a:lvl1pPr>
            </a:lstStyle>
            <a:p>
              <a:r>
                <a:rPr lang="en-US" dirty="0"/>
                <a:t>Without uncertainty</a:t>
              </a:r>
              <a:br>
                <a:rPr lang="en-US" dirty="0"/>
              </a:br>
              <a:endParaRPr lang="en-US" sz="1900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429500" y="3645024"/>
            <a:ext cx="4762500" cy="2941315"/>
            <a:chOff x="7429500" y="3645024"/>
            <a:chExt cx="4762500" cy="2941315"/>
          </a:xfrm>
        </p:grpSpPr>
        <p:sp>
          <p:nvSpPr>
            <p:cNvPr id="11" name="Title 2"/>
            <p:cNvSpPr txBox="1">
              <a:spLocks/>
            </p:cNvSpPr>
            <p:nvPr/>
          </p:nvSpPr>
          <p:spPr>
            <a:xfrm>
              <a:off x="8184232" y="5722243"/>
              <a:ext cx="3600400" cy="864096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3200" b="1" kern="1200">
                  <a:solidFill>
                    <a:srgbClr val="B40000"/>
                  </a:solidFill>
                  <a:latin typeface="+mn-lt"/>
                  <a:ea typeface="Tahoma" pitchFamily="34" charset="0"/>
                  <a:cs typeface="Tahoma" pitchFamily="34" charset="0"/>
                </a:defRPr>
              </a:lvl1pPr>
            </a:lstStyle>
            <a:p>
              <a:r>
                <a:rPr lang="en-US" sz="2700" dirty="0"/>
                <a:t>With uncertainty</a:t>
              </a:r>
              <a:br>
                <a:rPr lang="en-US" dirty="0"/>
              </a:br>
              <a:endParaRPr lang="en-US" sz="1900" dirty="0"/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7429500" y="3645024"/>
              <a:ext cx="4762500" cy="25812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4057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4149080"/>
            <a:ext cx="10945216" cy="985909"/>
          </a:xfrm>
        </p:spPr>
        <p:txBody>
          <a:bodyPr>
            <a:normAutofit/>
          </a:bodyPr>
          <a:lstStyle/>
          <a:p>
            <a:r>
              <a:rPr lang="en-US" sz="4200" dirty="0"/>
              <a:t>Excursion to RxODE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6030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race car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46634" y="1386432"/>
            <a:ext cx="6391275" cy="391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RxODE</a:t>
            </a:r>
            <a:r>
              <a:rPr lang="en-US" dirty="0"/>
              <a:t> is the ODE solving engine that powers the </a:t>
            </a:r>
            <a:br>
              <a:rPr lang="en-US" dirty="0"/>
            </a:br>
            <a:r>
              <a:rPr lang="en-US" dirty="0"/>
              <a:t>estimation methods of </a:t>
            </a:r>
            <a:r>
              <a:rPr lang="en-US" dirty="0">
                <a:solidFill>
                  <a:schemeClr val="tx2"/>
                </a:solidFill>
              </a:rPr>
              <a:t>nlmix</a:t>
            </a:r>
            <a:r>
              <a:rPr lang="en-US" dirty="0"/>
              <a:t>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33EA325-E17C-4431-8C79-1AEA4A396602}" type="slidenum">
              <a:rPr lang="en-GB" smtClean="0"/>
              <a:pPr/>
              <a:t>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23" name="TextBox 22"/>
          <p:cNvSpPr txBox="1"/>
          <p:nvPr/>
        </p:nvSpPr>
        <p:spPr>
          <a:xfrm>
            <a:off x="5735960" y="5094766"/>
            <a:ext cx="583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46634" y="5075892"/>
            <a:ext cx="4589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do I need to know about </a:t>
            </a:r>
            <a:r>
              <a:rPr lang="en-US" b="1" dirty="0" err="1"/>
              <a:t>RxODE</a:t>
            </a:r>
            <a:r>
              <a:rPr lang="en-US" b="1" dirty="0"/>
              <a:t>?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397625" y="5517232"/>
            <a:ext cx="385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in </a:t>
            </a:r>
            <a:r>
              <a:rPr lang="en-US" b="1" dirty="0" err="1"/>
              <a:t>RxODE</a:t>
            </a:r>
            <a:r>
              <a:rPr lang="en-US" b="1" dirty="0"/>
              <a:t> is used by nlmixr?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12839" y="5949280"/>
            <a:ext cx="4028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in </a:t>
            </a:r>
            <a:r>
              <a:rPr lang="en-US" b="1" dirty="0" err="1"/>
              <a:t>RxODE</a:t>
            </a:r>
            <a:r>
              <a:rPr lang="en-US" b="1" dirty="0"/>
              <a:t> is output by nlmixr?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4291834" y="1483889"/>
            <a:ext cx="7276774" cy="3445162"/>
            <a:chOff x="3647728" y="1438225"/>
            <a:chExt cx="7276774" cy="3445162"/>
          </a:xfrm>
        </p:grpSpPr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0" y="1438225"/>
              <a:ext cx="4828502" cy="3240013"/>
            </a:xfrm>
            <a:prstGeom prst="rect">
              <a:avLst/>
            </a:prstGeom>
          </p:spPr>
        </p:pic>
        <p:grpSp>
          <p:nvGrpSpPr>
            <p:cNvPr id="31" name="Group 30"/>
            <p:cNvGrpSpPr/>
            <p:nvPr/>
          </p:nvGrpSpPr>
          <p:grpSpPr>
            <a:xfrm>
              <a:off x="6312024" y="2492896"/>
              <a:ext cx="1296144" cy="1465263"/>
              <a:chOff x="2711624" y="3212978"/>
              <a:chExt cx="1296144" cy="1465263"/>
            </a:xfrm>
          </p:grpSpPr>
          <p:sp>
            <p:nvSpPr>
              <p:cNvPr id="39" name="Hexagon 38"/>
              <p:cNvSpPr/>
              <p:nvPr/>
            </p:nvSpPr>
            <p:spPr>
              <a:xfrm rot="5400000">
                <a:off x="2627064" y="3297538"/>
                <a:ext cx="1465263" cy="1296144"/>
              </a:xfrm>
              <a:prstGeom prst="hexagon">
                <a:avLst>
                  <a:gd name="adj" fmla="val 28618"/>
                  <a:gd name="vf" fmla="val 11547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endParaRPr lang="en-US"/>
              </a:p>
            </p:txBody>
          </p:sp>
          <p:pic>
            <p:nvPicPr>
              <p:cNvPr id="40" name="Picture 3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839949" y="3333135"/>
                <a:ext cx="1039494" cy="1199842"/>
              </a:xfrm>
              <a:prstGeom prst="rect">
                <a:avLst/>
              </a:prstGeom>
            </p:spPr>
          </p:pic>
        </p:grpSp>
        <p:grpSp>
          <p:nvGrpSpPr>
            <p:cNvPr id="32" name="Group 31"/>
            <p:cNvGrpSpPr/>
            <p:nvPr/>
          </p:nvGrpSpPr>
          <p:grpSpPr>
            <a:xfrm>
              <a:off x="3647728" y="2708920"/>
              <a:ext cx="1296144" cy="1465263"/>
              <a:chOff x="2680510" y="4156297"/>
              <a:chExt cx="1296144" cy="1465263"/>
            </a:xfrm>
          </p:grpSpPr>
          <p:sp>
            <p:nvSpPr>
              <p:cNvPr id="37" name="Hexagon 36"/>
              <p:cNvSpPr/>
              <p:nvPr/>
            </p:nvSpPr>
            <p:spPr>
              <a:xfrm rot="5400000">
                <a:off x="2595950" y="4240857"/>
                <a:ext cx="1465263" cy="1296144"/>
              </a:xfrm>
              <a:prstGeom prst="hexagon">
                <a:avLst>
                  <a:gd name="adj" fmla="val 28618"/>
                  <a:gd name="vf" fmla="val 115470"/>
                </a:avLst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endParaRPr lang="en-US"/>
              </a:p>
            </p:txBody>
          </p:sp>
          <p:pic>
            <p:nvPicPr>
              <p:cNvPr id="38" name="Picture 37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07634" y="4293459"/>
                <a:ext cx="1041894" cy="1199842"/>
              </a:xfrm>
              <a:prstGeom prst="rect">
                <a:avLst/>
              </a:prstGeom>
            </p:spPr>
          </p:pic>
        </p:grpSp>
        <p:sp>
          <p:nvSpPr>
            <p:cNvPr id="33" name="Right Arrow 32"/>
            <p:cNvSpPr/>
            <p:nvPr/>
          </p:nvSpPr>
          <p:spPr>
            <a:xfrm>
              <a:off x="4511825" y="2053994"/>
              <a:ext cx="1780346" cy="792088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511824" y="2259143"/>
              <a:ext cx="1577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Solve ODEs</a:t>
              </a:r>
            </a:p>
          </p:txBody>
        </p:sp>
        <p:sp>
          <p:nvSpPr>
            <p:cNvPr id="35" name="Right Arrow 34"/>
            <p:cNvSpPr/>
            <p:nvPr/>
          </p:nvSpPr>
          <p:spPr>
            <a:xfrm rot="10800000">
              <a:off x="4223792" y="3769771"/>
              <a:ext cx="2033038" cy="1113616"/>
            </a:xfrm>
            <a:prstGeom prst="rightArrow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4511825" y="3981149"/>
              <a:ext cx="174500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bg1"/>
                  </a:solidFill>
                </a:rPr>
                <a:t>Estimate Parameters</a:t>
              </a:r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2424" y="140926"/>
            <a:ext cx="1041894" cy="119984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4318" y="140926"/>
            <a:ext cx="1039494" cy="119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10197"/>
      </p:ext>
    </p:extLst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672098E-E704-41C2-B233-A5DE79514A81}" vid="{05D70944-1DEC-4194-BA18-DA1D17F1F2A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1516</TotalTime>
  <Words>1581</Words>
  <Application>Microsoft Office PowerPoint</Application>
  <PresentationFormat>Widescreen</PresentationFormat>
  <Paragraphs>209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Century Gothic</vt:lpstr>
      <vt:lpstr>Courier New</vt:lpstr>
      <vt:lpstr>Times New Roman</vt:lpstr>
      <vt:lpstr>Wingdings</vt:lpstr>
      <vt:lpstr>OccamsPresentation</vt:lpstr>
      <vt:lpstr>Office Theme</vt:lpstr>
      <vt:lpstr>PowerPoint Presentation</vt:lpstr>
      <vt:lpstr>Please ensure that you have all packages installed and course materials downloaded</vt:lpstr>
      <vt:lpstr>PowerPoint Presentation</vt:lpstr>
      <vt:lpstr>PowerPoint Presentation</vt:lpstr>
      <vt:lpstr>Hands-on for importing NONMEM models into nlmixr2/rxode2 (nonmem2rx)</vt:lpstr>
      <vt:lpstr>PowerPoint Presentation</vt:lpstr>
      <vt:lpstr>simulating from a nlmixr model</vt:lpstr>
      <vt:lpstr>Excursion to RxODE </vt:lpstr>
      <vt:lpstr>RxODE is the ODE solving engine that powers the  estimation methods of nlmixr</vt:lpstr>
      <vt:lpstr>Specify a variety of dosing schedules using the add.dosing() function</vt:lpstr>
      <vt:lpstr>Creating an eventTable with add.sampling(),  add.dosing()</vt:lpstr>
      <vt:lpstr>Back to Simulating with nlmixr2  </vt:lpstr>
      <vt:lpstr>Simulating using nlmixr Simulate a new regimen (BID) – No Parameter Uncertainty</vt:lpstr>
      <vt:lpstr>Simulation Output The simulation has information about the parameters that were used in the simulation from the model fit (= Solved RxODE object)</vt:lpstr>
      <vt:lpstr>PowerPoint Presentation</vt:lpstr>
      <vt:lpstr>Simulating using nlmixr2 Simulate a new regimen (BID) – With Parameter Uncertainty   add one additional parameter “nStud” </vt:lpstr>
      <vt:lpstr>PowerPoint Presentation</vt:lpstr>
      <vt:lpstr>Simulate a new regimen (BID) – With Parameter Uncertainty  Simulation Plot</vt:lpstr>
      <vt:lpstr>PowerPoint Presentation</vt:lpstr>
      <vt:lpstr>PowerPoint Presentation</vt:lpstr>
    </vt:vector>
  </TitlesOfParts>
  <Manager/>
  <Company>Occams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Rik Schoemaker</dc:creator>
  <cp:keywords/>
  <dc:description/>
  <cp:lastModifiedBy>Bill Denney</cp:lastModifiedBy>
  <cp:revision>378</cp:revision>
  <cp:lastPrinted>2018-07-19T14:45:16Z</cp:lastPrinted>
  <dcterms:created xsi:type="dcterms:W3CDTF">2016-11-23T19:12:10Z</dcterms:created>
  <dcterms:modified xsi:type="dcterms:W3CDTF">2024-11-01T17:53:21Z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929bff8-5b33-42aa-95d2-28f72e792cb0_Enabled">
    <vt:lpwstr>True</vt:lpwstr>
  </property>
  <property fmtid="{D5CDD505-2E9C-101B-9397-08002B2CF9AE}" pid="3" name="MSIP_Label_4929bff8-5b33-42aa-95d2-28f72e792cb0_SiteId">
    <vt:lpwstr>f35a6974-607f-47d4-82d7-ff31d7dc53a5</vt:lpwstr>
  </property>
  <property fmtid="{D5CDD505-2E9C-101B-9397-08002B2CF9AE}" pid="4" name="MSIP_Label_4929bff8-5b33-42aa-95d2-28f72e792cb0_Owner">
    <vt:lpwstr>TRAMEMI1@novartis.net</vt:lpwstr>
  </property>
  <property fmtid="{D5CDD505-2E9C-101B-9397-08002B2CF9AE}" pid="5" name="MSIP_Label_4929bff8-5b33-42aa-95d2-28f72e792cb0_SetDate">
    <vt:lpwstr>2019-04-01T23:14:30.7774925Z</vt:lpwstr>
  </property>
  <property fmtid="{D5CDD505-2E9C-101B-9397-08002B2CF9AE}" pid="6" name="MSIP_Label_4929bff8-5b33-42aa-95d2-28f72e792cb0_Name">
    <vt:lpwstr>Business Use Only</vt:lpwstr>
  </property>
  <property fmtid="{D5CDD505-2E9C-101B-9397-08002B2CF9AE}" pid="7" name="MSIP_Label_4929bff8-5b33-42aa-95d2-28f72e792cb0_Application">
    <vt:lpwstr>Microsoft Azure Information Protection</vt:lpwstr>
  </property>
  <property fmtid="{D5CDD505-2E9C-101B-9397-08002B2CF9AE}" pid="8" name="MSIP_Label_4929bff8-5b33-42aa-95d2-28f72e792cb0_Extended_MSFT_Method">
    <vt:lpwstr>Automatic</vt:lpwstr>
  </property>
  <property fmtid="{D5CDD505-2E9C-101B-9397-08002B2CF9AE}" pid="9" name="Confidentiality">
    <vt:lpwstr>Business Use Only</vt:lpwstr>
  </property>
</Properties>
</file>