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Default Extension="gif" ContentType="image/gif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2" Type="http://schemas.openxmlformats.org/package/2006/relationships/metadata/thumbnail" Target="docProps/thumbnail.jpeg"/>
<Relationship Id="rId1" Type="http://schemas.openxmlformats.org/officeDocument/2006/relationships/officeDocument" Target="ppt/presentation.xml"/>
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"/>
  </p:notesMasterIdLst>
  <p:handoutMasterIdLst>
    <p:handoutMasterId r:id="rId3"/>
  </p:handout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40000"/>
    <a:srgbClr val="E08836"/>
    <a:srgbClr val="DE8400"/>
    <a:srgbClr val="902C10"/>
    <a:srgbClr val="A50021"/>
    <a:srgbClr val="898989"/>
    <a:srgbClr val="C878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38" autoAdjust="0"/>
    <p:restoredTop sz="96405"/>
  </p:normalViewPr>
  <p:slideViewPr>
    <p:cSldViewPr>
      <p:cViewPr varScale="1">
        <p:scale>
          <a:sx n="131" d="100"/>
          <a:sy n="131" d="100"/>
        </p:scale>
        <p:origin x="336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9" d="100"/>
          <a:sy n="99" d="100"/>
        </p:scale>
        <p:origin x="4272" y="1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handoutMaster" Target="handoutMasters/handoutMaster1.xml"/>
<Relationship Id="rId7" Type="http://schemas.openxmlformats.org/officeDocument/2006/relationships/tableStyles" Target="tableStyles.xml"/>
<Relationship Id="rId2" Type="http://schemas.openxmlformats.org/officeDocument/2006/relationships/notesMaster" Target="notesMasters/notesMaster1.xml"/>
<Relationship Id="rId1" Type="http://schemas.openxmlformats.org/officeDocument/2006/relationships/slideMaster" Target="slideMasters/slideMaster1.xml"/>
<Relationship Id="rId6" Type="http://schemas.openxmlformats.org/officeDocument/2006/relationships/theme" Target="theme/theme1.xml"/>
<Relationship Id="rId5" Type="http://schemas.openxmlformats.org/officeDocument/2006/relationships/viewProps" Target="viewProps.xml"/>
<Relationship Id="rId4" Type="http://schemas.openxmlformats.org/officeDocument/2006/relationships/presProps" Target="presProps.xml"/>
<Relationship Id="rId8" Type="http://schemas.openxmlformats.org/officeDocument/2006/relationships/slide" Target="slides/slide1.xml"/>
<Relationship Id="rId9" Type="http://schemas.openxmlformats.org/officeDocument/2006/relationships/slide" Target="slides/slide2.xml"/>
<Relationship Id="rId10" Type="http://schemas.openxmlformats.org/officeDocument/2006/relationships/slide" Target="slides/slide3.xml"/>
<Relationship Id="rId11" Type="http://schemas.openxmlformats.org/officeDocument/2006/relationships/slide" Target="slides/slide4.xml"/>
<Relationship Id="rId12" Type="http://schemas.openxmlformats.org/officeDocument/2006/relationships/slide" Target="slides/slide5.xml"/>
<Relationship Id="rId13" Type="http://schemas.openxmlformats.org/officeDocument/2006/relationships/slide" Target="slides/slide6.xml"/>
<Relationship Id="rId14" Type="http://schemas.openxmlformats.org/officeDocument/2006/relationships/slide" Target="slides/slide7.xml"/>
<Relationship Id="rId15" Type="http://schemas.openxmlformats.org/officeDocument/2006/relationships/slide" Target="slides/slide8.xml"/>
<Relationship Id="rId16" Type="http://schemas.openxmlformats.org/officeDocument/2006/relationships/slide" Target="slides/slide9.xml"/>
<Relationship Id="rId17" Type="http://schemas.openxmlformats.org/officeDocument/2006/relationships/slide" Target="slides/slide10.xml"/>
<Relationship Id="rId18" Type="http://schemas.openxmlformats.org/officeDocument/2006/relationships/slide" Target="slides/slide11.xml"/>
<Relationship Id="rId19" Type="http://schemas.openxmlformats.org/officeDocument/2006/relationships/slide" Target="slides/slide12.xml"/>
<Relationship Id="rId20" Type="http://schemas.openxmlformats.org/officeDocument/2006/relationships/slide" Target="slides/slide13.xml"/>
</Relationships>
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5B5575-5396-4903-B001-2952BE6B9F1B}" type="datetimeFigureOut">
              <a:rPr lang="en-GB" smtClean="0"/>
              <a:t>17/06/2022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42CCE1-13AB-4907-8C53-954A4412C1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96156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E547EB-7C1B-40A0-9C00-7392B48D9156}" type="datetimeFigureOut">
              <a:rPr lang="en-GB" smtClean="0"/>
              <a:t>17/06/2022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3989F4-5BC7-45C8-8C9A-BD91344270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32489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019400"/>
            <a:ext cx="8534400" cy="170574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-204936"/>
            <a:ext cx="12192000" cy="15567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8" name="Rectangle 7"/>
          <p:cNvSpPr/>
          <p:nvPr userDrawn="1"/>
        </p:nvSpPr>
        <p:spPr>
          <a:xfrm>
            <a:off x="0" y="6237312"/>
            <a:ext cx="12192000" cy="628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3392" y="476672"/>
            <a:ext cx="10945216" cy="2448272"/>
          </a:xfrm>
        </p:spPr>
        <p:txBody>
          <a:bodyPr anchor="b">
            <a:normAutofit/>
          </a:bodyPr>
          <a:lstStyle>
            <a:lvl1pPr algn="ctr">
              <a:defRPr sz="3200">
                <a:solidFill>
                  <a:srgbClr val="B4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1349CD0D-3304-2010-6F4C-30C08DAD57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07883" y="4876221"/>
            <a:ext cx="3376233" cy="1333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382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800"/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9597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623392" y="1196752"/>
            <a:ext cx="10945216" cy="518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 marL="914400" indent="0">
              <a:buNone/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 marL="1371600" indent="0">
              <a:buNone/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 marL="1828800" indent="0">
              <a:buNone/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8292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623392" y="1196752"/>
            <a:ext cx="10945216" cy="518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92978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019400"/>
            <a:ext cx="8534400" cy="170574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-204936"/>
            <a:ext cx="12192000" cy="15567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8" name="Rectangle 7"/>
          <p:cNvSpPr/>
          <p:nvPr userDrawn="1"/>
        </p:nvSpPr>
        <p:spPr>
          <a:xfrm>
            <a:off x="0" y="6237312"/>
            <a:ext cx="12192000" cy="628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3392" y="476672"/>
            <a:ext cx="10945216" cy="2448272"/>
          </a:xfrm>
        </p:spPr>
        <p:txBody>
          <a:bodyPr anchor="b">
            <a:normAutofit/>
          </a:bodyPr>
          <a:lstStyle>
            <a:lvl1pPr algn="ctr">
              <a:defRPr sz="3200">
                <a:solidFill>
                  <a:srgbClr val="B4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1349CD0D-3304-2010-6F4C-30C08DAD57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07883" y="4876221"/>
            <a:ext cx="3376233" cy="1333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184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ntent_header_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DDC6DC6-C279-6D60-9948-13C3E4D8D8E2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23392" y="1202136"/>
            <a:ext cx="5395912" cy="492125"/>
          </a:xfrm>
        </p:spPr>
        <p:txBody>
          <a:bodyPr/>
          <a:lstStyle>
            <a:lvl1pPr marL="0" indent="0">
              <a:buNone/>
              <a:defRPr>
                <a:solidFill>
                  <a:srgbClr val="C00000"/>
                </a:solidFill>
              </a:defRPr>
            </a:lvl1pPr>
          </a:lstStyle>
          <a:p>
            <a:pPr lvl="0"/>
            <a:r>
              <a:rPr lang="en-US" dirty="0"/>
              <a:t>Left title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3103697-C80C-C9D7-DE12-CD2A49021A15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3888" y="1828800"/>
            <a:ext cx="5395912" cy="4552950"/>
          </a:xfrm>
        </p:spPr>
        <p:txBody>
          <a:bodyPr/>
          <a:lstStyle/>
          <a:p>
            <a:pPr lvl="0"/>
            <a:r>
              <a:rPr lang="en-US" dirty="0"/>
              <a:t>Left list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2E82F6E9-9544-AA99-945C-603F29731EBB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72200" y="1828800"/>
            <a:ext cx="5395913" cy="4552950"/>
          </a:xfrm>
        </p:spPr>
        <p:txBody>
          <a:bodyPr/>
          <a:lstStyle/>
          <a:p>
            <a:pPr lvl="0"/>
            <a:r>
              <a:rPr lang="en-US" dirty="0"/>
              <a:t>Right list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E5EB4F9C-92B3-A278-E210-FACFF4605246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6172200" y="1201738"/>
            <a:ext cx="5395913" cy="492125"/>
          </a:xfrm>
        </p:spPr>
        <p:txBody>
          <a:bodyPr/>
          <a:lstStyle>
            <a:lvl1pPr marL="0" indent="0">
              <a:buNone/>
              <a:defRPr>
                <a:solidFill>
                  <a:srgbClr val="C00000"/>
                </a:solidFill>
              </a:defRPr>
            </a:lvl1pPr>
          </a:lstStyle>
          <a:p>
            <a:pPr lvl="0"/>
            <a:r>
              <a:rPr lang="en-US" dirty="0"/>
              <a:t>Right title</a:t>
            </a:r>
          </a:p>
        </p:txBody>
      </p:sp>
    </p:spTree>
    <p:extLst>
      <p:ext uri="{BB962C8B-B14F-4D97-AF65-F5344CB8AC3E}">
        <p14:creationId xmlns:p14="http://schemas.microsoft.com/office/powerpoint/2010/main" val="421584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ntent_header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DDC6DC6-C279-6D60-9948-13C3E4D8D8E2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23392" y="1202136"/>
            <a:ext cx="5395912" cy="492125"/>
          </a:xfrm>
        </p:spPr>
        <p:txBody>
          <a:bodyPr/>
          <a:lstStyle>
            <a:lvl1pPr marL="0" indent="0">
              <a:buNone/>
              <a:defRPr>
                <a:solidFill>
                  <a:srgbClr val="C00000"/>
                </a:solidFill>
              </a:defRPr>
            </a:lvl1pPr>
          </a:lstStyle>
          <a:p>
            <a:pPr lvl="0"/>
            <a:r>
              <a:rPr lang="en-US" dirty="0"/>
              <a:t>Left title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3103697-C80C-C9D7-DE12-CD2A49021A15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3888" y="1828800"/>
            <a:ext cx="5395912" cy="45529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Left list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2E82F6E9-9544-AA99-945C-603F29731EBB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72200" y="1828800"/>
            <a:ext cx="5395913" cy="45529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Right list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E5EB4F9C-92B3-A278-E210-FACFF4605246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6172200" y="1201738"/>
            <a:ext cx="5395913" cy="492125"/>
          </a:xfrm>
        </p:spPr>
        <p:txBody>
          <a:bodyPr/>
          <a:lstStyle>
            <a:lvl1pPr marL="0" indent="0">
              <a:buNone/>
              <a:defRPr>
                <a:solidFill>
                  <a:srgbClr val="C00000"/>
                </a:solidFill>
              </a:defRPr>
            </a:lvl1pPr>
          </a:lstStyle>
          <a:p>
            <a:pPr lvl="0"/>
            <a:r>
              <a:rPr lang="en-US" dirty="0"/>
              <a:t>Right title</a:t>
            </a:r>
          </a:p>
        </p:txBody>
      </p:sp>
    </p:spTree>
    <p:extLst>
      <p:ext uri="{BB962C8B-B14F-4D97-AF65-F5344CB8AC3E}">
        <p14:creationId xmlns:p14="http://schemas.microsoft.com/office/powerpoint/2010/main" val="3341299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ntent_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3103697-C80C-C9D7-DE12-CD2A49021A15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3888" y="1282430"/>
            <a:ext cx="5395912" cy="5099320"/>
          </a:xfrm>
        </p:spPr>
        <p:txBody>
          <a:bodyPr/>
          <a:lstStyle/>
          <a:p>
            <a:pPr lvl="0"/>
            <a:r>
              <a:rPr lang="en-US" dirty="0"/>
              <a:t>Left list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2E82F6E9-9544-AA99-945C-603F29731EBB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72200" y="1282430"/>
            <a:ext cx="5395913" cy="5099320"/>
          </a:xfrm>
        </p:spPr>
        <p:txBody>
          <a:bodyPr/>
          <a:lstStyle/>
          <a:p>
            <a:pPr lvl="0"/>
            <a:r>
              <a:rPr lang="en-US" dirty="0"/>
              <a:t>Right list</a:t>
            </a:r>
          </a:p>
        </p:txBody>
      </p:sp>
    </p:spTree>
    <p:extLst>
      <p:ext uri="{BB962C8B-B14F-4D97-AF65-F5344CB8AC3E}">
        <p14:creationId xmlns:p14="http://schemas.microsoft.com/office/powerpoint/2010/main" val="3861472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ntent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3103697-C80C-C9D7-DE12-CD2A49021A15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3888" y="1282430"/>
            <a:ext cx="5395912" cy="509932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Left list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2E82F6E9-9544-AA99-945C-603F29731EBB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72200" y="1282430"/>
            <a:ext cx="5395913" cy="509932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Right list</a:t>
            </a:r>
          </a:p>
        </p:txBody>
      </p:sp>
    </p:spTree>
    <p:extLst>
      <p:ext uri="{BB962C8B-B14F-4D97-AF65-F5344CB8AC3E}">
        <p14:creationId xmlns:p14="http://schemas.microsoft.com/office/powerpoint/2010/main" val="2926727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800"/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5310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sv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392" y="1196752"/>
            <a:ext cx="10945216" cy="518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59564" y="6564883"/>
            <a:ext cx="7392821" cy="230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2">
                    <a:lumMod val="75000"/>
                  </a:schemeClr>
                </a:solidFill>
                <a:latin typeface="+mn-lt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3392" y="6564883"/>
            <a:ext cx="1056117" cy="230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B40000"/>
                </a:solidFill>
                <a:latin typeface="+mn-lt"/>
                <a:ea typeface="Tahoma" pitchFamily="34" charset="0"/>
                <a:cs typeface="Tahoma" pitchFamily="34" charset="0"/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20B426CB-3DAD-88F5-2025-3EA5EC89371D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168524" y="6239370"/>
            <a:ext cx="1400084" cy="553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295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1" r:id="rId9"/>
    <p:sldLayoutId id="2147483653" r:id="rId10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2400" b="1" kern="1200">
          <a:solidFill>
            <a:srgbClr val="B40000"/>
          </a:solidFill>
          <a:latin typeface="+mn-lt"/>
          <a:ea typeface="Tahoma" pitchFamily="34" charset="0"/>
          <a:cs typeface="Tahom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B40000"/>
        </a:buClr>
        <a:buFont typeface="Arial" pitchFamily="34" charset="0"/>
        <a:buChar char="•"/>
        <a:defRPr sz="2400" kern="1200">
          <a:solidFill>
            <a:schemeClr val="tx2">
              <a:lumMod val="50000"/>
            </a:schemeClr>
          </a:solidFill>
          <a:latin typeface="Calibri" panose="020F0502020204030204" pitchFamily="34" charset="0"/>
          <a:ea typeface="Tahoma" pitchFamily="34" charset="0"/>
          <a:cs typeface="Tahom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B40000"/>
        </a:buClr>
        <a:buFont typeface="Arial" pitchFamily="34" charset="0"/>
        <a:buChar char="•"/>
        <a:defRPr sz="2200" kern="1200">
          <a:solidFill>
            <a:schemeClr val="tx2">
              <a:lumMod val="50000"/>
            </a:schemeClr>
          </a:solidFill>
          <a:latin typeface="Calibri" panose="020F0502020204030204" pitchFamily="34" charset="0"/>
          <a:ea typeface="Tahoma" pitchFamily="34" charset="0"/>
          <a:cs typeface="Tahom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B40000"/>
        </a:buClr>
        <a:buFont typeface="Arial" pitchFamily="34" charset="0"/>
        <a:buChar char="•"/>
        <a:defRPr sz="2000" kern="1200">
          <a:solidFill>
            <a:schemeClr val="tx2">
              <a:lumMod val="50000"/>
            </a:schemeClr>
          </a:solidFill>
          <a:latin typeface="Calibri" panose="020F0502020204030204" pitchFamily="34" charset="0"/>
          <a:ea typeface="Tahoma" pitchFamily="34" charset="0"/>
          <a:cs typeface="Tahom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B40000"/>
        </a:buClr>
        <a:buFont typeface="Arial" pitchFamily="34" charset="0"/>
        <a:buChar char="•"/>
        <a:defRPr sz="1800" kern="1200">
          <a:solidFill>
            <a:schemeClr val="tx2">
              <a:lumMod val="50000"/>
            </a:schemeClr>
          </a:solidFill>
          <a:latin typeface="Calibri" panose="020F0502020204030204" pitchFamily="34" charset="0"/>
          <a:ea typeface="Tahoma" pitchFamily="34" charset="0"/>
          <a:cs typeface="Tahom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B40000"/>
        </a:buClr>
        <a:buFont typeface="Arial" pitchFamily="34" charset="0"/>
        <a:buChar char="•"/>
        <a:defRPr sz="1600" kern="1200">
          <a:solidFill>
            <a:schemeClr val="tx2">
              <a:lumMod val="50000"/>
            </a:schemeClr>
          </a:solidFill>
          <a:latin typeface="Calibri" panose="020F0502020204030204" pitchFamily="34" charset="0"/>
          <a:ea typeface="Tahoma" pitchFamily="34" charset="0"/>
          <a:cs typeface="Tahom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10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9b2902053c09ade538b8940916b234a6b349c2e8.png"/>
</Relationships>

</file>

<file path=ppt/slides/_rels/slide1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d48922303deae7f4ccc7d6c9d89c940beac74697.png"/>
</Relationships>

</file>

<file path=ppt/slides/_rels/slide1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009b5339e6d16103029f1400150a3dd2aec5aca1.png"/>
</Relationships>

</file>

<file path=ppt/slides/_rels/slide1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83938f3bebb3faf8088e3b084bc32d63d2d2750a.png"/>
</Relationships>

</file>

<file path=ppt/slides/_rels/slide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f78e73ec0b8c6b0e9ec899bc0d6fd23ee3b61fa0.png"/>
</Relationships>

</file>

<file path=ppt/slides/_rels/slide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611d5239796908ebc717b0d16f4188e97b5f6e46.png"/>
</Relationships>

</file>

<file path=ppt/slides/_rels/slide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a07e26a562cb7ded58bcce4d005cfbf69a796d0f.png"/>
</Relationships>

</file>

<file path=ppt/slides/_rels/slide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34148af31c2e3addc349fc2af12cb975c220c7bd.png"/>
</Relationships>

</file>

<file path=ppt/slides/_rels/slide6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9a7e4477496760ce8fc3b00b762710f2cb27cded.png"/>
</Relationships>

</file>

<file path=ppt/slides/_rels/slide7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dd8261ab7cee7fd8ef90ebe08fd475857af38f7c.png"/>
</Relationships>

</file>

<file path=ppt/slides/_rels/slide8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d60e9c73e162fc66d4ce56961dab2d67b6fab3c1.png"/>
</Relationships>

</file>

<file path=ppt/slides/_rels/slide9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6c0c96e779976ab6da7034e04c1a34c6f865eef5.pn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Parameter Estimates</a:t>
            </a:r>
          </a:p>
        </p:txBody>
      </p:sp>
      <p:graphicFrame>
        <p:nvGraphicFramePr>
          <p:cNvPr id="3" name="Text Placeholder 2"/>
          <p:cNvGraphicFramePr>
            <a:graphicFrameLocks noGrp="true"/>
          </p:cNvGraphicFramePr>
          <p:nvPr/>
        </p:nvGraphicFramePr>
        <p:xfrm rot="0">
          <a:off x="623392" y="1196752"/>
          <a:ext cx="10945216" cy="5184576"/>
        </p:xfrm>
        <a:graphic>
          <a:graphicData uri="http://schemas.openxmlformats.org/drawingml/2006/table">
            <a:tbl>
              <a:tblPr/>
              <a:tblGrid>
                <a:gridCol w="993857"/>
                <a:gridCol w="660706"/>
                <a:gridCol w="749587"/>
                <a:gridCol w="667527"/>
                <a:gridCol w="2070530"/>
                <a:gridCol w="975713"/>
                <a:gridCol w="1141675"/>
              </a:tblGrid>
              <a:tr h="38533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Parameter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Est.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SE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%RSE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Back-transformed(95%CI)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BSV(CV%)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Shrink(SD)%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406925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log Cl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1.37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0.0298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2.17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3.94 (3.71, 4.17)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32.6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1.94%&lt;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405096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log Vc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4.2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0.0295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0.703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66.6 (62.8, 70.5)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32.3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2.46%&lt;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406925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log Q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1.38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0.0547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3.96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3.98 (3.57, 4.42)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32.7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40.5%&gt;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405096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log Vp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3.88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0.0348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0.899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48.3 (45.1, 51.7)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27.5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28.4%=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77207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RSV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0.196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0.196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Observed vs Predicted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SAEM Stabilization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ccamsPresentation">
  <a:themeElements>
    <a:clrScheme name="Custom 3">
      <a:dk1>
        <a:srgbClr val="3B3B3B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902C10"/>
      </a:accent2>
      <a:accent3>
        <a:srgbClr val="9BBB59"/>
      </a:accent3>
      <a:accent4>
        <a:srgbClr val="8064A2"/>
      </a:accent4>
      <a:accent5>
        <a:srgbClr val="4BACC6"/>
      </a:accent5>
      <a:accent6>
        <a:srgbClr val="E08836"/>
      </a:accent6>
      <a:hlink>
        <a:srgbClr val="902C10"/>
      </a:hlink>
      <a:folHlink>
        <a:srgbClr val="902C10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A14DE638-5A32-4AB1-8CA5-820AF9071EC6}" vid="{FC3C1A1D-E4C3-4376-B9E9-5A1F7F3A1C2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0</Words>
  <Application>Microsoft Macintosh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Century Gothic</vt:lpstr>
      <vt:lpstr>OccamsPresentation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subject/>
  <dc:creator>John Harrold</dc:creator>
  <cp:keywords/>
  <dc:description/>
  <cp:lastModifiedBy>runner</cp:lastModifiedBy>
  <cp:revision>9</cp:revision>
  <dcterms:created xsi:type="dcterms:W3CDTF">2022-06-17T14:02:13Z</dcterms:created>
  <dcterms:modified xsi:type="dcterms:W3CDTF">2023-12-09T20:45:06Z</dcterms:modified>
  <cp:category/>
</cp:coreProperties>
</file>