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99" r:id="rId3"/>
    <p:sldId id="369" r:id="rId4"/>
    <p:sldId id="371" r:id="rId5"/>
    <p:sldId id="370" r:id="rId6"/>
    <p:sldId id="33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30548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6405"/>
  </p:normalViewPr>
  <p:slideViewPr>
    <p:cSldViewPr>
      <p:cViewPr varScale="1">
        <p:scale>
          <a:sx n="69" d="100"/>
          <a:sy n="69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5154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00" y="4787964"/>
            <a:ext cx="3566493" cy="176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3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nlmixr development team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88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nlmixr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20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6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3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nlmixr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6303992"/>
            <a:ext cx="1152128" cy="52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lmixrdevelopment/nlmixr-examples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063552" y="620688"/>
            <a:ext cx="8208912" cy="129614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Case Example 1: </a:t>
            </a:r>
            <a:r>
              <a:rPr lang="en-US" dirty="0"/>
              <a:t>Semi-Mechanistic Model to Characterize Non-Linear PK of Nimotuzumab in Breast Cancer </a:t>
            </a:r>
            <a:r>
              <a:rPr lang="en-US" dirty="0" smtClean="0"/>
              <a:t>Patients</a:t>
            </a:r>
            <a:endParaRPr lang="en-GB" dirty="0"/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967608" y="2204864"/>
            <a:ext cx="6400800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B40000"/>
              </a:buClr>
              <a:buFont typeface="Arial" pitchFamily="34" charset="0"/>
              <a:buNone/>
              <a:defRPr sz="2400" kern="12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B40000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B40000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B40000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B40000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nlmixr course PAGE </a:t>
            </a:r>
            <a:r>
              <a:rPr lang="en-GB" b="1" dirty="0" smtClean="0"/>
              <a:t>2019</a:t>
            </a:r>
            <a:r>
              <a:rPr lang="en-GB" dirty="0"/>
              <a:t>
</a:t>
            </a:r>
            <a:r>
              <a:rPr lang="en-GB" sz="1900" dirty="0" smtClean="0"/>
              <a:t>Stockholm</a:t>
            </a:r>
            <a:r>
              <a:rPr lang="en-GB" sz="1900" dirty="0" smtClean="0"/>
              <a:t>, June 11</a:t>
            </a:r>
            <a:r>
              <a:rPr lang="en-GB" sz="1900" baseline="30000" dirty="0" smtClean="0"/>
              <a:t>th</a:t>
            </a:r>
            <a:r>
              <a:rPr lang="en-GB" sz="1900" dirty="0" smtClean="0"/>
              <a:t> 2019</a:t>
            </a:r>
            <a:endParaRPr lang="en-GB" sz="1900" dirty="0"/>
          </a:p>
          <a:p>
            <a:endParaRPr lang="en-GB" dirty="0"/>
          </a:p>
          <a:p>
            <a:r>
              <a:rPr lang="en-GB" b="1" dirty="0"/>
              <a:t>Mirjam N. Trame</a:t>
            </a:r>
          </a:p>
          <a:p>
            <a:r>
              <a:rPr lang="en-GB" sz="1700" dirty="0"/>
              <a:t>On behalf of the </a:t>
            </a:r>
            <a:r>
              <a:rPr lang="en-GB" sz="1700" dirty="0">
                <a:solidFill>
                  <a:srgbClr val="305480"/>
                </a:solidFill>
              </a:rPr>
              <a:t>nlmix</a:t>
            </a:r>
            <a:r>
              <a:rPr lang="en-GB" sz="1700" dirty="0">
                <a:solidFill>
                  <a:srgbClr val="B40000"/>
                </a:solidFill>
              </a:rPr>
              <a:t>r</a:t>
            </a:r>
            <a:r>
              <a:rPr lang="en-GB" sz="1700" dirty="0"/>
              <a:t> development team: </a:t>
            </a:r>
          </a:p>
          <a:p>
            <a:r>
              <a:rPr lang="en-GB" sz="1700" dirty="0"/>
              <a:t>Matt Fidler, </a:t>
            </a:r>
            <a:r>
              <a:rPr lang="nl-NL" sz="1700" dirty="0"/>
              <a:t>Richard Hooijmaijers, </a:t>
            </a:r>
            <a:r>
              <a:rPr lang="en-GB" sz="1700" dirty="0"/>
              <a:t>Teun Post,</a:t>
            </a:r>
            <a:r>
              <a:rPr lang="nl-NL" sz="1700" dirty="0"/>
              <a:t> </a:t>
            </a:r>
            <a:r>
              <a:rPr lang="en-GB" sz="1700" dirty="0"/>
              <a:t>Rik Schoemaker,      </a:t>
            </a:r>
            <a:r>
              <a:rPr lang="nl-NL" sz="1700" dirty="0"/>
              <a:t>Mirjam Trame,</a:t>
            </a:r>
            <a:r>
              <a:rPr lang="en-GB" sz="1700" dirty="0"/>
              <a:t> Justin Wilkins, Yuan Xiong and Wenping Wang</a:t>
            </a:r>
          </a:p>
        </p:txBody>
      </p:sp>
    </p:spTree>
    <p:extLst>
      <p:ext uri="{BB962C8B-B14F-4D97-AF65-F5344CB8AC3E}">
        <p14:creationId xmlns:p14="http://schemas.microsoft.com/office/powerpoint/2010/main" val="425123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600" dirty="0"/>
              <a:t>Nimotuzumab, a humanized mAb, targeting EGFR in advanced breast cancer patients</a:t>
            </a:r>
          </a:p>
          <a:p>
            <a:endParaRPr lang="en-GB" sz="1400" dirty="0"/>
          </a:p>
          <a:p>
            <a:r>
              <a:rPr lang="en-GB" sz="2600" dirty="0"/>
              <a:t>Phase I study data from 12 patients</a:t>
            </a:r>
          </a:p>
          <a:p>
            <a:pPr lvl="1"/>
            <a:r>
              <a:rPr lang="en-GB" sz="2400" dirty="0"/>
              <a:t>4 treatment cohorts (n=3 per treatment group): 50, 100, 200 and 400 mg QW dosing for 2.5 months </a:t>
            </a:r>
            <a:r>
              <a:rPr lang="en-GB" sz="2400" b="1" dirty="0"/>
              <a:t>(dataset: data_nimo.csv)</a:t>
            </a:r>
          </a:p>
          <a:p>
            <a:endParaRPr lang="en-GB" sz="1400" dirty="0"/>
          </a:p>
          <a:p>
            <a:r>
              <a:rPr lang="en-GB" sz="2600" dirty="0"/>
              <a:t>Serum samples</a:t>
            </a:r>
          </a:p>
          <a:p>
            <a:pPr lvl="1"/>
            <a:r>
              <a:rPr lang="en-US" sz="2400" dirty="0"/>
              <a:t>Before start (0 hours) and at end of IV infusion (0.5 hours) on days 0, 7, 14, 21, 28, 35, 42, 49, 56, and 63 of the treatment</a:t>
            </a:r>
          </a:p>
          <a:p>
            <a:pPr lvl="1"/>
            <a:r>
              <a:rPr lang="en-US" sz="2400" dirty="0"/>
              <a:t>Additional samples after the ﬁrst (day 0) and the 10th (day 63) doses</a:t>
            </a:r>
          </a:p>
          <a:p>
            <a:pPr lvl="2"/>
            <a:r>
              <a:rPr lang="en-US" sz="2200" dirty="0"/>
              <a:t>After the ﬁrst dose: 0.5 hours and 1, 2, 4, and 6 days from the start of the infusion</a:t>
            </a:r>
          </a:p>
          <a:p>
            <a:pPr lvl="2"/>
            <a:r>
              <a:rPr lang="en-US" sz="2200" dirty="0"/>
              <a:t>After the 10th dose: on day 63, samples at 0.5 hours and 1, 6, 14, 20, and 26 days after the start of the infusion</a:t>
            </a:r>
            <a:endParaRPr lang="en-GB" sz="22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US" sz="1700" dirty="0" smtClean="0"/>
              <a:t>Rodriguez-Vera </a:t>
            </a:r>
            <a:r>
              <a:rPr lang="en-US" sz="1700" dirty="0"/>
              <a:t>L et al. J Clin </a:t>
            </a:r>
            <a:r>
              <a:rPr lang="en-US" sz="1700" dirty="0" err="1"/>
              <a:t>Pharmacol</a:t>
            </a:r>
            <a:r>
              <a:rPr lang="en-US" sz="1700" dirty="0"/>
              <a:t>. 2015 Aug;55(8):888-98</a:t>
            </a:r>
            <a:r>
              <a:rPr lang="nl-NL" sz="1700" dirty="0"/>
              <a:t> </a:t>
            </a:r>
            <a:endParaRPr lang="en-GB" sz="1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0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 in</a:t>
            </a:r>
            <a:r>
              <a:rPr lang="en-GB" dirty="0">
                <a:solidFill>
                  <a:srgbClr val="305480"/>
                </a:solidFill>
              </a:rPr>
              <a:t> nlmix</a:t>
            </a:r>
            <a:r>
              <a:rPr lang="en-GB" dirty="0"/>
              <a:t>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25658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/>
              <a:t>Build a </a:t>
            </a:r>
            <a:r>
              <a:rPr lang="en-US" dirty="0"/>
              <a:t>2 compartment PK model describing the linear disposition of </a:t>
            </a:r>
            <a:r>
              <a:rPr lang="en-US" dirty="0" smtClean="0"/>
              <a:t>Nimotuzumab</a:t>
            </a:r>
            <a:endParaRPr lang="en-US" dirty="0"/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Add the target-binding process using a quasi-steady-state approximation in which the binding rate is balanced by the sum of dissociation and internalization (</a:t>
            </a:r>
            <a:r>
              <a:rPr lang="en-US" dirty="0" err="1"/>
              <a:t>kint</a:t>
            </a:r>
            <a:r>
              <a:rPr lang="en-US" dirty="0"/>
              <a:t>) </a:t>
            </a:r>
            <a:r>
              <a:rPr lang="en-US" dirty="0" smtClean="0"/>
              <a:t>rates</a:t>
            </a:r>
            <a:endParaRPr lang="en-US" dirty="0"/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/>
              <a:t>Add inter-individual variability (IIV) on clearance (CL), central volume of distribution (</a:t>
            </a:r>
            <a:r>
              <a:rPr lang="en-US" sz="2400" dirty="0" err="1"/>
              <a:t>Vc</a:t>
            </a:r>
            <a:r>
              <a:rPr lang="en-US" sz="2400" dirty="0"/>
              <a:t>) and on the steady state rate constant (</a:t>
            </a:r>
            <a:r>
              <a:rPr lang="en-US" sz="2400" dirty="0" err="1"/>
              <a:t>kss</a:t>
            </a:r>
            <a:r>
              <a:rPr lang="en-US" sz="2400" dirty="0"/>
              <a:t>)</a:t>
            </a:r>
          </a:p>
          <a:p>
            <a:pPr marL="457200" lvl="1" indent="0">
              <a:buNone/>
            </a:pPr>
            <a:endParaRPr lang="en-US" sz="1300" dirty="0"/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/>
              <a:t>Concentration is modeled as: 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conc</a:t>
            </a:r>
            <a:r>
              <a:rPr lang="en-US" dirty="0" smtClean="0"/>
              <a:t> </a:t>
            </a:r>
            <a:r>
              <a:rPr lang="en-US" dirty="0"/>
              <a:t>= 0.5*(central/v1-eff-kss)+0.5*</a:t>
            </a:r>
            <a:r>
              <a:rPr lang="en-US" dirty="0" err="1"/>
              <a:t>sqrt</a:t>
            </a:r>
            <a:r>
              <a:rPr lang="en-US" dirty="0"/>
              <a:t>((central/v1-eff-kss</a:t>
            </a:r>
            <a:r>
              <a:rPr lang="en-US" dirty="0" smtClean="0"/>
              <a:t>) **2 	+</a:t>
            </a:r>
            <a:r>
              <a:rPr lang="en-US" dirty="0"/>
              <a:t>4*</a:t>
            </a:r>
            <a:r>
              <a:rPr lang="en-US" dirty="0" err="1"/>
              <a:t>kss</a:t>
            </a:r>
            <a:r>
              <a:rPr lang="en-US" dirty="0"/>
              <a:t>*central/v1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sz="1300" dirty="0"/>
          </a:p>
          <a:p>
            <a:pPr marL="914400" lvl="1" indent="-457200">
              <a:buFont typeface="+mj-lt"/>
              <a:buAutoNum type="alphaLcPeriod" startAt="3"/>
            </a:pPr>
            <a:r>
              <a:rPr lang="en-US" sz="2400" dirty="0"/>
              <a:t>Add additive error</a:t>
            </a:r>
          </a:p>
          <a:p>
            <a:pPr marL="914400" lvl="1" indent="-457200">
              <a:buFont typeface="+mj-lt"/>
              <a:buAutoNum type="alphaLcPeriod" startAt="3"/>
            </a:pPr>
            <a:r>
              <a:rPr lang="en-US" sz="2400" dirty="0"/>
              <a:t>Use SAEM estimation routine</a:t>
            </a:r>
          </a:p>
          <a:p>
            <a:pPr marL="0" indent="0">
              <a:buNone/>
            </a:pPr>
            <a:endParaRPr lang="en-GB" sz="1500" dirty="0"/>
          </a:p>
          <a:p>
            <a:pPr marL="0" indent="0">
              <a:buNone/>
            </a:pPr>
            <a:r>
              <a:rPr lang="en-US" sz="1500" dirty="0" smtClean="0"/>
              <a:t>Rodriguez-Vera </a:t>
            </a:r>
            <a:r>
              <a:rPr lang="en-US" sz="1500" dirty="0"/>
              <a:t>L et al. J Clin </a:t>
            </a:r>
            <a:r>
              <a:rPr lang="en-US" sz="1500" dirty="0" err="1"/>
              <a:t>Pharmacol</a:t>
            </a:r>
            <a:r>
              <a:rPr lang="en-US" sz="1500" dirty="0"/>
              <a:t>. 2015 Aug;55(8):888-98</a:t>
            </a:r>
            <a:r>
              <a:rPr lang="nl-NL" sz="1500" dirty="0"/>
              <a:t> </a:t>
            </a:r>
            <a:endParaRPr lang="en-GB" sz="15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/>
              <a:t>nlmixr development team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70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Overview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400" y="1484784"/>
            <a:ext cx="9505056" cy="518457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1400" dirty="0" smtClean="0"/>
              <a:t>Rodriguez-Vera </a:t>
            </a:r>
            <a:r>
              <a:rPr lang="en-US" sz="1400" dirty="0"/>
              <a:t>L et al. J Clin </a:t>
            </a:r>
            <a:r>
              <a:rPr lang="en-US" sz="1400" dirty="0" err="1"/>
              <a:t>Pharmacol</a:t>
            </a:r>
            <a:r>
              <a:rPr lang="en-US" sz="1400" dirty="0"/>
              <a:t>. 2015 Aug;55(8):888-98</a:t>
            </a:r>
            <a:r>
              <a:rPr lang="nl-NL" sz="1400" dirty="0"/>
              <a:t> </a:t>
            </a:r>
            <a:endParaRPr lang="en-GB" sz="1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nlmixr development team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1131" r="12398" b="26331"/>
          <a:stretch/>
        </p:blipFill>
        <p:spPr>
          <a:xfrm>
            <a:off x="1703512" y="1661818"/>
            <a:ext cx="6552728" cy="3207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324" y="696791"/>
            <a:ext cx="3923928" cy="18423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5022274"/>
            <a:ext cx="9144000" cy="114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9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200" dirty="0"/>
              <a:t>Output final population parameter estimates</a:t>
            </a:r>
          </a:p>
          <a:p>
            <a:pPr marL="457200" indent="-457200">
              <a:buFont typeface="+mj-lt"/>
              <a:buAutoNum type="arabicParenR"/>
            </a:pPr>
            <a:endParaRPr lang="en-US" sz="2200" dirty="0"/>
          </a:p>
          <a:p>
            <a:pPr marL="457200" indent="-457200">
              <a:buFont typeface="+mj-lt"/>
              <a:buAutoNum type="arabicParenR"/>
            </a:pPr>
            <a:r>
              <a:rPr lang="en-US" sz="2200" dirty="0"/>
              <a:t>Produce the following goodness-of-fit plots using </a:t>
            </a:r>
            <a:r>
              <a:rPr lang="en-US" sz="2200" dirty="0" smtClean="0"/>
              <a:t>xpose.nlmixr</a:t>
            </a:r>
            <a:endParaRPr lang="en-US" sz="2200" dirty="0"/>
          </a:p>
          <a:p>
            <a:pPr lvl="2"/>
            <a:r>
              <a:rPr lang="en-US" dirty="0"/>
              <a:t>DV vs PRED/IPRED</a:t>
            </a:r>
          </a:p>
          <a:p>
            <a:pPr lvl="2"/>
            <a:r>
              <a:rPr lang="en-US" dirty="0"/>
              <a:t>RES vs PRED/</a:t>
            </a:r>
            <a:r>
              <a:rPr lang="en-US" dirty="0" err="1"/>
              <a:t>iDV</a:t>
            </a:r>
            <a:endParaRPr lang="en-US" dirty="0"/>
          </a:p>
          <a:p>
            <a:pPr lvl="2"/>
            <a:r>
              <a:rPr lang="en-US" dirty="0"/>
              <a:t>IWRES vs PRED/</a:t>
            </a:r>
            <a:r>
              <a:rPr lang="en-US" dirty="0" err="1"/>
              <a:t>iDV</a:t>
            </a:r>
            <a:endParaRPr lang="en-US" dirty="0"/>
          </a:p>
          <a:p>
            <a:pPr lvl="2"/>
            <a:r>
              <a:rPr lang="en-US" dirty="0"/>
              <a:t>Individual fits</a:t>
            </a:r>
          </a:p>
          <a:p>
            <a:pPr lvl="2"/>
            <a:r>
              <a:rPr lang="en-US" dirty="0"/>
              <a:t>Residual distribution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arenR" startAt="3"/>
            </a:pPr>
            <a:r>
              <a:rPr lang="en-US" sz="2200" dirty="0"/>
              <a:t>Run Visual Predictive Checks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nlmixr development team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49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Acknowledgement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Dr.</a:t>
            </a:r>
            <a:r>
              <a:rPr lang="en-GB" dirty="0" smtClean="0"/>
              <a:t> Leyanis Rodriguez-Vera, University of Havana, Cuba for providing the data for this case study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case and all result files are made available on the github site </a:t>
            </a:r>
            <a:r>
              <a:rPr lang="en-US" dirty="0">
                <a:hlinkClick r:id="rId2"/>
              </a:rPr>
              <a:t>https://github.com/nlmixrdevelopment/nlmixr-examples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462691"/>
      </p:ext>
    </p:extLst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672098E-E704-41C2-B233-A5DE79514A81}" vid="{05D70944-1DEC-4194-BA18-DA1D17F1F2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371</Words>
  <Application>Microsoft Office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Tahoma</vt:lpstr>
      <vt:lpstr>OccamsPresentation</vt:lpstr>
      <vt:lpstr>Case Example 1: Semi-Mechanistic Model to Characterize Non-Linear PK of Nimotuzumab in Breast Cancer Patients</vt:lpstr>
      <vt:lpstr>Data</vt:lpstr>
      <vt:lpstr>Model Building in nlmixr</vt:lpstr>
      <vt:lpstr>Model Overview </vt:lpstr>
      <vt:lpstr>Model Evaluation</vt:lpstr>
      <vt:lpstr>Acknowledgement</vt:lpstr>
    </vt:vector>
  </TitlesOfParts>
  <Manager/>
  <Company>Occams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Rik Schoemaker</dc:creator>
  <cp:keywords/>
  <dc:description/>
  <cp:lastModifiedBy>Trame, Mirjam</cp:lastModifiedBy>
  <cp:revision>110</cp:revision>
  <dcterms:created xsi:type="dcterms:W3CDTF">2016-11-23T19:12:10Z</dcterms:created>
  <dcterms:modified xsi:type="dcterms:W3CDTF">2019-06-09T10:59:34Z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iteId">
    <vt:lpwstr>f35a6974-607f-47d4-82d7-ff31d7dc53a5</vt:lpwstr>
  </property>
  <property fmtid="{D5CDD505-2E9C-101B-9397-08002B2CF9AE}" pid="4" name="MSIP_Label_4929bff8-5b33-42aa-95d2-28f72e792cb0_Owner">
    <vt:lpwstr>TRAMEMI1@novartis.net</vt:lpwstr>
  </property>
  <property fmtid="{D5CDD505-2E9C-101B-9397-08002B2CF9AE}" pid="5" name="MSIP_Label_4929bff8-5b33-42aa-95d2-28f72e792cb0_SetDate">
    <vt:lpwstr>2019-06-09T10:48:47.5617374Z</vt:lpwstr>
  </property>
  <property fmtid="{D5CDD505-2E9C-101B-9397-08002B2CF9AE}" pid="6" name="MSIP_Label_4929bff8-5b33-42aa-95d2-28f72e792cb0_Name">
    <vt:lpwstr>Business Use Only</vt:lpwstr>
  </property>
  <property fmtid="{D5CDD505-2E9C-101B-9397-08002B2CF9AE}" pid="7" name="MSIP_Label_4929bff8-5b33-42aa-95d2-28f72e792cb0_Application">
    <vt:lpwstr>Microsoft Azure Information Protection</vt:lpwstr>
  </property>
  <property fmtid="{D5CDD505-2E9C-101B-9397-08002B2CF9AE}" pid="8" name="MSIP_Label_4929bff8-5b33-42aa-95d2-28f72e792cb0_ActionId">
    <vt:lpwstr>322ca0a6-d56e-4e19-a8e2-224a90cdd889</vt:lpwstr>
  </property>
  <property fmtid="{D5CDD505-2E9C-101B-9397-08002B2CF9AE}" pid="9" name="MSIP_Label_4929bff8-5b33-42aa-95d2-28f72e792cb0_Extended_MSFT_Method">
    <vt:lpwstr>Automatic</vt:lpwstr>
  </property>
  <property fmtid="{D5CDD505-2E9C-101B-9397-08002B2CF9AE}" pid="10" name="Confidentiality">
    <vt:lpwstr>Business Use Only</vt:lpwstr>
  </property>
</Properties>
</file>