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99" r:id="rId3"/>
    <p:sldId id="369" r:id="rId4"/>
    <p:sldId id="33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30548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405"/>
  </p:normalViewPr>
  <p:slideViewPr>
    <p:cSldViewPr>
      <p:cViewPr varScale="1">
        <p:scale>
          <a:sx n="69" d="100"/>
          <a:sy n="69" d="100"/>
        </p:scale>
        <p:origin x="6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515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4787964"/>
            <a:ext cx="3566493" cy="17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3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8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0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6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3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6303992"/>
            <a:ext cx="1152128" cy="5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mixrdevelopment/nlmixr-example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63552" y="620688"/>
            <a:ext cx="8208912" cy="1296144"/>
          </a:xfrm>
        </p:spPr>
        <p:txBody>
          <a:bodyPr>
            <a:normAutofit/>
          </a:bodyPr>
          <a:lstStyle/>
          <a:p>
            <a:r>
              <a:rPr lang="en-GB" dirty="0" smtClean="0"/>
              <a:t>Case Example 2: </a:t>
            </a:r>
            <a:r>
              <a:rPr lang="en-US" dirty="0" smtClean="0"/>
              <a:t>PBPK model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967608" y="2204864"/>
            <a:ext cx="64008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B40000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nlmixr course PAGE 2019</a:t>
            </a:r>
            <a:r>
              <a:rPr lang="en-GB" dirty="0"/>
              <a:t>
</a:t>
            </a:r>
            <a:r>
              <a:rPr lang="en-GB" dirty="0" smtClean="0"/>
              <a:t>Stockholm</a:t>
            </a:r>
            <a:r>
              <a:rPr lang="en-GB" dirty="0"/>
              <a:t>, June 11</a:t>
            </a:r>
            <a:r>
              <a:rPr lang="en-GB" baseline="30000" dirty="0"/>
              <a:t>th</a:t>
            </a:r>
            <a:r>
              <a:rPr lang="en-GB" dirty="0"/>
              <a:t> </a:t>
            </a:r>
            <a:r>
              <a:rPr lang="en-GB" dirty="0" smtClean="0"/>
              <a:t>2019</a:t>
            </a:r>
          </a:p>
          <a:p>
            <a:endParaRPr lang="en-GB" dirty="0"/>
          </a:p>
          <a:p>
            <a:r>
              <a:rPr lang="en-GB" b="1" dirty="0" smtClean="0"/>
              <a:t>Mirjam Trame, Wenping Wang</a:t>
            </a:r>
          </a:p>
          <a:p>
            <a:r>
              <a:rPr lang="en-GB" sz="1700" dirty="0" smtClean="0"/>
              <a:t>On </a:t>
            </a:r>
            <a:r>
              <a:rPr lang="en-GB" sz="1700" dirty="0"/>
              <a:t>behalf of the </a:t>
            </a:r>
            <a:r>
              <a:rPr lang="en-GB" sz="1700" dirty="0">
                <a:solidFill>
                  <a:srgbClr val="305480"/>
                </a:solidFill>
              </a:rPr>
              <a:t>nlmix</a:t>
            </a:r>
            <a:r>
              <a:rPr lang="en-GB" sz="1700" dirty="0">
                <a:solidFill>
                  <a:srgbClr val="B40000"/>
                </a:solidFill>
              </a:rPr>
              <a:t>r</a:t>
            </a:r>
            <a:r>
              <a:rPr lang="en-GB" sz="1700" dirty="0"/>
              <a:t> development team: </a:t>
            </a:r>
          </a:p>
          <a:p>
            <a:r>
              <a:rPr lang="en-GB" sz="1700" dirty="0"/>
              <a:t>Matt Fidler, </a:t>
            </a:r>
            <a:r>
              <a:rPr lang="nl-NL" sz="1700" dirty="0"/>
              <a:t>Richard Hooijmaijers, </a:t>
            </a:r>
            <a:r>
              <a:rPr lang="en-GB" sz="1700" dirty="0"/>
              <a:t>Teun Post,</a:t>
            </a:r>
            <a:r>
              <a:rPr lang="nl-NL" sz="1700" dirty="0"/>
              <a:t> </a:t>
            </a:r>
            <a:r>
              <a:rPr lang="en-GB" sz="1700" dirty="0"/>
              <a:t>Rik Schoemaker,      </a:t>
            </a:r>
            <a:r>
              <a:rPr lang="nl-NL" sz="1700" dirty="0"/>
              <a:t>Mirjam Trame,</a:t>
            </a:r>
            <a:r>
              <a:rPr lang="en-GB" sz="1700" dirty="0"/>
              <a:t> Justin Wilkins, Yuan Xiong and Wenping Wang</a:t>
            </a:r>
          </a:p>
        </p:txBody>
      </p:sp>
    </p:spTree>
    <p:extLst>
      <p:ext uri="{BB962C8B-B14F-4D97-AF65-F5344CB8AC3E}">
        <p14:creationId xmlns:p14="http://schemas.microsoft.com/office/powerpoint/2010/main" val="425123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600" dirty="0" smtClean="0"/>
              <a:t>Mavoglurant (MVG), an antagonist for metabotropic glutamate receptor-5, is under development for the treatment of central nervous system disease </a:t>
            </a:r>
            <a:endParaRPr lang="en-GB" sz="2600" dirty="0"/>
          </a:p>
          <a:p>
            <a:endParaRPr lang="en-GB" sz="1400" dirty="0"/>
          </a:p>
          <a:p>
            <a:r>
              <a:rPr lang="en-GB" sz="2600" dirty="0" smtClean="0"/>
              <a:t>Plasma data from a Phase </a:t>
            </a:r>
            <a:r>
              <a:rPr lang="en-GB" sz="2600" dirty="0"/>
              <a:t>I </a:t>
            </a:r>
            <a:r>
              <a:rPr lang="en-GB" sz="2600" dirty="0" smtClean="0"/>
              <a:t>study were available and a subset of 19 healthy volunteers were used for model building </a:t>
            </a:r>
            <a:endParaRPr lang="en-GB" sz="2600" dirty="0"/>
          </a:p>
          <a:p>
            <a:pPr lvl="1"/>
            <a:r>
              <a:rPr lang="en-GB" sz="2400" dirty="0"/>
              <a:t>2</a:t>
            </a:r>
            <a:r>
              <a:rPr lang="en-GB" sz="2400" dirty="0" smtClean="0"/>
              <a:t> dosing groups of a single 10-min IV infusion: 25 and 37.5 mg of MVG                              </a:t>
            </a:r>
            <a:r>
              <a:rPr lang="en-GB" sz="2400" b="1" dirty="0" smtClean="0"/>
              <a:t>(</a:t>
            </a:r>
            <a:r>
              <a:rPr lang="en-GB" sz="2400" b="1" dirty="0"/>
              <a:t>dataset: Mavoglurant_A2121_nmpk.csv)</a:t>
            </a:r>
          </a:p>
          <a:p>
            <a:endParaRPr lang="en-GB" sz="1400" dirty="0"/>
          </a:p>
          <a:p>
            <a:r>
              <a:rPr lang="en-GB" sz="2600" dirty="0" smtClean="0"/>
              <a:t>Plasma samples</a:t>
            </a:r>
            <a:endParaRPr lang="en-GB" sz="2600" dirty="0"/>
          </a:p>
          <a:p>
            <a:pPr lvl="1"/>
            <a:r>
              <a:rPr lang="en-US" sz="2200" dirty="0" smtClean="0"/>
              <a:t>Collected at pre-dose and at </a:t>
            </a:r>
            <a:r>
              <a:rPr lang="en-US" dirty="0"/>
              <a:t>0.25, </a:t>
            </a:r>
            <a:r>
              <a:rPr lang="en-US" dirty="0" smtClean="0"/>
              <a:t>0.33, 0.5, 0.67, </a:t>
            </a:r>
            <a:r>
              <a:rPr lang="en-US" dirty="0"/>
              <a:t>1, </a:t>
            </a:r>
            <a:r>
              <a:rPr lang="en-US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3</a:t>
            </a:r>
            <a:r>
              <a:rPr lang="en-US" dirty="0"/>
              <a:t>, 4, 6</a:t>
            </a:r>
            <a:r>
              <a:rPr lang="en-US" dirty="0" smtClean="0"/>
              <a:t>, 8, 12, 24, 36, and 48 h post-dose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sz="1700" dirty="0" err="1" smtClean="0"/>
              <a:t>Wendling</a:t>
            </a:r>
            <a:r>
              <a:rPr lang="en-US" sz="1700" dirty="0" smtClean="0"/>
              <a:t> T et al. J </a:t>
            </a:r>
            <a:r>
              <a:rPr lang="en-US" sz="1700" dirty="0" err="1" smtClean="0"/>
              <a:t>Pharmacokinet</a:t>
            </a:r>
            <a:r>
              <a:rPr lang="en-US" sz="1700" dirty="0" smtClean="0"/>
              <a:t> </a:t>
            </a:r>
            <a:r>
              <a:rPr lang="en-US" sz="1700" dirty="0" err="1" smtClean="0"/>
              <a:t>Pharmacodyn</a:t>
            </a:r>
            <a:r>
              <a:rPr lang="en-US" sz="1700" dirty="0" smtClean="0"/>
              <a:t> (2015) 42:639-657</a:t>
            </a:r>
            <a:r>
              <a:rPr lang="nl-NL" sz="1700" dirty="0" smtClean="0"/>
              <a:t> </a:t>
            </a:r>
            <a:endParaRPr lang="en-GB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0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in</a:t>
            </a:r>
            <a:r>
              <a:rPr lang="en-GB" dirty="0">
                <a:solidFill>
                  <a:srgbClr val="305480"/>
                </a:solidFill>
              </a:rPr>
              <a:t> nlmix</a:t>
            </a:r>
            <a:r>
              <a:rPr lang="en-GB" dirty="0"/>
              <a:t>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196752"/>
            <a:ext cx="7776864" cy="559853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You have received a PBPK model for mavoglurant coded in nlmixr</a:t>
            </a:r>
            <a:endParaRPr lang="en-GB" sz="1500" dirty="0"/>
          </a:p>
          <a:p>
            <a:pPr marL="914400" lvl="1" indent="-514350">
              <a:buFont typeface="+mj-lt"/>
              <a:buAutoNum type="romanLcPeriod"/>
            </a:pPr>
            <a:r>
              <a:rPr lang="en-GB" dirty="0" smtClean="0"/>
              <a:t>Execute the provided model </a:t>
            </a:r>
          </a:p>
          <a:p>
            <a:pPr marL="857250" lvl="1" indent="-457200">
              <a:buFont typeface="+mj-lt"/>
              <a:buAutoNum type="romanLcPeriod"/>
            </a:pPr>
            <a:r>
              <a:rPr lang="en-US" dirty="0" smtClean="0"/>
              <a:t>Output final population parameter estimates</a:t>
            </a:r>
          </a:p>
          <a:p>
            <a:pPr marL="857250" lvl="1" indent="-457200">
              <a:buFont typeface="+mj-lt"/>
              <a:buAutoNum type="romanLcPeriod"/>
            </a:pPr>
            <a:r>
              <a:rPr lang="en-US" sz="2000" dirty="0"/>
              <a:t>Produce the following goodness-of-fit plots using </a:t>
            </a:r>
            <a:r>
              <a:rPr lang="en-US" sz="2000" dirty="0" smtClean="0"/>
              <a:t>xpose.nlmixr</a:t>
            </a:r>
            <a:endParaRPr lang="en-US" sz="2000" dirty="0"/>
          </a:p>
          <a:p>
            <a:pPr lvl="2"/>
            <a:r>
              <a:rPr lang="en-US" dirty="0"/>
              <a:t>DV vs PRED/IPRED</a:t>
            </a:r>
          </a:p>
          <a:p>
            <a:pPr lvl="2"/>
            <a:r>
              <a:rPr lang="en-US" dirty="0"/>
              <a:t>RES vs PRED/</a:t>
            </a:r>
            <a:r>
              <a:rPr lang="en-US" dirty="0" err="1"/>
              <a:t>iDV</a:t>
            </a:r>
            <a:endParaRPr lang="en-US" dirty="0"/>
          </a:p>
          <a:p>
            <a:pPr lvl="2"/>
            <a:r>
              <a:rPr lang="en-US" dirty="0"/>
              <a:t>IWRES vs PRED/</a:t>
            </a:r>
            <a:r>
              <a:rPr lang="en-US" dirty="0" err="1"/>
              <a:t>iDV</a:t>
            </a:r>
            <a:endParaRPr lang="en-US" dirty="0"/>
          </a:p>
          <a:p>
            <a:pPr lvl="2"/>
            <a:r>
              <a:rPr lang="en-US" dirty="0"/>
              <a:t>Individual fits</a:t>
            </a:r>
          </a:p>
          <a:p>
            <a:pPr lvl="2"/>
            <a:r>
              <a:rPr lang="en-US" dirty="0"/>
              <a:t>Residual distribution</a:t>
            </a:r>
          </a:p>
          <a:p>
            <a:pPr marL="857250" lvl="1" indent="-457200">
              <a:buFont typeface="+mj-lt"/>
              <a:buAutoNum type="romanLcPeriod"/>
            </a:pPr>
            <a:r>
              <a:rPr lang="en-US" dirty="0"/>
              <a:t>Run Visual Predictive Checks</a:t>
            </a:r>
          </a:p>
          <a:p>
            <a:pPr marL="457200" indent="-457200">
              <a:buFont typeface="+mj-lt"/>
              <a:buAutoNum type="arabicParenR"/>
            </a:pPr>
            <a:endParaRPr lang="en-US" sz="1800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After further inspection you noticed that the model was not                                                               coded on the log scale which is the standard model syntax for nlmixr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Adjust the code to reflect the model to be coded on the log scale</a:t>
            </a:r>
          </a:p>
          <a:p>
            <a:pPr marL="857250" lvl="1" indent="-457200">
              <a:buFont typeface="+mj-lt"/>
              <a:buAutoNum type="romanLcPeriod"/>
            </a:pPr>
            <a:r>
              <a:rPr lang="en-US" dirty="0" smtClean="0"/>
              <a:t>Follow steps 1) i.-iv.</a:t>
            </a:r>
          </a:p>
          <a:p>
            <a:pPr marL="400050" lvl="1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Compare both model outputs</a:t>
            </a:r>
          </a:p>
          <a:p>
            <a:pPr marL="457200" indent="-457200">
              <a:buFont typeface="+mj-lt"/>
              <a:buAutoNum type="arabicParenR"/>
            </a:pP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nlmixr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896" y="764704"/>
            <a:ext cx="4079776" cy="54049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84232" y="6165304"/>
            <a:ext cx="3960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Wendling</a:t>
            </a:r>
            <a:r>
              <a:rPr lang="en-US" sz="900" dirty="0"/>
              <a:t> T et al. J </a:t>
            </a:r>
            <a:r>
              <a:rPr lang="en-US" sz="900" dirty="0" err="1"/>
              <a:t>Pharmacokinet</a:t>
            </a:r>
            <a:r>
              <a:rPr lang="en-US" sz="900" dirty="0"/>
              <a:t> </a:t>
            </a:r>
            <a:r>
              <a:rPr lang="en-US" sz="900" dirty="0" err="1"/>
              <a:t>Pharmacodyn</a:t>
            </a:r>
            <a:r>
              <a:rPr lang="en-US" sz="900" dirty="0"/>
              <a:t> (2015) 42:639-657</a:t>
            </a:r>
            <a:r>
              <a:rPr lang="nl-NL" sz="900" dirty="0"/>
              <a:t>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7067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case and all result files are made </a:t>
            </a:r>
            <a:r>
              <a:rPr lang="en-GB" dirty="0"/>
              <a:t>available on the </a:t>
            </a:r>
            <a:r>
              <a:rPr lang="en-GB" dirty="0" smtClean="0"/>
              <a:t>github </a:t>
            </a:r>
            <a:r>
              <a:rPr lang="en-GB" dirty="0"/>
              <a:t>site </a:t>
            </a:r>
            <a:r>
              <a:rPr lang="en-US" dirty="0">
                <a:hlinkClick r:id="rId2"/>
              </a:rPr>
              <a:t>https://github.com/nlmixrdevelopment/nlmixr-examples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462691"/>
      </p:ext>
    </p:extLst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672098E-E704-41C2-B233-A5DE79514A81}" vid="{05D70944-1DEC-4194-BA18-DA1D17F1F2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Tahoma</vt:lpstr>
      <vt:lpstr>OccamsPresentation</vt:lpstr>
      <vt:lpstr>Case Example 2: PBPK model </vt:lpstr>
      <vt:lpstr>Data</vt:lpstr>
      <vt:lpstr>Model Building in nlmixr</vt:lpstr>
      <vt:lpstr>Acknowledgement</vt:lpstr>
    </vt:vector>
  </TitlesOfParts>
  <Manager/>
  <Company>Occams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Rik Schoemaker</dc:creator>
  <cp:keywords/>
  <dc:description/>
  <cp:lastModifiedBy>Trame, Mirjam</cp:lastModifiedBy>
  <cp:revision>130</cp:revision>
  <dcterms:created xsi:type="dcterms:W3CDTF">2016-11-23T19:12:10Z</dcterms:created>
  <dcterms:modified xsi:type="dcterms:W3CDTF">2019-06-09T10:58:36Z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TRAMEMI1@novartis.net</vt:lpwstr>
  </property>
  <property fmtid="{D5CDD505-2E9C-101B-9397-08002B2CF9AE}" pid="5" name="MSIP_Label_4929bff8-5b33-42aa-95d2-28f72e792cb0_SetDate">
    <vt:lpwstr>2019-06-09T10:52:04.4835456Z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ActionId">
    <vt:lpwstr>4bea94cd-88be-467b-a455-1a21c4e298a4</vt:lpwstr>
  </property>
  <property fmtid="{D5CDD505-2E9C-101B-9397-08002B2CF9AE}" pid="9" name="MSIP_Label_4929bff8-5b33-42aa-95d2-28f72e792cb0_Extended_MSFT_Method">
    <vt:lpwstr>Automatic</vt:lpwstr>
  </property>
  <property fmtid="{D5CDD505-2E9C-101B-9397-08002B2CF9AE}" pid="10" name="Confidentiality">
    <vt:lpwstr>Business Use Only</vt:lpwstr>
  </property>
</Properties>
</file>