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93" r:id="rId3"/>
    <p:sldId id="394" r:id="rId4"/>
    <p:sldId id="395" r:id="rId5"/>
    <p:sldId id="396" r:id="rId6"/>
    <p:sldId id="397" r:id="rId7"/>
    <p:sldId id="398" r:id="rId8"/>
    <p:sldId id="392" r:id="rId9"/>
    <p:sldId id="3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B40000"/>
    <a:srgbClr val="305480"/>
    <a:srgbClr val="E08836"/>
    <a:srgbClr val="DE8400"/>
    <a:srgbClr val="902C10"/>
    <a:srgbClr val="A50021"/>
    <a:srgbClr val="898989"/>
    <a:srgbClr val="C8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6405"/>
  </p:normalViewPr>
  <p:slideViewPr>
    <p:cSldViewPr>
      <p:cViewPr varScale="1">
        <p:scale>
          <a:sx n="69" d="100"/>
          <a:sy n="69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515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91" y="4787964"/>
            <a:ext cx="3566493" cy="17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3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8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20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6303992"/>
            <a:ext cx="1152128" cy="5240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6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3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mixrdevelopment/nlmixr-example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67608" y="2204864"/>
            <a:ext cx="6400800" cy="2664296"/>
          </a:xfrm>
        </p:spPr>
        <p:txBody>
          <a:bodyPr>
            <a:normAutofit/>
          </a:bodyPr>
          <a:lstStyle/>
          <a:p>
            <a:r>
              <a:rPr lang="en-GB" b="1" dirty="0"/>
              <a:t>nlmixr course PAGE 2019</a:t>
            </a:r>
            <a:r>
              <a:rPr lang="en-GB" dirty="0"/>
              <a:t>
Stockholm, June 11</a:t>
            </a:r>
            <a:r>
              <a:rPr lang="en-GB" baseline="30000" dirty="0"/>
              <a:t>th</a:t>
            </a:r>
            <a:r>
              <a:rPr lang="en-GB" dirty="0"/>
              <a:t> 2019</a:t>
            </a:r>
          </a:p>
          <a:p>
            <a:endParaRPr lang="en-GB" dirty="0"/>
          </a:p>
          <a:p>
            <a:r>
              <a:rPr lang="en-GB" b="1" dirty="0"/>
              <a:t>Yuan Xiong</a:t>
            </a:r>
          </a:p>
          <a:p>
            <a:r>
              <a:rPr lang="en-GB" sz="1700" dirty="0"/>
              <a:t>On behalf of the </a:t>
            </a:r>
            <a:r>
              <a:rPr lang="en-GB" sz="1700" dirty="0">
                <a:solidFill>
                  <a:srgbClr val="305480"/>
                </a:solidFill>
              </a:rPr>
              <a:t>nlmix</a:t>
            </a:r>
            <a:r>
              <a:rPr lang="en-GB" sz="1700" dirty="0">
                <a:solidFill>
                  <a:srgbClr val="B40000"/>
                </a:solidFill>
              </a:rPr>
              <a:t>r</a:t>
            </a:r>
            <a:r>
              <a:rPr lang="en-GB" sz="1700" dirty="0"/>
              <a:t> development team: </a:t>
            </a:r>
          </a:p>
          <a:p>
            <a:r>
              <a:rPr lang="en-GB" sz="1700" dirty="0"/>
              <a:t>Matt Fidler, </a:t>
            </a:r>
            <a:r>
              <a:rPr lang="nl-NL" sz="1700" dirty="0"/>
              <a:t>Richard Hooijmaijers, </a:t>
            </a:r>
            <a:r>
              <a:rPr lang="en-GB" sz="1700" dirty="0"/>
              <a:t>Teun Post,</a:t>
            </a:r>
            <a:r>
              <a:rPr lang="nl-NL" sz="1700" dirty="0"/>
              <a:t> </a:t>
            </a:r>
            <a:r>
              <a:rPr lang="en-GB" sz="1700" dirty="0"/>
              <a:t>Rik Schoemaker,      </a:t>
            </a:r>
            <a:r>
              <a:rPr lang="nl-NL" sz="1700" dirty="0"/>
              <a:t>Mirjam Trame,</a:t>
            </a:r>
            <a:r>
              <a:rPr lang="en-GB" sz="1700" dirty="0"/>
              <a:t> Justin Wilkins, Yuan Xiong and Wenping Wang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63552" y="620688"/>
            <a:ext cx="8208912" cy="1296144"/>
          </a:xfrm>
        </p:spPr>
        <p:txBody>
          <a:bodyPr>
            <a:normAutofit fontScale="90000"/>
          </a:bodyPr>
          <a:lstStyle/>
          <a:p>
            <a:r>
              <a:rPr lang="en-GB" dirty="0"/>
              <a:t>Case Example 3: </a:t>
            </a:r>
            <a:r>
              <a:rPr lang="en-US" dirty="0"/>
              <a:t>Semi-Mechanistic Model to Describe Chemotherapy-Induced Myelosuppression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23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DA6E-D443-420F-A9BD-BFE4C944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7999C-B9CD-4177-B7F4-85DBC47A0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Publication</a:t>
            </a:r>
          </a:p>
          <a:p>
            <a:pPr marL="457200" lvl="1" indent="0">
              <a:buNone/>
            </a:pPr>
            <a:r>
              <a:rPr lang="en-US" sz="2000" dirty="0"/>
              <a:t>Model of chemotherapy-induced myelosuppression with parameter consistency across drugs.  </a:t>
            </a:r>
            <a:r>
              <a:rPr lang="en-US" sz="2000" b="1" i="1" dirty="0" err="1"/>
              <a:t>Friberg</a:t>
            </a:r>
            <a:r>
              <a:rPr lang="en-US" sz="2000" b="1" i="1" dirty="0"/>
              <a:t> LE, </a:t>
            </a:r>
            <a:r>
              <a:rPr lang="en-US" sz="2000" b="1" i="1" dirty="0" err="1"/>
              <a:t>Henningsson</a:t>
            </a:r>
            <a:r>
              <a:rPr lang="en-US" sz="2000" b="1" i="1" dirty="0"/>
              <a:t> A, Maas H, Nguyen L, </a:t>
            </a:r>
            <a:r>
              <a:rPr lang="en-US" sz="2000" b="1" i="1" dirty="0" err="1"/>
              <a:t>Karlsson</a:t>
            </a:r>
            <a:r>
              <a:rPr lang="en-US" sz="2000" b="1" i="1" dirty="0"/>
              <a:t> MO</a:t>
            </a:r>
            <a:r>
              <a:rPr lang="en-US" sz="2000" dirty="0"/>
              <a:t>. Journal of Clinical Oncology, Vol 20, No. 24, 2002: pp 4713–4721</a:t>
            </a:r>
          </a:p>
          <a:p>
            <a:endParaRPr lang="en-US" sz="1800" dirty="0"/>
          </a:p>
          <a:p>
            <a:r>
              <a:rPr lang="en-US" dirty="0"/>
              <a:t>Model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99BB1-9A3B-45FE-ADF5-064FCFCFE2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1D7CB-8D5D-490D-9BED-733813D0B7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2</a:t>
            </a:fld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C506F2-49F5-48F2-BD28-68A3E701659B}"/>
              </a:ext>
            </a:extLst>
          </p:cNvPr>
          <p:cNvGrpSpPr/>
          <p:nvPr/>
        </p:nvGrpSpPr>
        <p:grpSpPr>
          <a:xfrm>
            <a:off x="1963590" y="3461344"/>
            <a:ext cx="7100837" cy="2775968"/>
            <a:chOff x="1963590" y="3356992"/>
            <a:chExt cx="7100837" cy="27759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2C4827-3D6D-4E4F-AA75-3EE0250B1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3632" y="3356992"/>
              <a:ext cx="6280795" cy="263195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E82A3C-30F2-41FD-BAB5-D96C174671B9}"/>
                </a:ext>
              </a:extLst>
            </p:cNvPr>
            <p:cNvSpPr txBox="1"/>
            <p:nvPr/>
          </p:nvSpPr>
          <p:spPr>
            <a:xfrm>
              <a:off x="1963590" y="5794406"/>
              <a:ext cx="2160240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i="1" dirty="0"/>
                <a:t>2-compartment PK</a:t>
              </a:r>
            </a:p>
          </p:txBody>
        </p:sp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3336AB37-63E5-4451-9BF8-8C4DCDDEF282}"/>
                </a:ext>
              </a:extLst>
            </p:cNvPr>
            <p:cNvSpPr/>
            <p:nvPr/>
          </p:nvSpPr>
          <p:spPr>
            <a:xfrm>
              <a:off x="2942707" y="5491973"/>
              <a:ext cx="202005" cy="223232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162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7CFD-250D-4D20-AB4D-80BB154F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6EAA-E082-474B-A7B6-63EE2EB9F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Adapted from </a:t>
            </a:r>
            <a:r>
              <a:rPr lang="en-US" sz="2000" dirty="0" err="1"/>
              <a:t>DDMoRe</a:t>
            </a:r>
            <a:r>
              <a:rPr lang="en-US" sz="2000" dirty="0"/>
              <a:t> Model Repository</a:t>
            </a:r>
          </a:p>
          <a:p>
            <a:pPr lvl="1"/>
            <a:r>
              <a:rPr lang="en-US" sz="1800" dirty="0"/>
              <a:t>DDMODEL00000186: Friberg_2002_Oncology_Paclitaxel_Myelosuppression</a:t>
            </a:r>
          </a:p>
          <a:p>
            <a:pPr lvl="1"/>
            <a:r>
              <a:rPr lang="en-US" sz="2000" dirty="0"/>
              <a:t>45 patients in total</a:t>
            </a:r>
          </a:p>
          <a:p>
            <a:pPr lvl="1"/>
            <a:r>
              <a:rPr lang="en-US" sz="2000" dirty="0"/>
              <a:t>Time courses of white blood cell count after administration of chemotherapeutic drugs observed in individual patients</a:t>
            </a:r>
          </a:p>
          <a:p>
            <a:pPr lvl="2"/>
            <a:r>
              <a:rPr lang="en-US" sz="1800" dirty="0"/>
              <a:t>Number of observations in individuals ranging from  3 to 30 observations </a:t>
            </a:r>
          </a:p>
          <a:p>
            <a:pPr lvl="1"/>
            <a:r>
              <a:rPr lang="en-US" sz="2000" dirty="0"/>
              <a:t>Individual PK parameters are present in the dataset (post-hoc PK parameter estimates from an established population PK model)</a:t>
            </a:r>
          </a:p>
          <a:p>
            <a:pPr lvl="2"/>
            <a:r>
              <a:rPr lang="en-US" sz="1800" dirty="0"/>
              <a:t>Currently using data from TIME=0 up to the last time point with unchanged PK parameters</a:t>
            </a:r>
          </a:p>
          <a:p>
            <a:pPr lvl="1"/>
            <a:r>
              <a:rPr lang="en-US" sz="2000" dirty="0"/>
              <a:t>Minimal change was needed to convert from previous NONMEM dataset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C777F-C398-41EC-9FD8-04CBE0A74B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38AD5-2663-4D5A-A815-18754F090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90C6D-EA3A-436E-B6CD-8CCA6295F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4758606"/>
            <a:ext cx="60388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7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CCFC-6761-494B-9D95-67703DF4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113386"/>
            <a:ext cx="10945216" cy="1576318"/>
          </a:xfrm>
        </p:spPr>
        <p:txBody>
          <a:bodyPr/>
          <a:lstStyle/>
          <a:p>
            <a:r>
              <a:rPr lang="en-US" dirty="0"/>
              <a:t>Model building in </a:t>
            </a:r>
            <a:r>
              <a:rPr lang="en-US" dirty="0" err="1">
                <a:solidFill>
                  <a:schemeClr val="tx2"/>
                </a:solidFill>
              </a:rPr>
              <a:t>nlmix</a:t>
            </a:r>
            <a:r>
              <a:rPr lang="en-US" dirty="0" err="1"/>
              <a:t>r</a:t>
            </a:r>
            <a:r>
              <a:rPr lang="en-US" dirty="0"/>
              <a:t/>
            </a:r>
            <a:br>
              <a:rPr lang="en-US" dirty="0"/>
            </a:br>
            <a:r>
              <a:rPr lang="en-US" sz="2000" i="1" dirty="0"/>
              <a:t>Specification of ODEs: consistent with </a:t>
            </a:r>
            <a:r>
              <a:rPr lang="en-US" sz="2000" i="1" dirty="0" err="1"/>
              <a:t>RxODE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35837-E50D-4A47-9998-8102C840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392" y="1760842"/>
            <a:ext cx="10945216" cy="4804041"/>
          </a:xfrm>
        </p:spPr>
        <p:txBody>
          <a:bodyPr>
            <a:normAutofit/>
          </a:bodyPr>
          <a:lstStyle/>
          <a:p>
            <a:r>
              <a:rPr lang="en-US" dirty="0"/>
              <a:t>ODEs for a 2-compartment PK model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d/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A_centr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A_periph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Q/V2 -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A_centr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(CL/V1 + Q/V1);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d/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A_periph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A_centr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Q/V1 -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A_periph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Q/V2;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ODEs for the transit compartment PD model describing proliferative cells, maturing cells, and circulating blood cells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d/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A_prol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KTR *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A_prol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EDRUG * FDBK - KTR *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A_prol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d/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(A_tr1) = KTR *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A_prol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KTR * A_tr1;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d/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(A_tr2) = KTR * A_tr1 - KTR * A_tr2;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d/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(A_tr3) = KTR * A_tr2 - KTR * A_tr3;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d/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A_circ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KTR * A_tr3 - KTR *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A_circ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933C8-5507-4196-8063-2CCD974F6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DE1D1-A71A-4F1E-961F-76B13BD02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C4FA61-2C78-4BBD-8024-1CFD1DFAF03A}"/>
              </a:ext>
            </a:extLst>
          </p:cNvPr>
          <p:cNvGrpSpPr/>
          <p:nvPr/>
        </p:nvGrpSpPr>
        <p:grpSpPr>
          <a:xfrm>
            <a:off x="6500006" y="-1690"/>
            <a:ext cx="5644666" cy="2244063"/>
            <a:chOff x="2008594" y="3288807"/>
            <a:chExt cx="7055833" cy="28050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0E59E8-6EC0-45C6-A289-949DFDDF3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3632" y="3288807"/>
              <a:ext cx="6280795" cy="26319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345B12-C188-4664-B659-727F84B3E010}"/>
                </a:ext>
              </a:extLst>
            </p:cNvPr>
            <p:cNvSpPr txBox="1"/>
            <p:nvPr/>
          </p:nvSpPr>
          <p:spPr>
            <a:xfrm>
              <a:off x="2008594" y="5747636"/>
              <a:ext cx="2070230" cy="34624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i="1" dirty="0"/>
                <a:t>2-compartment PK</a:t>
              </a:r>
            </a:p>
          </p:txBody>
        </p:sp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29D58B3E-C0A4-4D8A-87C8-E26F8D38491A}"/>
                </a:ext>
              </a:extLst>
            </p:cNvPr>
            <p:cNvSpPr/>
            <p:nvPr/>
          </p:nvSpPr>
          <p:spPr>
            <a:xfrm>
              <a:off x="2942707" y="5463726"/>
              <a:ext cx="202005" cy="223232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7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28FE-9D2E-4CDA-9E1B-27C34309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in </a:t>
            </a:r>
            <a:r>
              <a:rPr lang="en-US" dirty="0" err="1">
                <a:solidFill>
                  <a:schemeClr val="tx2"/>
                </a:solidFill>
              </a:rPr>
              <a:t>nlmix</a:t>
            </a:r>
            <a:r>
              <a:rPr lang="en-US" dirty="0" err="1"/>
              <a:t>r</a:t>
            </a:r>
            <a:r>
              <a:rPr lang="en-US" dirty="0"/>
              <a:t/>
            </a:r>
            <a:br>
              <a:rPr lang="en-US" dirty="0"/>
            </a:br>
            <a:r>
              <a:rPr lang="en-US" sz="2000" i="1" dirty="0"/>
              <a:t>Specification and initialization of parameters and random effects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587B9-76EB-448C-AA40-74E9A140C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Parameters from input dataset – </a:t>
            </a:r>
            <a:r>
              <a:rPr lang="en-US" u="sng" dirty="0"/>
              <a:t>no extra care needed</a:t>
            </a:r>
          </a:p>
          <a:p>
            <a:pPr lvl="1"/>
            <a:r>
              <a:rPr lang="en-US" dirty="0"/>
              <a:t>Individual PK parameters</a:t>
            </a:r>
          </a:p>
          <a:p>
            <a:pPr lvl="1"/>
            <a:endParaRPr lang="en-US" dirty="0"/>
          </a:p>
          <a:p>
            <a:r>
              <a:rPr lang="en-US" dirty="0"/>
              <a:t>Parameters to be estimated – </a:t>
            </a:r>
            <a:r>
              <a:rPr lang="en-US" u="sng" dirty="0"/>
              <a:t>modeled in “model” block and initial values provided in “</a:t>
            </a:r>
            <a:r>
              <a:rPr lang="en-US" u="sng" dirty="0" err="1"/>
              <a:t>ini</a:t>
            </a:r>
            <a:r>
              <a:rPr lang="en-US" u="sng" dirty="0"/>
              <a:t>” block</a:t>
            </a:r>
          </a:p>
          <a:p>
            <a:pPr lvl="1"/>
            <a:r>
              <a:rPr lang="en-US" dirty="0"/>
              <a:t>Fixed effects</a:t>
            </a:r>
          </a:p>
          <a:p>
            <a:pPr lvl="2"/>
            <a:r>
              <a:rPr lang="en-US" dirty="0"/>
              <a:t>Circulating cells at baseline (CIRC0)</a:t>
            </a:r>
          </a:p>
          <a:p>
            <a:pPr lvl="2"/>
            <a:r>
              <a:rPr lang="en-US" dirty="0"/>
              <a:t>Mean transition time (MTT)</a:t>
            </a:r>
          </a:p>
          <a:p>
            <a:pPr lvl="2"/>
            <a:r>
              <a:rPr lang="en-US" dirty="0"/>
              <a:t>Slope of the linear drug effect on reducing the proliferation rate (SLOPU)</a:t>
            </a:r>
          </a:p>
          <a:p>
            <a:pPr lvl="2"/>
            <a:r>
              <a:rPr lang="en-US" dirty="0"/>
              <a:t>Exponent on  the feedback mechanism from the circulating to proliferative cells (GAMMA)</a:t>
            </a:r>
          </a:p>
          <a:p>
            <a:pPr lvl="1"/>
            <a:r>
              <a:rPr lang="en-US" dirty="0"/>
              <a:t>Between-subject variabilities</a:t>
            </a:r>
          </a:p>
          <a:p>
            <a:pPr lvl="2"/>
            <a:r>
              <a:rPr lang="en-US" dirty="0"/>
              <a:t>CIRC0, MTT, SLOPU</a:t>
            </a:r>
          </a:p>
          <a:p>
            <a:pPr lvl="1"/>
            <a:endParaRPr lang="en-US" dirty="0"/>
          </a:p>
          <a:p>
            <a:r>
              <a:rPr lang="en-US" dirty="0"/>
              <a:t>Proportional residual error – </a:t>
            </a:r>
            <a:r>
              <a:rPr lang="en-US" u="sng" dirty="0"/>
              <a:t>modeled in “model” block and initial values provided in “</a:t>
            </a:r>
            <a:r>
              <a:rPr lang="en-US" u="sng" dirty="0" err="1"/>
              <a:t>ini</a:t>
            </a:r>
            <a:r>
              <a:rPr lang="en-US" u="sng" dirty="0"/>
              <a:t>”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5ABE9-956C-48F2-9643-3DA6B475E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C8F87-96C5-441B-918E-10A8E18CC1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46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D84B-9D0B-42B0-ADE4-AC95D940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coding in </a:t>
            </a:r>
            <a:r>
              <a:rPr lang="en-US" dirty="0" err="1">
                <a:solidFill>
                  <a:schemeClr val="tx2"/>
                </a:solidFill>
              </a:rPr>
              <a:t>nlmix</a:t>
            </a:r>
            <a:r>
              <a:rPr lang="en-US" dirty="0" err="1"/>
              <a:t>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D3782-D145-4AAF-BEC5-5841A4E49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 estimates</a:t>
            </a:r>
          </a:p>
          <a:p>
            <a:pPr lvl="1"/>
            <a:r>
              <a:rPr lang="en-US" dirty="0"/>
              <a:t>CIRC0: 7.21</a:t>
            </a:r>
          </a:p>
          <a:p>
            <a:pPr lvl="1"/>
            <a:r>
              <a:rPr lang="en-US" dirty="0"/>
              <a:t>MTT: 124</a:t>
            </a:r>
          </a:p>
          <a:p>
            <a:pPr lvl="1"/>
            <a:r>
              <a:rPr lang="en-US" dirty="0"/>
              <a:t>SLOPU: 28.9</a:t>
            </a:r>
          </a:p>
          <a:p>
            <a:pPr lvl="1"/>
            <a:r>
              <a:rPr lang="en-US" dirty="0"/>
              <a:t>GAMMA: 0.239</a:t>
            </a:r>
          </a:p>
          <a:p>
            <a:pPr lvl="1"/>
            <a:r>
              <a:rPr lang="en-US" dirty="0"/>
              <a:t>Note: all of the above should be provided on the log-scale</a:t>
            </a:r>
          </a:p>
          <a:p>
            <a:pPr lvl="1"/>
            <a:endParaRPr lang="en-US" dirty="0"/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Example of parameter model: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CIRC0 = exp(log_CIRC0 + eta.CIRC0) </a:t>
            </a:r>
          </a:p>
          <a:p>
            <a:pPr lvl="1"/>
            <a:r>
              <a:rPr lang="en-US" dirty="0"/>
              <a:t>Calculation of PD parameters in the ODEs:</a:t>
            </a:r>
          </a:p>
          <a:p>
            <a:pPr marL="457200" lvl="1" indent="0">
              <a:buNone/>
            </a:pPr>
            <a:r>
              <a:rPr lang="en-US" dirty="0"/>
              <a:t>     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NN = 3;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KTR = (NN + 1)/MTT;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EDRUG = 1 - SLOPU * CONC; 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FDBK = (CIRC0 /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A_circ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)^GAMMA;</a:t>
            </a:r>
          </a:p>
          <a:p>
            <a:pPr lvl="1"/>
            <a:r>
              <a:rPr lang="en-US" dirty="0"/>
              <a:t>Don’t forget to provide initial values for state variables if necessary!</a:t>
            </a:r>
          </a:p>
          <a:p>
            <a:pPr lvl="1"/>
            <a:r>
              <a:rPr lang="en-US" dirty="0"/>
              <a:t>Lastly, specify residual error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16506-2FBF-458B-B731-705BAC4D9D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1843B-0CCA-4C57-9F04-5A4ACDBC5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9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8696-7BF8-4419-AC2B-0E60128C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roll with </a:t>
            </a:r>
            <a:r>
              <a:rPr lang="en-US" dirty="0" err="1">
                <a:solidFill>
                  <a:schemeClr val="tx2"/>
                </a:solidFill>
              </a:rPr>
              <a:t>nlmix</a:t>
            </a:r>
            <a:r>
              <a:rPr lang="en-US" dirty="0" err="1"/>
              <a:t>r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9EB89-426C-44B3-ACEA-21ABA5865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in data</a:t>
            </a:r>
          </a:p>
          <a:p>
            <a:pPr lvl="1"/>
            <a:r>
              <a:rPr lang="en-US" dirty="0"/>
              <a:t>Provided by the data file “Simulated_WBC_pacl_ddmore_samePK_nlmixr.csv”</a:t>
            </a:r>
          </a:p>
          <a:p>
            <a:endParaRPr lang="en-US" dirty="0"/>
          </a:p>
          <a:p>
            <a:r>
              <a:rPr lang="en-US" dirty="0"/>
              <a:t>Fit the data with </a:t>
            </a:r>
            <a:r>
              <a:rPr lang="en-US" dirty="0" err="1"/>
              <a:t>nlmixr</a:t>
            </a:r>
            <a:r>
              <a:rPr lang="en-US" dirty="0"/>
              <a:t> using SAEM estimation algorithm</a:t>
            </a:r>
          </a:p>
          <a:p>
            <a:endParaRPr lang="en-US" dirty="0"/>
          </a:p>
          <a:p>
            <a:r>
              <a:rPr lang="en-US" dirty="0"/>
              <a:t>Check summary of fitting and parameter estimates</a:t>
            </a:r>
          </a:p>
          <a:p>
            <a:endParaRPr lang="en-US" dirty="0"/>
          </a:p>
          <a:p>
            <a:r>
              <a:rPr lang="en-US" dirty="0"/>
              <a:t>Model evaluation</a:t>
            </a:r>
          </a:p>
          <a:p>
            <a:pPr lvl="1"/>
            <a:r>
              <a:rPr lang="en-US" dirty="0"/>
              <a:t>Goodness-of-fit using functions provided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xpose.nlmixr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package</a:t>
            </a:r>
          </a:p>
          <a:p>
            <a:pPr lvl="1"/>
            <a:r>
              <a:rPr lang="en-US" dirty="0"/>
              <a:t>Visual predictive checks using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vpc.ui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D659A-1E11-4758-8712-444CFCFEA1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51D5F-2335-4D2A-854D-1F66E142B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95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DDMoRe</a:t>
            </a:r>
            <a:r>
              <a:rPr lang="en-GB" dirty="0"/>
              <a:t> Model Repository</a:t>
            </a:r>
          </a:p>
          <a:p>
            <a:endParaRPr lang="en-GB" dirty="0"/>
          </a:p>
          <a:p>
            <a:r>
              <a:rPr lang="en-GB" dirty="0"/>
              <a:t>This case and all result files are made available on the github site </a:t>
            </a:r>
            <a:r>
              <a:rPr lang="en-US" dirty="0">
                <a:hlinkClick r:id="rId2"/>
              </a:rPr>
              <a:t>https://github.com/nlmixrdevelopment/nlmixr-examples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46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C138-940E-448A-A93A-A025E378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what did we do with the original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C2C0-DEE9-4E36-A23B-FBF912B54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d0 = read.csv("Simulated_WBC_pacl_ddmore.csv",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".")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label records with different PK parameters from TIME=0 for each subject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d1 = d0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d1$PARFLAG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(unique(d1$ID), function(id) {# id = 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d1.id = subset(d1, ID==id)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(d1.id$V2I != d1.id$V2I[d1.id$TIME==0][1] |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d1.id$V1I != d1.id$V1I[d1.id$TIME==0][1] |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d1.id$CLI != d1.id$CLI[d1.id$TIME==0][1])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 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remove subjects with only dosing records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d2 = subset(d1, ID %in% unique(d1$ID[d1$MDV==0]) &amp; PARFLAG==0)  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#write.csv(d2, "Simulated_WBC_pacl_ddmore_samePK.csv", quote=F,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=".")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d3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nmDataConvert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71DD7-236C-417E-9E94-8CFF460032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ABFD1-A415-47B7-9722-A2F28BA4F6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39728"/>
      </p:ext>
    </p:extLst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672098E-E704-41C2-B233-A5DE79514A81}" vid="{05D70944-1DEC-4194-BA18-DA1D17F1F2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703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Tahoma</vt:lpstr>
      <vt:lpstr>OccamsPresentation</vt:lpstr>
      <vt:lpstr>Case Example 3: Semi-Mechanistic Model to Describe Chemotherapy-Induced Myelosuppression</vt:lpstr>
      <vt:lpstr>Model overview</vt:lpstr>
      <vt:lpstr>Data</vt:lpstr>
      <vt:lpstr>Model building in nlmixr Specification of ODEs: consistent with RxODE</vt:lpstr>
      <vt:lpstr>Model building in nlmixr Specification and initialization of parameters and random effects</vt:lpstr>
      <vt:lpstr>Further coding in nlmixr</vt:lpstr>
      <vt:lpstr>Time to roll with nlmixr!</vt:lpstr>
      <vt:lpstr>Acknowledgement</vt:lpstr>
      <vt:lpstr>Appendix: what did we do with the original data?</vt:lpstr>
    </vt:vector>
  </TitlesOfParts>
  <Manager/>
  <Company>Occams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Rik Schoemaker</dc:creator>
  <cp:keywords/>
  <dc:description/>
  <cp:lastModifiedBy>Trame, Mirjam</cp:lastModifiedBy>
  <cp:revision>157</cp:revision>
  <dcterms:created xsi:type="dcterms:W3CDTF">2016-11-23T19:12:10Z</dcterms:created>
  <dcterms:modified xsi:type="dcterms:W3CDTF">2019-06-09T10:59:41Z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Owner">
    <vt:lpwstr>TRAMEMI1@novartis.net</vt:lpwstr>
  </property>
  <property fmtid="{D5CDD505-2E9C-101B-9397-08002B2CF9AE}" pid="5" name="MSIP_Label_4929bff8-5b33-42aa-95d2-28f72e792cb0_SetDate">
    <vt:lpwstr>2019-06-09T10:58:57.8829256Z</vt:lpwstr>
  </property>
  <property fmtid="{D5CDD505-2E9C-101B-9397-08002B2CF9AE}" pid="6" name="MSIP_Label_4929bff8-5b33-42aa-95d2-28f72e792cb0_Name">
    <vt:lpwstr>Business Use Only</vt:lpwstr>
  </property>
  <property fmtid="{D5CDD505-2E9C-101B-9397-08002B2CF9AE}" pid="7" name="MSIP_Label_4929bff8-5b33-42aa-95d2-28f72e792cb0_Application">
    <vt:lpwstr>Microsoft Azure Information Protection</vt:lpwstr>
  </property>
  <property fmtid="{D5CDD505-2E9C-101B-9397-08002B2CF9AE}" pid="8" name="MSIP_Label_4929bff8-5b33-42aa-95d2-28f72e792cb0_ActionId">
    <vt:lpwstr>8c3d3748-9bf9-44fc-a8c8-1a658410a5ee</vt:lpwstr>
  </property>
  <property fmtid="{D5CDD505-2E9C-101B-9397-08002B2CF9AE}" pid="9" name="MSIP_Label_4929bff8-5b33-42aa-95d2-28f72e792cb0_Extended_MSFT_Method">
    <vt:lpwstr>Automatic</vt:lpwstr>
  </property>
  <property fmtid="{D5CDD505-2E9C-101B-9397-08002B2CF9AE}" pid="10" name="Confidentiality">
    <vt:lpwstr>Business Use Only</vt:lpwstr>
  </property>
</Properties>
</file>