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9" r:id="rId3"/>
    <p:sldId id="369" r:id="rId4"/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30548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405"/>
  </p:normalViewPr>
  <p:slideViewPr>
    <p:cSldViewPr>
      <p:cViewPr varScale="1">
        <p:scale>
          <a:sx n="69" d="100"/>
          <a:sy n="69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51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4787964"/>
            <a:ext cx="3566493" cy="1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3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3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6303992"/>
            <a:ext cx="1152128" cy="5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mixrdevelopment/Publications/blob/master/Tomoo%20-%20PAGJA%202018%20poster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mixrdevelopment/nlmixr-exampl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63552" y="620688"/>
            <a:ext cx="8208912" cy="1296144"/>
          </a:xfrm>
        </p:spPr>
        <p:txBody>
          <a:bodyPr>
            <a:normAutofit/>
          </a:bodyPr>
          <a:lstStyle/>
          <a:p>
            <a:r>
              <a:rPr lang="en-GB" dirty="0" smtClean="0"/>
              <a:t>Case Example </a:t>
            </a:r>
            <a:r>
              <a:rPr lang="en-GB" dirty="0" smtClean="0"/>
              <a:t>4: </a:t>
            </a:r>
            <a:r>
              <a:rPr lang="en-US" dirty="0" smtClean="0"/>
              <a:t>Warfarin – PKPD model</a:t>
            </a:r>
            <a:endParaRPr lang="en-GB" dirty="0"/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67608" y="2204864"/>
            <a:ext cx="64008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nlmixr course PAGE 2019</a:t>
            </a:r>
            <a:r>
              <a:rPr lang="en-GB" dirty="0"/>
              <a:t>
</a:t>
            </a:r>
            <a:r>
              <a:rPr lang="en-GB" dirty="0" smtClean="0"/>
              <a:t>Stockholm</a:t>
            </a:r>
            <a:r>
              <a:rPr lang="en-GB" dirty="0"/>
              <a:t>, June 11</a:t>
            </a:r>
            <a:r>
              <a:rPr lang="en-GB" baseline="30000" dirty="0"/>
              <a:t>th</a:t>
            </a:r>
            <a:r>
              <a:rPr lang="en-GB" dirty="0"/>
              <a:t> </a:t>
            </a:r>
            <a:r>
              <a:rPr lang="en-GB" dirty="0" smtClean="0"/>
              <a:t>2019</a:t>
            </a:r>
          </a:p>
          <a:p>
            <a:endParaRPr lang="en-GB" dirty="0"/>
          </a:p>
          <a:p>
            <a:r>
              <a:rPr lang="en-GB" b="1" dirty="0" smtClean="0"/>
              <a:t>Mirjam Trame, Matt Fidler</a:t>
            </a:r>
          </a:p>
          <a:p>
            <a:r>
              <a:rPr lang="en-GB" sz="1700" dirty="0" smtClean="0"/>
              <a:t>On </a:t>
            </a:r>
            <a:r>
              <a:rPr lang="en-GB" sz="1700" dirty="0"/>
              <a:t>behalf of the </a:t>
            </a:r>
            <a:r>
              <a:rPr lang="en-GB" sz="1700" dirty="0">
                <a:solidFill>
                  <a:srgbClr val="305480"/>
                </a:solidFill>
              </a:rPr>
              <a:t>nlmix</a:t>
            </a:r>
            <a:r>
              <a:rPr lang="en-GB" sz="1700" dirty="0">
                <a:solidFill>
                  <a:srgbClr val="B40000"/>
                </a:solidFill>
              </a:rPr>
              <a:t>r</a:t>
            </a:r>
            <a:r>
              <a:rPr lang="en-GB" sz="1700" dirty="0"/>
              <a:t> development team: </a:t>
            </a:r>
          </a:p>
          <a:p>
            <a:r>
              <a:rPr lang="en-GB" sz="1700" dirty="0"/>
              <a:t>Matt Fidler, </a:t>
            </a:r>
            <a:r>
              <a:rPr lang="nl-NL" sz="1700" dirty="0"/>
              <a:t>Richard Hooijmaijers, </a:t>
            </a:r>
            <a:r>
              <a:rPr lang="en-GB" sz="1700" dirty="0"/>
              <a:t>Teun Post,</a:t>
            </a:r>
            <a:r>
              <a:rPr lang="nl-NL" sz="1700" dirty="0"/>
              <a:t> </a:t>
            </a:r>
            <a:r>
              <a:rPr lang="en-GB" sz="1700" dirty="0"/>
              <a:t>Rik Schoemaker,      </a:t>
            </a:r>
            <a:r>
              <a:rPr lang="nl-NL" sz="1700" dirty="0"/>
              <a:t>Mirjam Trame,</a:t>
            </a:r>
            <a:r>
              <a:rPr lang="en-GB" sz="1700" dirty="0"/>
              <a:t> Justin Wilkins, Yuan Xiong and Wenping Wang</a:t>
            </a:r>
          </a:p>
        </p:txBody>
      </p:sp>
    </p:spTree>
    <p:extLst>
      <p:ext uri="{BB962C8B-B14F-4D97-AF65-F5344CB8AC3E}">
        <p14:creationId xmlns:p14="http://schemas.microsoft.com/office/powerpoint/2010/main" val="42512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You received a Warfarin PK model and the corresponding PKPD Warfarin dataset</a:t>
            </a:r>
          </a:p>
          <a:p>
            <a:r>
              <a:rPr lang="en-GB" sz="2600" dirty="0" smtClean="0"/>
              <a:t>The Warfarin concentrations were fitted to a one-compartment distribution model including a first order absorption model with a single transit compartment and first order elimination</a:t>
            </a:r>
          </a:p>
          <a:p>
            <a:r>
              <a:rPr lang="en-GB" sz="2600" dirty="0" smtClean="0"/>
              <a:t>The error was modelled using an additive and proportional error model and IIV was included on all population parameters</a:t>
            </a:r>
          </a:p>
          <a:p>
            <a:r>
              <a:rPr lang="en-GB" sz="2600" dirty="0" smtClean="0"/>
              <a:t>Data Reference:</a:t>
            </a:r>
            <a:endParaRPr lang="en-GB" sz="2600" dirty="0"/>
          </a:p>
          <a:p>
            <a:pPr lvl="1"/>
            <a:r>
              <a:rPr lang="en-US" dirty="0" smtClean="0"/>
              <a:t>Funaki </a:t>
            </a:r>
            <a:r>
              <a:rPr lang="en-US" dirty="0"/>
              <a:t>T, Holford N, Fujita S (2018). Population PKPD analysis using nlmixr and NONMEM. </a:t>
            </a:r>
            <a:r>
              <a:rPr lang="en-US" dirty="0">
                <a:hlinkClick r:id="rId2"/>
              </a:rPr>
              <a:t>PAGJA 2018</a:t>
            </a:r>
            <a:endParaRPr lang="en-GB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in</a:t>
            </a:r>
            <a:r>
              <a:rPr lang="en-GB" dirty="0">
                <a:solidFill>
                  <a:srgbClr val="305480"/>
                </a:solidFill>
              </a:rPr>
              <a:t> nlmix</a:t>
            </a:r>
            <a:r>
              <a:rPr lang="en-GB" dirty="0"/>
              <a:t>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196752"/>
            <a:ext cx="11233248" cy="559853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You have received a PK model for Warfarin coded in nlmixr</a:t>
            </a:r>
            <a:endParaRPr lang="en-GB" sz="1500" dirty="0"/>
          </a:p>
          <a:p>
            <a:pPr marL="914400" lvl="1" indent="-514350">
              <a:buFont typeface="+mj-lt"/>
              <a:buAutoNum type="romanLcPeriod"/>
            </a:pPr>
            <a:r>
              <a:rPr lang="en-GB" dirty="0" smtClean="0"/>
              <a:t>Execute the provided model 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dirty="0" smtClean="0"/>
              <a:t>Output final population parameter estimates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sz="2000" dirty="0"/>
              <a:t>Produce the following goodness-of-fit plots using </a:t>
            </a:r>
            <a:r>
              <a:rPr lang="en-US" sz="2000" dirty="0" smtClean="0"/>
              <a:t>xpose.nlmixr</a:t>
            </a:r>
            <a:endParaRPr lang="en-US" sz="2000" dirty="0"/>
          </a:p>
          <a:p>
            <a:pPr lvl="2"/>
            <a:r>
              <a:rPr lang="en-US" dirty="0"/>
              <a:t>DV vs PRED/IPRED</a:t>
            </a:r>
          </a:p>
          <a:p>
            <a:pPr lvl="2"/>
            <a:r>
              <a:rPr lang="en-US" dirty="0"/>
              <a:t>RES vs PRED/</a:t>
            </a:r>
            <a:r>
              <a:rPr lang="en-US" dirty="0" err="1"/>
              <a:t>iDV</a:t>
            </a:r>
            <a:endParaRPr lang="en-US" dirty="0"/>
          </a:p>
          <a:p>
            <a:pPr lvl="2"/>
            <a:r>
              <a:rPr lang="en-US" dirty="0"/>
              <a:t>IWRES vs PRED/</a:t>
            </a:r>
            <a:r>
              <a:rPr lang="en-US" dirty="0" err="1"/>
              <a:t>iDV</a:t>
            </a:r>
            <a:endParaRPr lang="en-US" dirty="0"/>
          </a:p>
          <a:p>
            <a:pPr lvl="2"/>
            <a:r>
              <a:rPr lang="en-US" dirty="0"/>
              <a:t>Individual fits</a:t>
            </a:r>
          </a:p>
          <a:p>
            <a:pPr lvl="2"/>
            <a:r>
              <a:rPr lang="en-US" dirty="0"/>
              <a:t>Residual distribution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dirty="0"/>
              <a:t>Run Visual Predictive Checks</a:t>
            </a:r>
          </a:p>
          <a:p>
            <a:pPr marL="457200" indent="-457200">
              <a:buFont typeface="+mj-lt"/>
              <a:buAutoNum type="arabicParenR"/>
            </a:pPr>
            <a:endParaRPr lang="en-US" sz="1800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Your next task is to extend the PK model to a joint PKPD Warfarin model using the provided data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Adjust the code to a PKPD model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dirty="0" smtClean="0"/>
              <a:t>Follow steps 1) i.-i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7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case and all result files are made </a:t>
            </a:r>
            <a:r>
              <a:rPr lang="en-GB" dirty="0"/>
              <a:t>available on the </a:t>
            </a:r>
            <a:r>
              <a:rPr lang="en-GB" dirty="0" smtClean="0"/>
              <a:t>github </a:t>
            </a:r>
            <a:r>
              <a:rPr lang="en-GB" dirty="0"/>
              <a:t>site </a:t>
            </a:r>
            <a:r>
              <a:rPr lang="en-US" dirty="0">
                <a:hlinkClick r:id="rId2"/>
              </a:rPr>
              <a:t>https://github.com/nlmixrdevelopment/nlmixr-examples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672098E-E704-41C2-B233-A5DE79514A81}" vid="{05D70944-1DEC-4194-BA18-DA1D17F1F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Tahoma</vt:lpstr>
      <vt:lpstr>OccamsPresentation</vt:lpstr>
      <vt:lpstr>Case Example 4: Warfarin – PKPD model</vt:lpstr>
      <vt:lpstr>Data</vt:lpstr>
      <vt:lpstr>Model Building in nlmixr</vt:lpstr>
      <vt:lpstr>Acknowledgement</vt:lpstr>
    </vt:vector>
  </TitlesOfParts>
  <Manager/>
  <Company>Occams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Rik Schoemaker</dc:creator>
  <cp:keywords/>
  <dc:description/>
  <cp:lastModifiedBy>Trame, Mirjam</cp:lastModifiedBy>
  <cp:revision>135</cp:revision>
  <dcterms:created xsi:type="dcterms:W3CDTF">2016-11-23T19:12:10Z</dcterms:created>
  <dcterms:modified xsi:type="dcterms:W3CDTF">2019-06-10T13:40:54Z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TRAMEMI1@novartis.net</vt:lpwstr>
  </property>
  <property fmtid="{D5CDD505-2E9C-101B-9397-08002B2CF9AE}" pid="5" name="MSIP_Label_4929bff8-5b33-42aa-95d2-28f72e792cb0_SetDate">
    <vt:lpwstr>2019-06-09T10:52:04.4835456Z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4bea94cd-88be-467b-a455-1a21c4e298a4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</Properties>
</file>