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2" r:id="rId1"/>
  </p:sldMasterIdLst>
  <p:notesMasterIdLst>
    <p:notesMasterId r:id="rId11"/>
  </p:notesMasterIdLst>
  <p:sldIdLst>
    <p:sldId id="342" r:id="rId2"/>
    <p:sldId id="344" r:id="rId3"/>
    <p:sldId id="343" r:id="rId4"/>
    <p:sldId id="345" r:id="rId5"/>
    <p:sldId id="348" r:id="rId6"/>
    <p:sldId id="346" r:id="rId7"/>
    <p:sldId id="347" r:id="rId8"/>
    <p:sldId id="351" r:id="rId9"/>
    <p:sldId id="350" r:id="rId10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2B6FF"/>
    <a:srgbClr val="3CBD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712" autoAdjust="0"/>
    <p:restoredTop sz="69272" autoAdjust="0"/>
  </p:normalViewPr>
  <p:slideViewPr>
    <p:cSldViewPr>
      <p:cViewPr varScale="1">
        <p:scale>
          <a:sx n="89" d="100"/>
          <a:sy n="89" d="100"/>
        </p:scale>
        <p:origin x="1304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872"/>
    </p:cViewPr>
  </p:outlineViewPr>
  <p:notesTextViewPr>
    <p:cViewPr>
      <p:scale>
        <a:sx n="125" d="100"/>
        <a:sy n="125" d="100"/>
      </p:scale>
      <p:origin x="0" y="0"/>
    </p:cViewPr>
  </p:notesTextViewPr>
  <p:notesViewPr>
    <p:cSldViewPr>
      <p:cViewPr varScale="1">
        <p:scale>
          <a:sx n="99" d="100"/>
          <a:sy n="99" d="100"/>
        </p:scale>
        <p:origin x="4216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7B587EF-6165-4506-91D2-EC6B736CDF13}" type="datetimeFigureOut">
              <a:rPr lang="en-US" smtClean="0"/>
              <a:t>1/15/21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8EEF1DD-8D92-4FA6-BC5A-2D4A5E187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226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6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EEF1DD-8D92-4FA6-BC5A-2D4A5E187DA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8892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320" b="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EEF1DD-8D92-4FA6-BC5A-2D4A5E187DA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6888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EEF1DD-8D92-4FA6-BC5A-2D4A5E187DA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4452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EEF1DD-8D92-4FA6-BC5A-2D4A5E187DA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0225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EEF1DD-8D92-4FA6-BC5A-2D4A5E187DA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4308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EEF1DD-8D92-4FA6-BC5A-2D4A5E187DA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8536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EEF1DD-8D92-4FA6-BC5A-2D4A5E187DA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4374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EEF1DD-8D92-4FA6-BC5A-2D4A5E187DA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8670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EEF1DD-8D92-4FA6-BC5A-2D4A5E187DA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777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00E99BC1-7039-44E6-BDE5-1EFAF1A25305}" type="datetimeFigureOut">
              <a:rPr lang="en-US" smtClean="0"/>
              <a:t>1/15/21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BF22-A1AB-492F-9251-C83537AF43A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9918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99BC1-7039-44E6-BDE5-1EFAF1A25305}" type="datetimeFigureOut">
              <a:rPr lang="en-US" smtClean="0"/>
              <a:t>1/15/21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BF22-A1AB-492F-9251-C83537AF4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307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99BC1-7039-44E6-BDE5-1EFAF1A25305}" type="datetimeFigureOut">
              <a:rPr lang="en-US" smtClean="0"/>
              <a:t>1/15/21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BF22-A1AB-492F-9251-C83537AF43A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52745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DE7463-B809-4F8B-8FD1-9541A15E2BCD}" type="slidenum">
              <a:rPr lang="en-US" altLang="en-US"/>
              <a:pPr/>
              <a:t>‹#›</a:t>
            </a:fld>
            <a:endParaRPr lang="en-US" alt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143000" y="1600200"/>
            <a:ext cx="670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1295400" y="4114800"/>
            <a:ext cx="655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/>
            </a:lvl1pPr>
          </a:lstStyle>
          <a:p>
            <a:pPr>
              <a:defRPr/>
            </a:pPr>
            <a:r>
              <a:rPr lang="en-US" sz="5600" b="1" dirty="0">
                <a:solidFill>
                  <a:srgbClr val="D22F21"/>
                </a:solidFill>
                <a:latin typeface="Verdana" charset="0"/>
                <a:ea typeface="ＭＳ Ｐゴシック" charset="0"/>
                <a:cs typeface="ＭＳ Ｐゴシック" charset="0"/>
              </a:rPr>
              <a:t>Psychology in Your Life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7891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DE7463-B809-4F8B-8FD1-9541A15E2BCD}" type="slidenum">
              <a:rPr lang="en-US" altLang="en-US"/>
              <a:pPr/>
              <a:t>‹#›</a:t>
            </a:fld>
            <a:endParaRPr lang="en-US" alt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143000" y="1600200"/>
            <a:ext cx="670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1295400" y="4114800"/>
            <a:ext cx="655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/>
            </a:lvl1pPr>
          </a:lstStyle>
          <a:p>
            <a:pPr>
              <a:defRPr/>
            </a:pPr>
            <a:r>
              <a:rPr lang="en-US" sz="5600" b="1" dirty="0">
                <a:solidFill>
                  <a:srgbClr val="D22F21"/>
                </a:solidFill>
                <a:latin typeface="Verdana" charset="0"/>
                <a:ea typeface="ＭＳ Ｐゴシック" charset="0"/>
                <a:cs typeface="ＭＳ Ｐゴシック" charset="0"/>
              </a:rPr>
              <a:t>Psychology in Your Life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621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99BC1-7039-44E6-BDE5-1EFAF1A25305}" type="datetimeFigureOut">
              <a:rPr lang="en-US" smtClean="0"/>
              <a:t>1/15/21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BF22-A1AB-492F-9251-C83537AF4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090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99BC1-7039-44E6-BDE5-1EFAF1A25305}" type="datetimeFigureOut">
              <a:rPr lang="en-US" smtClean="0"/>
              <a:t>1/15/21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BF22-A1AB-492F-9251-C83537AF43A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7853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99BC1-7039-44E6-BDE5-1EFAF1A25305}" type="datetimeFigureOut">
              <a:rPr lang="en-US" smtClean="0"/>
              <a:t>1/15/21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BF22-A1AB-492F-9251-C83537AF4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36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99BC1-7039-44E6-BDE5-1EFAF1A25305}" type="datetimeFigureOut">
              <a:rPr lang="en-US" smtClean="0"/>
              <a:t>1/15/21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BF22-A1AB-492F-9251-C83537AF4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509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99BC1-7039-44E6-BDE5-1EFAF1A25305}" type="datetimeFigureOut">
              <a:rPr lang="en-US" smtClean="0"/>
              <a:t>1/15/21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BF22-A1AB-492F-9251-C83537AF4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580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99BC1-7039-44E6-BDE5-1EFAF1A25305}" type="datetimeFigureOut">
              <a:rPr lang="en-US" smtClean="0"/>
              <a:t>1/15/21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BF22-A1AB-492F-9251-C83537AF4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602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99BC1-7039-44E6-BDE5-1EFAF1A25305}" type="datetimeFigureOut">
              <a:rPr lang="en-US" smtClean="0"/>
              <a:t>1/15/21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BF22-A1AB-492F-9251-C83537AF4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726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99BC1-7039-44E6-BDE5-1EFAF1A25305}" type="datetimeFigureOut">
              <a:rPr lang="en-US" smtClean="0"/>
              <a:t>1/15/21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BF22-A1AB-492F-9251-C83537AF43A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557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0E99BC1-7039-44E6-BDE5-1EFAF1A25305}" type="datetimeFigureOut">
              <a:rPr lang="en-US" smtClean="0"/>
              <a:t>1/15/21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B8EBF22-A1AB-492F-9251-C83537AF43A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4055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3" r:id="rId1"/>
    <p:sldLayoutId id="2147484024" r:id="rId2"/>
    <p:sldLayoutId id="2147484025" r:id="rId3"/>
    <p:sldLayoutId id="2147484026" r:id="rId4"/>
    <p:sldLayoutId id="2147484027" r:id="rId5"/>
    <p:sldLayoutId id="2147484028" r:id="rId6"/>
    <p:sldLayoutId id="2147484029" r:id="rId7"/>
    <p:sldLayoutId id="2147484030" r:id="rId8"/>
    <p:sldLayoutId id="2147484031" r:id="rId9"/>
    <p:sldLayoutId id="2147484032" r:id="rId10"/>
    <p:sldLayoutId id="2147484033" r:id="rId11"/>
    <p:sldLayoutId id="2147483996" r:id="rId12"/>
    <p:sldLayoutId id="2147483997" r:id="rId13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FCFFD0F-E8A9-214B-805B-347FDCAC3B91}"/>
              </a:ext>
            </a:extLst>
          </p:cNvPr>
          <p:cNvSpPr/>
          <p:nvPr/>
        </p:nvSpPr>
        <p:spPr>
          <a:xfrm>
            <a:off x="0" y="0"/>
            <a:ext cx="9144000" cy="4114800"/>
          </a:xfrm>
          <a:prstGeom prst="rect">
            <a:avLst/>
          </a:prstGeom>
          <a:solidFill>
            <a:srgbClr val="72B6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FB2EA20-7021-2343-B7B9-2D007AF6087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Kathy Manthey</a:t>
            </a:r>
          </a:p>
          <a:p>
            <a:r>
              <a:rPr lang="en-US" sz="2200" dirty="0"/>
              <a:t>Manuela Muñoz</a:t>
            </a:r>
          </a:p>
          <a:p>
            <a:r>
              <a:rPr lang="en-US" sz="2200" dirty="0"/>
              <a:t>Nicole Muscanell</a:t>
            </a:r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C93EC45F-6D06-414E-AAD3-F6477B609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Which is healthier?</a:t>
            </a:r>
          </a:p>
        </p:txBody>
      </p:sp>
      <p:pic>
        <p:nvPicPr>
          <p:cNvPr id="23" name="Picture 22" descr="A picture containing text, snack food, food, sandwich&#10;&#10;Description automatically generated">
            <a:extLst>
              <a:ext uri="{FF2B5EF4-FFF2-40B4-BE49-F238E27FC236}">
                <a16:creationId xmlns:a16="http://schemas.microsoft.com/office/drawing/2014/main" id="{D38C1A1C-340F-2742-A224-9FE49A26E8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304800"/>
            <a:ext cx="8153400" cy="3496903"/>
          </a:xfrm>
          <a:prstGeom prst="rect">
            <a:avLst/>
          </a:prstGeom>
          <a:ln>
            <a:solidFill>
              <a:srgbClr val="3CBDF1"/>
            </a:solidFill>
          </a:ln>
        </p:spPr>
      </p:pic>
    </p:spTree>
    <p:extLst>
      <p:ext uri="{BB962C8B-B14F-4D97-AF65-F5344CB8AC3E}">
        <p14:creationId xmlns:p14="http://schemas.microsoft.com/office/powerpoint/2010/main" val="3411704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40568-2D84-5548-8DA6-BDFE8A585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585216"/>
            <a:ext cx="3549183" cy="1499616"/>
          </a:xfrm>
        </p:spPr>
        <p:txBody>
          <a:bodyPr>
            <a:normAutofit/>
          </a:bodyPr>
          <a:lstStyle/>
          <a:p>
            <a:r>
              <a:rPr lang="en-US" sz="5400" b="1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0D0E8-CA34-1B42-BD34-4DBBD2E4E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166" y="1944624"/>
            <a:ext cx="3716933" cy="432816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Fast food nutrition dashboard</a:t>
            </a:r>
          </a:p>
          <a:p>
            <a:pPr marL="25146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5000"/>
              <a:buFont typeface="System Font Regular"/>
              <a:buChar char="🍔"/>
            </a:pPr>
            <a:r>
              <a:rPr lang="en-US" dirty="0"/>
              <a:t>Restaurant</a:t>
            </a:r>
          </a:p>
          <a:p>
            <a:pPr marL="25146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5000"/>
              <a:buFont typeface="System Font Regular"/>
              <a:buChar char="🍔"/>
            </a:pPr>
            <a:r>
              <a:rPr lang="en-US" dirty="0"/>
              <a:t>Food Category</a:t>
            </a:r>
          </a:p>
          <a:p>
            <a:pPr marL="25146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5000"/>
              <a:buFont typeface="System Font Regular"/>
              <a:buChar char="🍔"/>
            </a:pPr>
            <a:r>
              <a:rPr lang="en-US" dirty="0"/>
              <a:t>Menu items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Visualizations</a:t>
            </a:r>
          </a:p>
          <a:p>
            <a:pPr marL="25146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5000"/>
              <a:buFont typeface="System Font Regular"/>
              <a:buChar char="🍔"/>
            </a:pPr>
            <a:r>
              <a:rPr lang="en-US" dirty="0"/>
              <a:t>Stacked bar chart</a:t>
            </a:r>
          </a:p>
          <a:p>
            <a:pPr marL="25146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5000"/>
              <a:buFont typeface="System Font Regular"/>
              <a:buChar char="🍔"/>
            </a:pPr>
            <a:r>
              <a:rPr lang="en-US" dirty="0"/>
              <a:t>Radial charts</a:t>
            </a:r>
          </a:p>
          <a:p>
            <a:pPr marL="25146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5000"/>
              <a:buFont typeface="System Font Regular"/>
              <a:buChar char="🍔"/>
            </a:pPr>
            <a:r>
              <a:rPr lang="en-US" dirty="0"/>
              <a:t>Scatterplot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Other features</a:t>
            </a:r>
          </a:p>
          <a:p>
            <a:pPr marL="25146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stem Font Regular"/>
              <a:buChar char="🍔"/>
            </a:pPr>
            <a:r>
              <a:rPr lang="en-US" dirty="0"/>
              <a:t>Homepage</a:t>
            </a:r>
          </a:p>
          <a:p>
            <a:pPr marL="25146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stem Font Regular"/>
              <a:buChar char="🍔"/>
            </a:pPr>
            <a:r>
              <a:rPr lang="en-US" dirty="0"/>
              <a:t>Data page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4C9EC4B-7AC1-4C30-9582-FCF185FE5D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62456" y="0"/>
            <a:ext cx="457908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B5A972B-FA62-4B8A-86FD-875DF2CF50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3757" y="321731"/>
            <a:ext cx="2458964" cy="366223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922C749A-0301-B849-A10B-4447103C90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420" y="1528887"/>
            <a:ext cx="2218529" cy="1247921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4F997AEE-DE0C-47D0-A517-19D27A6086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6384" y="311970"/>
            <a:ext cx="1521616" cy="1180366"/>
          </a:xfrm>
          <a:prstGeom prst="rect">
            <a:avLst/>
          </a:prstGeom>
          <a:solidFill>
            <a:schemeClr val="accent1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BB555EB-E3FE-40A3-9789-7F044DF136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7154" y="1665817"/>
            <a:ext cx="1510846" cy="231814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2CB54A0E-5458-564B-9C74-40C4ACEDFD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4023" y="2164058"/>
            <a:ext cx="1281596" cy="1297818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BC9053C4-E873-4D52-ADC6-FDFBBB2BBC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3756" y="4157447"/>
            <a:ext cx="1578562" cy="2312282"/>
          </a:xfrm>
          <a:prstGeom prst="rect">
            <a:avLst/>
          </a:prstGeom>
          <a:solidFill>
            <a:schemeClr val="accent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872E7A1-BA9F-4D76-A51D-1823A754E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2968" y="4157447"/>
            <a:ext cx="2405032" cy="231228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black and yellow logo&#10;&#10;Description automatically generated with medium confidence">
            <a:extLst>
              <a:ext uri="{FF2B5EF4-FFF2-40B4-BE49-F238E27FC236}">
                <a16:creationId xmlns:a16="http://schemas.microsoft.com/office/drawing/2014/main" id="{F7E322F0-C6F8-9C48-8D92-5D702EDC23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5349" y="5015096"/>
            <a:ext cx="2160270" cy="596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515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ACA2350-E6D6-CF40-A9D5-8E867A441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585216"/>
            <a:ext cx="4550113" cy="1499616"/>
          </a:xfrm>
        </p:spPr>
        <p:txBody>
          <a:bodyPr>
            <a:normAutofit/>
          </a:bodyPr>
          <a:lstStyle/>
          <a:p>
            <a:r>
              <a:rPr lang="en-US" b="1" dirty="0"/>
              <a:t>About the data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7982D4-A2DD-6C42-AB49-61B0F3C4E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400" y="2084832"/>
            <a:ext cx="4413503" cy="409956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/>
              <a:t>Data structure &amp; issues</a:t>
            </a:r>
          </a:p>
          <a:p>
            <a:pPr marL="256032" indent="-34747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5000"/>
              <a:buFont typeface="System Font Regular"/>
              <a:buChar char="🍟"/>
            </a:pPr>
            <a:r>
              <a:rPr lang="en-US" sz="2400" dirty="0"/>
              <a:t>Four csv files from Kaggle</a:t>
            </a:r>
            <a:endParaRPr lang="en-US" sz="2400" b="1" dirty="0"/>
          </a:p>
          <a:p>
            <a:pPr marL="256032" indent="-34747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5000"/>
              <a:buFont typeface="System Font Regular"/>
              <a:buChar char="🍟"/>
            </a:pPr>
            <a:r>
              <a:rPr lang="en-US" sz="2400" dirty="0"/>
              <a:t>Special characters</a:t>
            </a:r>
          </a:p>
          <a:p>
            <a:pPr marL="256032" indent="-34747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5000"/>
              <a:buFont typeface="System Font Regular"/>
              <a:buChar char="🍟"/>
            </a:pPr>
            <a:r>
              <a:rPr lang="en-US" sz="2400" dirty="0"/>
              <a:t>Pairing down categories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/>
              <a:t>Final data</a:t>
            </a:r>
          </a:p>
          <a:p>
            <a:pPr marL="256032" indent="-34747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5000"/>
              <a:buFont typeface="System Font Regular"/>
              <a:buChar char="🍟"/>
            </a:pPr>
            <a:r>
              <a:rPr lang="en-US" sz="2400" dirty="0"/>
              <a:t>750 menu items</a:t>
            </a:r>
          </a:p>
          <a:p>
            <a:pPr marL="256032" indent="-34747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5000"/>
              <a:buFont typeface="System Font Regular"/>
              <a:buChar char="🍟"/>
            </a:pPr>
            <a:r>
              <a:rPr lang="en-US" sz="2400" dirty="0"/>
              <a:t>10 food categories</a:t>
            </a:r>
          </a:p>
          <a:p>
            <a:pPr marL="256032" indent="-34747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5000"/>
              <a:buFont typeface="System Font Regular"/>
              <a:buChar char="🍟"/>
            </a:pPr>
            <a:r>
              <a:rPr lang="en-US" sz="2400" dirty="0"/>
              <a:t>SQLite DB with four tables</a:t>
            </a:r>
          </a:p>
          <a:p>
            <a:pPr marL="256032" indent="-34747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5000"/>
              <a:buFont typeface="System Font Regular"/>
              <a:buChar char="🍟"/>
            </a:pPr>
            <a:r>
              <a:rPr lang="en-US" sz="2400" dirty="0"/>
              <a:t>Inconsistencies in nutrient values</a:t>
            </a:r>
          </a:p>
          <a:p>
            <a:pPr marL="256032" indent="-34747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5000"/>
              <a:buFont typeface="System Font Regular"/>
              <a:buChar char="🍟"/>
            </a:pPr>
            <a:endParaRPr lang="en-US" sz="2400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E5D0D1-3E3D-4311-8A2B-099C19AC3A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783" r="48347" b="-1"/>
          <a:stretch/>
        </p:blipFill>
        <p:spPr>
          <a:xfrm>
            <a:off x="5664199" y="10"/>
            <a:ext cx="34798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86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0DADF-D694-2B42-A9C5-914249D24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585216"/>
            <a:ext cx="3549183" cy="1499616"/>
          </a:xfrm>
        </p:spPr>
        <p:txBody>
          <a:bodyPr>
            <a:normAutofit/>
          </a:bodyPr>
          <a:lstStyle/>
          <a:p>
            <a:r>
              <a:rPr lang="en-US" sz="4000" b="1" dirty="0"/>
              <a:t>specifications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5D4D5-90D2-6645-903D-28E3D802D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831" y="1972286"/>
            <a:ext cx="3492177" cy="4023360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None/>
            </a:pPr>
            <a:r>
              <a:rPr lang="en-US" sz="2400" b="1" dirty="0"/>
              <a:t>Backend</a:t>
            </a:r>
          </a:p>
          <a:p>
            <a:pPr marL="256032" indent="-34747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System Font Regular"/>
              <a:buChar char="🥤"/>
            </a:pPr>
            <a:r>
              <a:rPr lang="en-US" sz="2400" dirty="0"/>
              <a:t>Python Flask</a:t>
            </a:r>
          </a:p>
          <a:p>
            <a:pPr marL="256032" indent="-34747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System Font Regular"/>
              <a:buChar char="🥤"/>
            </a:pPr>
            <a:r>
              <a:rPr lang="en-US" sz="2400" dirty="0"/>
              <a:t>SQLite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None/>
            </a:pPr>
            <a:endParaRPr lang="en-US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None/>
            </a:pPr>
            <a:r>
              <a:rPr lang="en-US" sz="2400" b="1" dirty="0"/>
              <a:t>Front-end</a:t>
            </a:r>
          </a:p>
          <a:p>
            <a:pPr marL="256032" indent="-34747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System Font Regular"/>
              <a:buChar char="🥤"/>
            </a:pPr>
            <a:r>
              <a:rPr lang="en-US" sz="2400" dirty="0"/>
              <a:t>HTML</a:t>
            </a:r>
          </a:p>
          <a:p>
            <a:pPr marL="256032" indent="-34747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System Font Regular"/>
              <a:buChar char="🥤"/>
            </a:pPr>
            <a:r>
              <a:rPr lang="en-US" sz="2400" dirty="0"/>
              <a:t>CSS</a:t>
            </a:r>
          </a:p>
          <a:p>
            <a:pPr marL="256032" indent="-34747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System Font Regular"/>
              <a:buChar char="🥤"/>
            </a:pPr>
            <a:r>
              <a:rPr lang="en-US" sz="2400" dirty="0"/>
              <a:t>JavaScript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None/>
            </a:pPr>
            <a:endParaRPr lang="en-US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None/>
            </a:pPr>
            <a:r>
              <a:rPr lang="en-US" sz="2400" b="1" dirty="0"/>
              <a:t>JS libraries</a:t>
            </a:r>
          </a:p>
          <a:p>
            <a:pPr marL="256032" indent="-34747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System Font Regular"/>
              <a:buChar char="🥤"/>
            </a:pPr>
            <a:r>
              <a:rPr lang="en-US" sz="2400" dirty="0"/>
              <a:t>AnyChart</a:t>
            </a:r>
          </a:p>
          <a:p>
            <a:pPr marL="256032" indent="-34747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System Font Regular"/>
              <a:buChar char="🥤"/>
            </a:pPr>
            <a:r>
              <a:rPr lang="en-US" sz="2400" dirty="0"/>
              <a:t>D3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4C9EC4B-7AC1-4C30-9582-FCF185FE5D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62456" y="0"/>
            <a:ext cx="457908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B5A972B-FA62-4B8A-86FD-875DF2CF50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3757" y="321731"/>
            <a:ext cx="2458964" cy="366223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A picture containing logo&#10;&#10;Description automatically generated">
            <a:extLst>
              <a:ext uri="{FF2B5EF4-FFF2-40B4-BE49-F238E27FC236}">
                <a16:creationId xmlns:a16="http://schemas.microsoft.com/office/drawing/2014/main" id="{89B5FC23-77EC-A04E-B39F-DD87FEE8CA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420" y="1576030"/>
            <a:ext cx="2218529" cy="1153635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4F997AEE-DE0C-47D0-A517-19D27A6086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6384" y="311970"/>
            <a:ext cx="1521616" cy="1180366"/>
          </a:xfrm>
          <a:prstGeom prst="rect">
            <a:avLst/>
          </a:prstGeom>
          <a:solidFill>
            <a:schemeClr val="accent1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BB555EB-E3FE-40A3-9789-7F044DF136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7154" y="1665817"/>
            <a:ext cx="1510846" cy="231814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Shape&#10;&#10;Description automatically generated with low confidence">
            <a:extLst>
              <a:ext uri="{FF2B5EF4-FFF2-40B4-BE49-F238E27FC236}">
                <a16:creationId xmlns:a16="http://schemas.microsoft.com/office/drawing/2014/main" id="{DB644BDC-A462-6F40-890F-2A026BA359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4023" y="2332369"/>
            <a:ext cx="1281596" cy="961196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BC9053C4-E873-4D52-ADC6-FDFBBB2BBC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3756" y="4157447"/>
            <a:ext cx="1578562" cy="2312282"/>
          </a:xfrm>
          <a:prstGeom prst="rect">
            <a:avLst/>
          </a:prstGeom>
          <a:solidFill>
            <a:schemeClr val="accent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872E7A1-BA9F-4D76-A51D-1823A754E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2968" y="4157447"/>
            <a:ext cx="2405032" cy="231228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Logo, company name&#10;&#10;Description automatically generated">
            <a:extLst>
              <a:ext uri="{FF2B5EF4-FFF2-40B4-BE49-F238E27FC236}">
                <a16:creationId xmlns:a16="http://schemas.microsoft.com/office/drawing/2014/main" id="{C0C3AE84-0718-554D-9BF6-31E6E94999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5349" y="4800524"/>
            <a:ext cx="2160270" cy="1026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184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1F97005-7CC7-6E4E-9778-F495E7336B8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42900" y="4960137"/>
            <a:ext cx="5829300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000" b="1" spc="200" dirty="0"/>
              <a:t>Dropdown menus</a:t>
            </a:r>
            <a:endParaRPr lang="en-US" sz="5000" b="1" kern="1200" cap="all" spc="200" baseline="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C6D18C07-B1F9-42F0-8956-B88FC37A67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774FF2E-52FE-4C46-9AD1-47673050E5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524" y="640080"/>
            <a:ext cx="7116599" cy="393192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88C06542-6CBB-C941-B78A-8D9739236847}"/>
              </a:ext>
            </a:extLst>
          </p:cNvPr>
          <p:cNvSpPr txBox="1"/>
          <p:nvPr/>
        </p:nvSpPr>
        <p:spPr>
          <a:xfrm>
            <a:off x="6477000" y="5334000"/>
            <a:ext cx="2514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w3schools.com</a:t>
            </a:r>
          </a:p>
        </p:txBody>
      </p:sp>
    </p:spTree>
    <p:extLst>
      <p:ext uri="{BB962C8B-B14F-4D97-AF65-F5344CB8AC3E}">
        <p14:creationId xmlns:p14="http://schemas.microsoft.com/office/powerpoint/2010/main" val="1881410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CD2B798-7994-4548-A2BE-4AEF9C1A5F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Oval 5">
            <a:extLst>
              <a:ext uri="{FF2B5EF4-FFF2-40B4-BE49-F238E27FC236}">
                <a16:creationId xmlns:a16="http://schemas.microsoft.com/office/drawing/2014/main" id="{E6162320-3B67-42BB-AF9D-939326E648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722E143-84C1-4F95-937C-78B92D281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3D45596-EA0E-4DD4-956D-80389BE0D7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AB301D-D111-EE44-9FEE-9915956749E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4959350"/>
            <a:ext cx="5829300" cy="14636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800" b="1" kern="1200" cap="all" spc="2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Stacked bar chart</a:t>
            </a:r>
          </a:p>
        </p:txBody>
      </p:sp>
      <p:pic>
        <p:nvPicPr>
          <p:cNvPr id="5" name="Picture 4" descr="Chart, funnel chart&#10;&#10;Description automatically generated">
            <a:extLst>
              <a:ext uri="{FF2B5EF4-FFF2-40B4-BE49-F238E27FC236}">
                <a16:creationId xmlns:a16="http://schemas.microsoft.com/office/drawing/2014/main" id="{9D6DDB87-FA72-C34B-ACEA-FB92459696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52" r="2" b="3299"/>
          <a:stretch/>
        </p:blipFill>
        <p:spPr>
          <a:xfrm>
            <a:off x="475707" y="640080"/>
            <a:ext cx="8188233" cy="393192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E6A78A1-C775-42C8-9A7B-6998977BCB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rgbClr val="FF81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93B32D3-421B-D243-9D6B-D7172D17929F}"/>
              </a:ext>
            </a:extLst>
          </p:cNvPr>
          <p:cNvSpPr txBox="1"/>
          <p:nvPr/>
        </p:nvSpPr>
        <p:spPr>
          <a:xfrm>
            <a:off x="6477000" y="5334000"/>
            <a:ext cx="1828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AnyChart</a:t>
            </a:r>
          </a:p>
        </p:txBody>
      </p:sp>
    </p:spTree>
    <p:extLst>
      <p:ext uri="{BB962C8B-B14F-4D97-AF65-F5344CB8AC3E}">
        <p14:creationId xmlns:p14="http://schemas.microsoft.com/office/powerpoint/2010/main" val="386821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CD2B798-7994-4548-A2BE-4AEF9C1A5F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Oval 5">
            <a:extLst>
              <a:ext uri="{FF2B5EF4-FFF2-40B4-BE49-F238E27FC236}">
                <a16:creationId xmlns:a16="http://schemas.microsoft.com/office/drawing/2014/main" id="{E6162320-3B67-42BB-AF9D-939326E648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722E143-84C1-4F95-937C-78B92D281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F3D45596-EA0E-4DD4-956D-80389BE0D7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AB301D-D111-EE44-9FEE-9915956749E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42900" y="4960137"/>
            <a:ext cx="5829300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800" b="1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gauge charts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E6A78A1-C775-42C8-9A7B-6998977BCB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rgbClr val="FF8E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50EC11D-47DA-4345-9741-98802381AE97}"/>
              </a:ext>
            </a:extLst>
          </p:cNvPr>
          <p:cNvSpPr txBox="1"/>
          <p:nvPr/>
        </p:nvSpPr>
        <p:spPr>
          <a:xfrm>
            <a:off x="6477000" y="5334000"/>
            <a:ext cx="1828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AnyChart</a:t>
            </a:r>
          </a:p>
        </p:txBody>
      </p:sp>
      <p:pic>
        <p:nvPicPr>
          <p:cNvPr id="4" name="Picture 3" descr="Chart, sunburst chart&#10;&#10;Description automatically generated">
            <a:extLst>
              <a:ext uri="{FF2B5EF4-FFF2-40B4-BE49-F238E27FC236}">
                <a16:creationId xmlns:a16="http://schemas.microsoft.com/office/drawing/2014/main" id="{797C3C1F-BB36-EA42-8F48-D323492E05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775253"/>
            <a:ext cx="4232571" cy="4107854"/>
          </a:xfrm>
          <a:prstGeom prst="rect">
            <a:avLst/>
          </a:prstGeom>
        </p:spPr>
      </p:pic>
      <p:pic>
        <p:nvPicPr>
          <p:cNvPr id="13" name="Picture 12" descr="Chart, sunburst chart&#10;&#10;Description automatically generated">
            <a:extLst>
              <a:ext uri="{FF2B5EF4-FFF2-40B4-BE49-F238E27FC236}">
                <a16:creationId xmlns:a16="http://schemas.microsoft.com/office/drawing/2014/main" id="{4A06E040-5F9F-9548-8DB4-B3AB5A7481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410" y="775253"/>
            <a:ext cx="4232571" cy="4107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023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1F97005-7CC7-6E4E-9778-F495E7336B8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42900" y="4960137"/>
            <a:ext cx="5829300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000" b="1" kern="1200" cap="all" spc="2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scatterplot</a:t>
            </a: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6D18C07-B1F9-42F0-8956-B88FC37A67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hart, scatter chart, bubble chart&#10;&#10;Description automatically generated">
            <a:extLst>
              <a:ext uri="{FF2B5EF4-FFF2-40B4-BE49-F238E27FC236}">
                <a16:creationId xmlns:a16="http://schemas.microsoft.com/office/drawing/2014/main" id="{5C94EEBE-0214-F74B-8637-B7356D6A39F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3" r="2" b="9324"/>
          <a:stretch/>
        </p:blipFill>
        <p:spPr>
          <a:xfrm>
            <a:off x="475707" y="640080"/>
            <a:ext cx="8188233" cy="393192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CBBB4CC-D1C5-6749-99DE-8982371B6C28}"/>
              </a:ext>
            </a:extLst>
          </p:cNvPr>
          <p:cNvSpPr txBox="1"/>
          <p:nvPr/>
        </p:nvSpPr>
        <p:spPr>
          <a:xfrm>
            <a:off x="6477000" y="5334000"/>
            <a:ext cx="205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D3.js</a:t>
            </a:r>
          </a:p>
        </p:txBody>
      </p:sp>
    </p:spTree>
    <p:extLst>
      <p:ext uri="{BB962C8B-B14F-4D97-AF65-F5344CB8AC3E}">
        <p14:creationId xmlns:p14="http://schemas.microsoft.com/office/powerpoint/2010/main" val="1541920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person, blue, necktie&#10;&#10;Description automatically generated">
            <a:extLst>
              <a:ext uri="{FF2B5EF4-FFF2-40B4-BE49-F238E27FC236}">
                <a16:creationId xmlns:a16="http://schemas.microsoft.com/office/drawing/2014/main" id="{6E6CE89D-9FAC-8B49-90C5-9844527F7BF8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59" r="1875"/>
          <a:stretch/>
        </p:blipFill>
        <p:spPr>
          <a:xfrm>
            <a:off x="0" y="10"/>
            <a:ext cx="9143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2627EF-1133-864F-B5F6-4823305138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5800" y="4267200"/>
            <a:ext cx="7289800" cy="1498600"/>
          </a:xfrm>
        </p:spPr>
        <p:txBody>
          <a:bodyPr>
            <a:normAutofit/>
          </a:bodyPr>
          <a:lstStyle/>
          <a:p>
            <a:r>
              <a:rPr lang="en-US" sz="66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The reveal…</a:t>
            </a:r>
          </a:p>
        </p:txBody>
      </p:sp>
    </p:spTree>
    <p:extLst>
      <p:ext uri="{BB962C8B-B14F-4D97-AF65-F5344CB8AC3E}">
        <p14:creationId xmlns:p14="http://schemas.microsoft.com/office/powerpoint/2010/main" val="34400809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Custom 5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5A9BE3"/>
      </a:accent1>
      <a:accent2>
        <a:srgbClr val="55BEFF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107</Words>
  <Application>Microsoft Macintosh PowerPoint</Application>
  <PresentationFormat>On-screen Show (4:3)</PresentationFormat>
  <Paragraphs>60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System Font Regular</vt:lpstr>
      <vt:lpstr>Tw Cen MT</vt:lpstr>
      <vt:lpstr>Tw Cen MT Condensed</vt:lpstr>
      <vt:lpstr>Verdana</vt:lpstr>
      <vt:lpstr>Wingdings 3</vt:lpstr>
      <vt:lpstr>Integral</vt:lpstr>
      <vt:lpstr>Which is healthier?</vt:lpstr>
      <vt:lpstr>purpose</vt:lpstr>
      <vt:lpstr>About the data</vt:lpstr>
      <vt:lpstr>specifications</vt:lpstr>
      <vt:lpstr>Dropdown menus</vt:lpstr>
      <vt:lpstr>Stacked bar chart</vt:lpstr>
      <vt:lpstr>gauge charts</vt:lpstr>
      <vt:lpstr>scatterplot</vt:lpstr>
      <vt:lpstr>The reveal…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Which is healthier?</dc:title>
  <dc:creator>Nicole Muscanell</dc:creator>
  <cp:lastModifiedBy>Nicole Muscanell</cp:lastModifiedBy>
  <cp:revision>49</cp:revision>
  <dcterms:created xsi:type="dcterms:W3CDTF">2021-01-14T21:08:00Z</dcterms:created>
  <dcterms:modified xsi:type="dcterms:W3CDTF">2021-01-15T14:03:48Z</dcterms:modified>
</cp:coreProperties>
</file>