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1"/>
  </p:notesMasterIdLst>
  <p:sldIdLst>
    <p:sldId id="342" r:id="rId2"/>
    <p:sldId id="344" r:id="rId3"/>
    <p:sldId id="343" r:id="rId4"/>
    <p:sldId id="345" r:id="rId5"/>
    <p:sldId id="348" r:id="rId6"/>
    <p:sldId id="346" r:id="rId7"/>
    <p:sldId id="347" r:id="rId8"/>
    <p:sldId id="351" r:id="rId9"/>
    <p:sldId id="350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6FF"/>
    <a:srgbClr val="3C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0" autoAdjust="0"/>
    <p:restoredTop sz="69240" autoAdjust="0"/>
  </p:normalViewPr>
  <p:slideViewPr>
    <p:cSldViewPr>
      <p:cViewPr varScale="1">
        <p:scale>
          <a:sx n="97" d="100"/>
          <a:sy n="97" d="100"/>
        </p:scale>
        <p:origin x="1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B587EF-6165-4506-91D2-EC6B736CDF1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EEF1DD-8D92-4FA6-BC5A-2D4A5E18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Open with question about which item is healthier to set up the point of our dashboard and what purpose it fills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It might be good here to point out that most of us have probably wondered at some point what items are healthier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And to what extent a certain chain has healthier items versus another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Question</a:t>
            </a:r>
            <a:r>
              <a:rPr lang="en-US" sz="1600" b="0" dirty="0"/>
              <a:t>: which is healthier, the classic tuna sandwich at Subway, or the </a:t>
            </a:r>
            <a:r>
              <a:rPr lang="en-US" sz="1600" b="0" dirty="0" err="1"/>
              <a:t>McDouble</a:t>
            </a:r>
            <a:r>
              <a:rPr lang="en-US" sz="1600" b="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Answer: </a:t>
            </a:r>
            <a:r>
              <a:rPr lang="en-US" sz="1600" b="0" dirty="0" err="1"/>
              <a:t>McDouble</a:t>
            </a:r>
            <a:r>
              <a:rPr lang="en-US" sz="1600" b="0" dirty="0"/>
              <a:t>: 380 calories, Classic Tuna: 450 calories.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dirty="0"/>
              <a:t>The tuna also has slightly more carbs and fat, but is a little bit healthier when it comes to micronutrients such as vitamin A &amp;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20" b="1" baseline="0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Our dashboard helps answer these questions about the nutritional content of food at three major chains.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Allow users to pick any two menu items by filtering down via cascading dropdown menus.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Filters include: restaurant, food categories, and menu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Goal was to tie the dropdowns to the stacked bar (macronutrients) and two gauge charts (micronutrients)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20" b="0" baseline="0" dirty="0"/>
              <a:t>The scatterplot was meant to be a way to be able to look a a bigger slice of data at once (we picked three major macronutrients)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started cleaning this data during the ETL project (which involved a lot of combining, replacing strings, adding ID’s, re-naming and re-organizing columns,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this project we still needed to do some cleaning: mainly removing special characters and narrowing down our food categories from 30+ to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final data do have some inconsistencies, i.e., not all menu items had micronutrient info, or data for the percent of daily value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Note: add full list of final nutrient variables here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set up a flask app as our web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database was housed by SQLite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pulled data from SQLite and stored it in JSON format via routes to be pulled for the 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AnyChart JS Charts is a flexible, cross-platform and cross-browser JavaScript charting library that allows you to add interactive HTML5 charts and dashboards to any web projects.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If we get Heroku to work by class, add it into this slide.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took the base code from w3schools; relatively short code that filters data for each respective dropdown after a selection has been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Also clears out data upon any new selection or page reload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Trickiest part was trying this function to both gauge charts and the stacked bar: this required some data restructuring and addition of a loop to avoid breaking the stacked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Importantly: this code was only written up to the point of filtering correctly the final selection items in the third dropdown menu. We had to add the 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stacked bar chart consists mainly of </a:t>
            </a:r>
            <a:r>
              <a:rPr lang="en-US" b="0" dirty="0" err="1"/>
              <a:t>svg</a:t>
            </a:r>
            <a:r>
              <a:rPr lang="en-US" b="0" dirty="0"/>
              <a:t> paths (lines)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chart is created by utilizing negative values to create the bars from the center and outwards (left and right)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Out of the box, but still was tricky getting data into correct format for the plot.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s</a:t>
            </a:r>
            <a:r>
              <a:rPr lang="en-US" dirty="0"/>
              <a:t>tyling harder to change since it’s made up of many </a:t>
            </a:r>
            <a:r>
              <a:rPr lang="en-US" dirty="0" err="1"/>
              <a:t>svg</a:t>
            </a:r>
            <a:r>
              <a:rPr lang="en-US" dirty="0"/>
              <a:t> paths, and comes already linked to several </a:t>
            </a:r>
            <a:r>
              <a:rPr lang="en-US" dirty="0" err="1"/>
              <a:t>css</a:t>
            </a:r>
            <a:r>
              <a:rPr lang="en-US" dirty="0"/>
              <a:t> sources via AnyChart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linking these to the dropdown menus was tricky because bars were inversed and the chart is built together (had to figure out a loop to get one side to retain info and not break during menu selection)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Stacked bar link:</a:t>
            </a:r>
          </a:p>
          <a:p>
            <a:r>
              <a:rPr lang="en-US" dirty="0"/>
              <a:t>https://</a:t>
            </a:r>
            <a:r>
              <a:rPr lang="en-US" dirty="0" err="1"/>
              <a:t>www.anychart.com</a:t>
            </a:r>
            <a:r>
              <a:rPr lang="en-US" dirty="0"/>
              <a:t>/products/</a:t>
            </a:r>
            <a:r>
              <a:rPr lang="en-US" dirty="0" err="1"/>
              <a:t>anychart</a:t>
            </a:r>
            <a:r>
              <a:rPr lang="en-US" dirty="0"/>
              <a:t>/gallery/</a:t>
            </a:r>
            <a:r>
              <a:rPr lang="en-US" dirty="0" err="1"/>
              <a:t>Bar_Charts</a:t>
            </a:r>
            <a:r>
              <a:rPr lang="en-US" dirty="0"/>
              <a:t>/</a:t>
            </a:r>
            <a:r>
              <a:rPr lang="en-US" dirty="0" err="1"/>
              <a:t>Stacked_Bar_Chart_with_Negative_Values.php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r>
              <a:rPr lang="en-US" b="1" dirty="0"/>
              <a:t>Circular gauge chart link:</a:t>
            </a:r>
            <a:br>
              <a:rPr lang="en-US" b="1" dirty="0"/>
            </a:br>
            <a:r>
              <a:rPr lang="en-US" b="0" dirty="0"/>
              <a:t>https://</a:t>
            </a:r>
            <a:r>
              <a:rPr lang="en-US" b="0" dirty="0" err="1"/>
              <a:t>www.anychart.com</a:t>
            </a:r>
            <a:r>
              <a:rPr lang="en-US" b="0" dirty="0"/>
              <a:t>/products/</a:t>
            </a:r>
            <a:r>
              <a:rPr lang="en-US" b="0" dirty="0" err="1"/>
              <a:t>anychart</a:t>
            </a:r>
            <a:r>
              <a:rPr lang="en-US" b="0" dirty="0"/>
              <a:t>/gallery/</a:t>
            </a:r>
            <a:r>
              <a:rPr lang="en-US" b="0" dirty="0" err="1"/>
              <a:t>Circular_Gauges</a:t>
            </a:r>
            <a:r>
              <a:rPr lang="en-US" b="0" dirty="0"/>
              <a:t>/</a:t>
            </a:r>
            <a:r>
              <a:rPr lang="en-US" b="0" dirty="0" err="1"/>
              <a:t>Solid_Gauge.php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Major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Start with homepage, show one of the restaurant links (from the image/logo)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Then, how the json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Then the 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Dropdown selections: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Start with Subway, classic tuna and McDonald’s </a:t>
            </a:r>
            <a:r>
              <a:rPr lang="en-US" b="0" dirty="0" err="1"/>
              <a:t>McDouble</a:t>
            </a:r>
            <a:endParaRPr lang="en-US" b="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Pick other items for a second 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Scatter plot: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Mention the x-axis are menu –items; nothing to do with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/>
              <a:t>Go through each restaurant and macronutrient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7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7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E99BC1-7039-44E6-BDE5-1EFAF1A25305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3996" r:id="rId12"/>
    <p:sldLayoutId id="2147483997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CFFD0F-E8A9-214B-805B-347FDCAC3B91}"/>
              </a:ext>
            </a:extLst>
          </p:cNvPr>
          <p:cNvSpPr/>
          <p:nvPr/>
        </p:nvSpPr>
        <p:spPr>
          <a:xfrm>
            <a:off x="0" y="0"/>
            <a:ext cx="9144000" cy="4114800"/>
          </a:xfrm>
          <a:prstGeom prst="rect">
            <a:avLst/>
          </a:prstGeom>
          <a:solidFill>
            <a:srgbClr val="72B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B2EA20-7021-2343-B7B9-2D007AF6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Kathy Manthey</a:t>
            </a:r>
          </a:p>
          <a:p>
            <a:r>
              <a:rPr lang="en-US" sz="2200" dirty="0"/>
              <a:t>Manuela Muñoz</a:t>
            </a:r>
          </a:p>
          <a:p>
            <a:r>
              <a:rPr lang="en-US" sz="2200" dirty="0"/>
              <a:t>Nicole Muscanell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3EC45F-6D06-414E-AAD3-F6477B60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is healthier?</a:t>
            </a:r>
          </a:p>
        </p:txBody>
      </p:sp>
      <p:pic>
        <p:nvPicPr>
          <p:cNvPr id="23" name="Picture 22" descr="A picture containing text, snack food, food, sandwich&#10;&#10;Description automatically generated">
            <a:extLst>
              <a:ext uri="{FF2B5EF4-FFF2-40B4-BE49-F238E27FC236}">
                <a16:creationId xmlns:a16="http://schemas.microsoft.com/office/drawing/2014/main" id="{D38C1A1C-340F-2742-A224-9FE49A26E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4800"/>
            <a:ext cx="8153400" cy="3496903"/>
          </a:xfrm>
          <a:prstGeom prst="rect">
            <a:avLst/>
          </a:prstGeom>
          <a:ln>
            <a:solidFill>
              <a:srgbClr val="3CBDF1"/>
            </a:solidFill>
          </a:ln>
        </p:spPr>
      </p:pic>
    </p:spTree>
    <p:extLst>
      <p:ext uri="{BB962C8B-B14F-4D97-AF65-F5344CB8AC3E}">
        <p14:creationId xmlns:p14="http://schemas.microsoft.com/office/powerpoint/2010/main" val="34117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0568-2D84-5548-8DA6-BDFE8A58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49183" cy="1499616"/>
          </a:xfrm>
        </p:spPr>
        <p:txBody>
          <a:bodyPr>
            <a:normAutofit/>
          </a:bodyPr>
          <a:lstStyle/>
          <a:p>
            <a:r>
              <a:rPr lang="en-US" sz="5400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D0E8-CA34-1B42-BD34-4DBBD2E4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66" y="1944624"/>
            <a:ext cx="3716933" cy="43281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Fast food nutrition dashboard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Restaurant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Food Category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Menu items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Visualizations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Stacked bar chart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Radial charts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Scatterplot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Other features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Char char="🍔"/>
            </a:pPr>
            <a:r>
              <a:rPr lang="en-US" dirty="0"/>
              <a:t>Homepage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Char char="🍔"/>
            </a:pPr>
            <a:r>
              <a:rPr lang="en-US" dirty="0"/>
              <a:t>Data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7" y="321731"/>
            <a:ext cx="2458964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22C749A-0301-B849-A10B-4447103C9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20" y="1528887"/>
            <a:ext cx="2218529" cy="12479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384" y="311970"/>
            <a:ext cx="1521616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54" y="1665817"/>
            <a:ext cx="1510846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CB54A0E-5458-564B-9C74-40C4ACED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3" y="2164058"/>
            <a:ext cx="1281596" cy="12978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4157447"/>
            <a:ext cx="1578562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4157447"/>
            <a:ext cx="2405032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and yellow logo&#10;&#10;Description automatically generated with medium confidence">
            <a:extLst>
              <a:ext uri="{FF2B5EF4-FFF2-40B4-BE49-F238E27FC236}">
                <a16:creationId xmlns:a16="http://schemas.microsoft.com/office/drawing/2014/main" id="{F7E322F0-C6F8-9C48-8D92-5D702EDC2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9" y="5015096"/>
            <a:ext cx="2160270" cy="5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A2350-E6D6-CF40-A9D5-8E867A44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US" b="1" dirty="0"/>
              <a:t>About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982D4-A2DD-6C42-AB49-61B0F3C4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00" y="2084832"/>
            <a:ext cx="4413503" cy="40995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Data structure &amp; issues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Four csv files from Kaggle</a:t>
            </a:r>
            <a:endParaRPr lang="en-US" sz="2400" b="1" dirty="0"/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Special characters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Pairing down categories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Final data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750 menu items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10 food categories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SQLite DB with four tables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Inconsistencies in nutrient values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endParaRPr lang="en-US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D0D1-3E3D-4311-8A2B-099C19AC3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3" r="48347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ADF-D694-2B42-A9C5-914249D2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49183" cy="1499616"/>
          </a:xfrm>
        </p:spPr>
        <p:txBody>
          <a:bodyPr>
            <a:normAutofit/>
          </a:bodyPr>
          <a:lstStyle/>
          <a:p>
            <a:r>
              <a:rPr lang="en-US" sz="4000" b="1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D4D5-90D2-6645-903D-28E3D802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31" y="1972286"/>
            <a:ext cx="3492177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Backend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Python Flask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SQLite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Front-end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HTML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CSS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JavaScript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JS libraries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AnyChart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D3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7" y="321731"/>
            <a:ext cx="2458964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9B5FC23-77EC-A04E-B39F-DD87FEE8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20" y="1576030"/>
            <a:ext cx="2218529" cy="115363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384" y="311970"/>
            <a:ext cx="1521616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54" y="1665817"/>
            <a:ext cx="1510846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B644BDC-A462-6F40-890F-2A026BA35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3" y="2332369"/>
            <a:ext cx="1281596" cy="9611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4157447"/>
            <a:ext cx="1578562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4157447"/>
            <a:ext cx="2405032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C0C3AE84-0718-554D-9BF6-31E6E9499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9" y="4800524"/>
            <a:ext cx="2160270" cy="10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spc="200" dirty="0"/>
              <a:t>Dropdown menus</a:t>
            </a:r>
            <a:endParaRPr lang="en-US" sz="50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74FF2E-52FE-4C46-9AD1-47673050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4" y="640080"/>
            <a:ext cx="7116599" cy="39319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C06542-6CBB-C941-B78A-8D9739236847}"/>
              </a:ext>
            </a:extLst>
          </p:cNvPr>
          <p:cNvSpPr txBox="1"/>
          <p:nvPr/>
        </p:nvSpPr>
        <p:spPr>
          <a:xfrm>
            <a:off x="6477000" y="533400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w3schools.com</a:t>
            </a:r>
          </a:p>
        </p:txBody>
      </p:sp>
    </p:spTree>
    <p:extLst>
      <p:ext uri="{BB962C8B-B14F-4D97-AF65-F5344CB8AC3E}">
        <p14:creationId xmlns:p14="http://schemas.microsoft.com/office/powerpoint/2010/main" val="18814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59350"/>
            <a:ext cx="5829300" cy="146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Stacked bar chart</a:t>
            </a: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9D6DDB87-FA72-C34B-ACEA-FB9245969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2" r="2" b="3299"/>
          <a:stretch/>
        </p:blipFill>
        <p:spPr>
          <a:xfrm>
            <a:off x="475707" y="640080"/>
            <a:ext cx="8188233" cy="39319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3B32D3-421B-D243-9D6B-D7172D17929F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</p:spTree>
    <p:extLst>
      <p:ext uri="{BB962C8B-B14F-4D97-AF65-F5344CB8AC3E}">
        <p14:creationId xmlns:p14="http://schemas.microsoft.com/office/powerpoint/2010/main" val="3868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gauge charts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0EC11D-47DA-4345-9741-98802381AE97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797C3C1F-BB36-EA42-8F48-D323492E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75253"/>
            <a:ext cx="4232571" cy="4107854"/>
          </a:xfrm>
          <a:prstGeom prst="rect">
            <a:avLst/>
          </a:prstGeom>
        </p:spPr>
      </p:pic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4A06E040-5F9F-9548-8DB4-B3AB5A748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10" y="775253"/>
            <a:ext cx="4232571" cy="4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scatterplot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5C94EEBE-0214-F74B-8637-B7356D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r="2" b="9324"/>
          <a:stretch/>
        </p:blipFill>
        <p:spPr>
          <a:xfrm>
            <a:off x="475707" y="640080"/>
            <a:ext cx="8188233" cy="3931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BBB4CC-D1C5-6749-99DE-8982371B6C28}"/>
              </a:ext>
            </a:extLst>
          </p:cNvPr>
          <p:cNvSpPr txBox="1"/>
          <p:nvPr/>
        </p:nvSpPr>
        <p:spPr>
          <a:xfrm>
            <a:off x="6477000" y="5334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D3.js</a:t>
            </a:r>
          </a:p>
        </p:txBody>
      </p:sp>
    </p:spTree>
    <p:extLst>
      <p:ext uri="{BB962C8B-B14F-4D97-AF65-F5344CB8AC3E}">
        <p14:creationId xmlns:p14="http://schemas.microsoft.com/office/powerpoint/2010/main" val="154192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blue, necktie&#10;&#10;Description automatically generated">
            <a:extLst>
              <a:ext uri="{FF2B5EF4-FFF2-40B4-BE49-F238E27FC236}">
                <a16:creationId xmlns:a16="http://schemas.microsoft.com/office/drawing/2014/main" id="{6E6CE89D-9FAC-8B49-90C5-9844527F7B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r="1875"/>
          <a:stretch/>
        </p:blipFill>
        <p:spPr>
          <a:xfrm>
            <a:off x="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627EF-1133-864F-B5F6-4823305138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267200"/>
            <a:ext cx="7289800" cy="1498600"/>
          </a:xfrm>
        </p:spPr>
        <p:txBody>
          <a:bodyPr>
            <a:normAutofit/>
          </a:bodyPr>
          <a:lstStyle/>
          <a:p>
            <a:r>
              <a:rPr lang="en-US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reveal…</a:t>
            </a:r>
          </a:p>
        </p:txBody>
      </p:sp>
    </p:spTree>
    <p:extLst>
      <p:ext uri="{BB962C8B-B14F-4D97-AF65-F5344CB8AC3E}">
        <p14:creationId xmlns:p14="http://schemas.microsoft.com/office/powerpoint/2010/main" val="344008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5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5A9BE3"/>
      </a:accent1>
      <a:accent2>
        <a:srgbClr val="55BEFF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864</Words>
  <Application>Microsoft Macintosh PowerPoint</Application>
  <PresentationFormat>On-screen Show (4:3)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System Font Regular</vt:lpstr>
      <vt:lpstr>Tw Cen MT</vt:lpstr>
      <vt:lpstr>Tw Cen MT Condensed</vt:lpstr>
      <vt:lpstr>Verdana</vt:lpstr>
      <vt:lpstr>Wingdings 3</vt:lpstr>
      <vt:lpstr>Integral</vt:lpstr>
      <vt:lpstr>Which is healthier?</vt:lpstr>
      <vt:lpstr>purpose</vt:lpstr>
      <vt:lpstr>About the data</vt:lpstr>
      <vt:lpstr>specifications</vt:lpstr>
      <vt:lpstr>Dropdown menus</vt:lpstr>
      <vt:lpstr>Stacked bar chart</vt:lpstr>
      <vt:lpstr>gauge charts</vt:lpstr>
      <vt:lpstr>scatterplot</vt:lpstr>
      <vt:lpstr>The reveal…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is healthier?</dc:title>
  <dc:creator>Nicole Muscanell</dc:creator>
  <cp:lastModifiedBy>Nicole Muscanell</cp:lastModifiedBy>
  <cp:revision>46</cp:revision>
  <dcterms:created xsi:type="dcterms:W3CDTF">2021-01-14T21:08:00Z</dcterms:created>
  <dcterms:modified xsi:type="dcterms:W3CDTF">2021-01-15T01:29:21Z</dcterms:modified>
</cp:coreProperties>
</file>