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Fraunces Semi-Bold" charset="1" panose="00000000000000000000"/>
      <p:regular r:id="rId16"/>
    </p:embeddedFont>
    <p:embeddedFont>
      <p:font typeface="Canva Sans" charset="1" panose="020B0503030501040103"/>
      <p:regular r:id="rId17"/>
    </p:embeddedFont>
    <p:embeddedFont>
      <p:font typeface="Fraunces Heavy" charset="1" panose="00000000000000000000"/>
      <p:regular r:id="rId18"/>
    </p:embeddedFont>
    <p:embeddedFont>
      <p:font typeface="DM Sans" charset="1" panose="00000000000000000000"/>
      <p:regular r:id="rId19"/>
    </p:embeddedFont>
    <p:embeddedFont>
      <p:font typeface="DM Sans Bold"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3507075" y="5505392"/>
            <a:ext cx="6179809" cy="3382041"/>
          </a:xfrm>
          <a:custGeom>
            <a:avLst/>
            <a:gdLst/>
            <a:ahLst/>
            <a:cxnLst/>
            <a:rect r="r" b="b" t="t" l="l"/>
            <a:pathLst>
              <a:path h="3382041" w="6179809">
                <a:moveTo>
                  <a:pt x="0" y="0"/>
                </a:moveTo>
                <a:lnTo>
                  <a:pt x="6179809" y="0"/>
                </a:lnTo>
                <a:lnTo>
                  <a:pt x="6179809" y="3382041"/>
                </a:lnTo>
                <a:lnTo>
                  <a:pt x="0" y="3382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5" id="5"/>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TextBox 6" id="6"/>
          <p:cNvSpPr txBox="true"/>
          <p:nvPr/>
        </p:nvSpPr>
        <p:spPr>
          <a:xfrm rot="0">
            <a:off x="1993519" y="2923233"/>
            <a:ext cx="12554055" cy="5053310"/>
          </a:xfrm>
          <a:prstGeom prst="rect">
            <a:avLst/>
          </a:prstGeom>
        </p:spPr>
        <p:txBody>
          <a:bodyPr anchor="t" rtlCol="false" tIns="0" lIns="0" bIns="0" rIns="0">
            <a:spAutoFit/>
          </a:bodyPr>
          <a:lstStyle/>
          <a:p>
            <a:pPr algn="l">
              <a:lnSpc>
                <a:spcPts val="9893"/>
              </a:lnSpc>
            </a:pPr>
            <a:r>
              <a:rPr lang="en-US" sz="9893" b="true">
                <a:solidFill>
                  <a:srgbClr val="2D2D2D"/>
                </a:solidFill>
                <a:latin typeface="Fraunces Semi-Bold"/>
                <a:ea typeface="Fraunces Semi-Bold"/>
                <a:cs typeface="Fraunces Semi-Bold"/>
                <a:sym typeface="Fraunces Semi-Bold"/>
              </a:rPr>
              <a:t>EMAIL INVOICE DOWNLOADER BOT</a:t>
            </a:r>
          </a:p>
          <a:p>
            <a:pPr algn="l">
              <a:lnSpc>
                <a:spcPts val="9893"/>
              </a:lnSpc>
            </a:pPr>
          </a:p>
        </p:txBody>
      </p:sp>
      <p:sp>
        <p:nvSpPr>
          <p:cNvPr name="TextBox 7" id="7"/>
          <p:cNvSpPr txBox="true"/>
          <p:nvPr/>
        </p:nvSpPr>
        <p:spPr>
          <a:xfrm rot="0">
            <a:off x="1993519" y="6877685"/>
            <a:ext cx="9805035" cy="2380615"/>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nva Sans"/>
                <a:ea typeface="Canva Sans"/>
                <a:cs typeface="Canva Sans"/>
                <a:sym typeface="Canva Sans"/>
              </a:rPr>
              <a:t>Your Register No : 220701178            </a:t>
            </a:r>
          </a:p>
          <a:p>
            <a:pPr algn="l">
              <a:lnSpc>
                <a:spcPts val="4759"/>
              </a:lnSpc>
              <a:spcBef>
                <a:spcPct val="0"/>
              </a:spcBef>
            </a:pPr>
            <a:r>
              <a:rPr lang="en-US" sz="3399">
                <a:solidFill>
                  <a:srgbClr val="000000"/>
                </a:solidFill>
                <a:latin typeface="Canva Sans"/>
                <a:ea typeface="Canva Sans"/>
                <a:cs typeface="Canva Sans"/>
                <a:sym typeface="Canva Sans"/>
              </a:rPr>
              <a:t>Name: Nalin Karthik K</a:t>
            </a:r>
          </a:p>
          <a:p>
            <a:pPr algn="l">
              <a:lnSpc>
                <a:spcPts val="4759"/>
              </a:lnSpc>
              <a:spcBef>
                <a:spcPct val="0"/>
              </a:spcBef>
            </a:pPr>
            <a:r>
              <a:rPr lang="en-US" sz="3399">
                <a:solidFill>
                  <a:srgbClr val="000000"/>
                </a:solidFill>
                <a:latin typeface="Canva Sans"/>
                <a:ea typeface="Canva Sans"/>
                <a:cs typeface="Canva Sans"/>
                <a:sym typeface="Canva Sans"/>
              </a:rPr>
              <a:t>Guide Name:</a:t>
            </a:r>
          </a:p>
          <a:p>
            <a:pPr algn="l">
              <a:lnSpc>
                <a:spcPts val="4759"/>
              </a:lnSpc>
              <a:spcBef>
                <a:spcPct val="0"/>
              </a:spcBef>
            </a:pPr>
            <a:r>
              <a:rPr lang="en-US" sz="3399">
                <a:solidFill>
                  <a:srgbClr val="000000"/>
                </a:solidFill>
                <a:latin typeface="Canva Sans"/>
                <a:ea typeface="Canva Sans"/>
                <a:cs typeface="Canva Sans"/>
                <a:sym typeface="Canva Sans"/>
              </a:rPr>
              <a:t>Designation and Department : 3rd Year B.E.CSE</a:t>
            </a:r>
          </a:p>
        </p:txBody>
      </p:sp>
      <p:sp>
        <p:nvSpPr>
          <p:cNvPr name="Freeform 8" id="8"/>
          <p:cNvSpPr/>
          <p:nvPr/>
        </p:nvSpPr>
        <p:spPr>
          <a:xfrm flipH="false" flipV="false" rot="0">
            <a:off x="13475983" y="5334715"/>
            <a:ext cx="3783317" cy="3219290"/>
          </a:xfrm>
          <a:custGeom>
            <a:avLst/>
            <a:gdLst/>
            <a:ahLst/>
            <a:cxnLst/>
            <a:rect r="r" b="b" t="t" l="l"/>
            <a:pathLst>
              <a:path h="3219290" w="3783317">
                <a:moveTo>
                  <a:pt x="0" y="0"/>
                </a:moveTo>
                <a:lnTo>
                  <a:pt x="3783317" y="0"/>
                </a:lnTo>
                <a:lnTo>
                  <a:pt x="3783317" y="3219290"/>
                </a:lnTo>
                <a:lnTo>
                  <a:pt x="0" y="3219290"/>
                </a:lnTo>
                <a:lnTo>
                  <a:pt x="0" y="0"/>
                </a:lnTo>
                <a:close/>
              </a:path>
            </a:pathLst>
          </a:custGeom>
          <a:blipFill>
            <a:blip r:embed="rId6"/>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TextBox 7" id="7"/>
          <p:cNvSpPr txBox="true"/>
          <p:nvPr/>
        </p:nvSpPr>
        <p:spPr>
          <a:xfrm rot="0">
            <a:off x="1023937" y="918200"/>
            <a:ext cx="6848808"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Conclusions</a:t>
            </a:r>
          </a:p>
        </p:txBody>
      </p:sp>
      <p:sp>
        <p:nvSpPr>
          <p:cNvPr name="TextBox 8" id="8"/>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10</a:t>
            </a:r>
          </a:p>
        </p:txBody>
      </p:sp>
      <p:sp>
        <p:nvSpPr>
          <p:cNvPr name="TextBox 9" id="9"/>
          <p:cNvSpPr txBox="true"/>
          <p:nvPr/>
        </p:nvSpPr>
        <p:spPr>
          <a:xfrm rot="0">
            <a:off x="1023938" y="2146336"/>
            <a:ext cx="15768639" cy="6725961"/>
          </a:xfrm>
          <a:prstGeom prst="rect">
            <a:avLst/>
          </a:prstGeom>
        </p:spPr>
        <p:txBody>
          <a:bodyPr anchor="t" rtlCol="false" tIns="0" lIns="0" bIns="0" rIns="0">
            <a:spAutoFit/>
          </a:bodyPr>
          <a:lstStyle/>
          <a:p>
            <a:pPr algn="just">
              <a:lnSpc>
                <a:spcPts val="4923"/>
              </a:lnSpc>
            </a:pPr>
          </a:p>
          <a:p>
            <a:pPr algn="just" marL="708704" indent="-354352" lvl="1">
              <a:lnSpc>
                <a:spcPts val="4923"/>
              </a:lnSpc>
              <a:buFont typeface="Arial"/>
              <a:buChar char="•"/>
            </a:pPr>
            <a:r>
              <a:rPr lang="en-US" sz="3282">
                <a:solidFill>
                  <a:srgbClr val="2D2D2D"/>
                </a:solidFill>
                <a:latin typeface="DM Sans"/>
                <a:ea typeface="DM Sans"/>
                <a:cs typeface="DM Sans"/>
                <a:sym typeface="DM Sans"/>
              </a:rPr>
              <a:t>This RPA project successfully automates the retrieval, filtering, downloading, and storing of invoice attachments from emails, significantly reducing manual intervention and streamlining invoice processing. By implementing efficient error handling, logging, and reporting mechanisms, the system enhances reliability and ensures seamless operation. The modular design enables easy maintenance and scalability, while thorough testing guarantees functionality and robustness under different conditions. Ultimately, this solution improves productivity, accuracy, and time savings, providing an effective and automated approach to managing invoice processing tasks.</a:t>
            </a:r>
          </a:p>
          <a:p>
            <a:pPr algn="just">
              <a:lnSpc>
                <a:spcPts val="4923"/>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false" flipV="true" rot="0">
            <a:off x="12686811" y="8118609"/>
            <a:ext cx="2216016" cy="2216016"/>
          </a:xfrm>
          <a:custGeom>
            <a:avLst/>
            <a:gdLst/>
            <a:ahLst/>
            <a:cxnLst/>
            <a:rect r="r" b="b" t="t" l="l"/>
            <a:pathLst>
              <a:path h="2216016" w="2216016">
                <a:moveTo>
                  <a:pt x="0" y="2216016"/>
                </a:moveTo>
                <a:lnTo>
                  <a:pt x="2216016" y="2216016"/>
                </a:lnTo>
                <a:lnTo>
                  <a:pt x="2216016" y="0"/>
                </a:lnTo>
                <a:lnTo>
                  <a:pt x="0" y="0"/>
                </a:lnTo>
                <a:lnTo>
                  <a:pt x="0" y="221601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7" id="7"/>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8" id="8"/>
          <p:cNvSpPr/>
          <p:nvPr/>
        </p:nvSpPr>
        <p:spPr>
          <a:xfrm flipH="false" flipV="false" rot="-10800000">
            <a:off x="14902827" y="2981483"/>
            <a:ext cx="4512899" cy="4488283"/>
          </a:xfrm>
          <a:custGeom>
            <a:avLst/>
            <a:gdLst/>
            <a:ahLst/>
            <a:cxnLst/>
            <a:rect r="r" b="b" t="t" l="l"/>
            <a:pathLst>
              <a:path h="4488283" w="4512899">
                <a:moveTo>
                  <a:pt x="0" y="0"/>
                </a:moveTo>
                <a:lnTo>
                  <a:pt x="4512899" y="0"/>
                </a:lnTo>
                <a:lnTo>
                  <a:pt x="4512899" y="4488283"/>
                </a:lnTo>
                <a:lnTo>
                  <a:pt x="0" y="44882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028700" y="1119041"/>
            <a:ext cx="6848808"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Abstract:</a:t>
            </a:r>
          </a:p>
        </p:txBody>
      </p:sp>
      <p:sp>
        <p:nvSpPr>
          <p:cNvPr name="TextBox 10" id="10"/>
          <p:cNvSpPr txBox="true"/>
          <p:nvPr/>
        </p:nvSpPr>
        <p:spPr>
          <a:xfrm rot="0">
            <a:off x="1357396" y="2905283"/>
            <a:ext cx="13113892" cy="4684395"/>
          </a:xfrm>
          <a:prstGeom prst="rect">
            <a:avLst/>
          </a:prstGeom>
        </p:spPr>
        <p:txBody>
          <a:bodyPr anchor="t" rtlCol="false" tIns="0" lIns="0" bIns="0" rIns="0">
            <a:spAutoFit/>
          </a:bodyPr>
          <a:lstStyle/>
          <a:p>
            <a:pPr algn="just">
              <a:lnSpc>
                <a:spcPts val="4199"/>
              </a:lnSpc>
            </a:pPr>
          </a:p>
          <a:p>
            <a:pPr algn="just">
              <a:lnSpc>
                <a:spcPts val="4199"/>
              </a:lnSpc>
            </a:pPr>
            <a:r>
              <a:rPr lang="en-US" sz="2799">
                <a:solidFill>
                  <a:srgbClr val="2D2D2D"/>
                </a:solidFill>
                <a:latin typeface="DM Sans"/>
                <a:ea typeface="DM Sans"/>
                <a:cs typeface="DM Sans"/>
                <a:sym typeface="DM Sans"/>
              </a:rPr>
              <a:t>This project uses Robotic Process Automation (RPA) with UiPath to streamline the process of downloading invoice attachments from emails and storing them locally. The solution is designed to automatically monitor incoming emails, search for a specified keyword (such as “Invoice”) in the subject or body, and retrieve attachments from relevant messages. When a matching email is found, the attachment is saved to a specified local directory, allowing for quick and organized access to invoices.</a:t>
            </a:r>
          </a:p>
          <a:p>
            <a:pPr algn="just">
              <a:lnSpc>
                <a:spcPts val="4199"/>
              </a:lnSpc>
            </a:pPr>
          </a:p>
        </p:txBody>
      </p:sp>
      <p:sp>
        <p:nvSpPr>
          <p:cNvPr name="TextBox 11" id="11"/>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19175" y="4434502"/>
            <a:ext cx="2552229" cy="4112372"/>
          </a:xfrm>
          <a:custGeom>
            <a:avLst/>
            <a:gdLst/>
            <a:ahLst/>
            <a:cxnLst/>
            <a:rect r="r" b="b" t="t" l="l"/>
            <a:pathLst>
              <a:path h="4112372" w="2552229">
                <a:moveTo>
                  <a:pt x="0" y="0"/>
                </a:moveTo>
                <a:lnTo>
                  <a:pt x="2552229" y="0"/>
                </a:lnTo>
                <a:lnTo>
                  <a:pt x="2552229" y="4112371"/>
                </a:lnTo>
                <a:lnTo>
                  <a:pt x="0" y="4112371"/>
                </a:lnTo>
                <a:lnTo>
                  <a:pt x="0" y="0"/>
                </a:lnTo>
                <a:close/>
              </a:path>
            </a:pathLst>
          </a:custGeom>
          <a:blipFill>
            <a:blip r:embed="rId4">
              <a:extLst>
                <a:ext uri="{96DAC541-7B7A-43D3-8B79-37D633B846F1}">
                  <asvg:svgBlip xmlns:asvg="http://schemas.microsoft.com/office/drawing/2016/SVG/main" r:embed="rId5"/>
                </a:ext>
              </a:extLst>
            </a:blip>
            <a:stretch>
              <a:fillRect l="-104787" t="-59" r="0" b="0"/>
            </a:stretch>
          </a:blipFill>
        </p:spPr>
      </p:sp>
      <p:sp>
        <p:nvSpPr>
          <p:cNvPr name="AutoShape 6" id="6"/>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7" id="7"/>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8" id="8"/>
          <p:cNvSpPr/>
          <p:nvPr/>
        </p:nvSpPr>
        <p:spPr>
          <a:xfrm flipH="false" flipV="false" rot="0">
            <a:off x="15488158" y="1542227"/>
            <a:ext cx="3789522" cy="3803353"/>
          </a:xfrm>
          <a:custGeom>
            <a:avLst/>
            <a:gdLst/>
            <a:ahLst/>
            <a:cxnLst/>
            <a:rect r="r" b="b" t="t" l="l"/>
            <a:pathLst>
              <a:path h="3803353" w="3789522">
                <a:moveTo>
                  <a:pt x="0" y="0"/>
                </a:moveTo>
                <a:lnTo>
                  <a:pt x="3789523" y="0"/>
                </a:lnTo>
                <a:lnTo>
                  <a:pt x="3789523" y="3803353"/>
                </a:lnTo>
                <a:lnTo>
                  <a:pt x="0" y="38033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3</a:t>
            </a:r>
          </a:p>
        </p:txBody>
      </p:sp>
      <p:sp>
        <p:nvSpPr>
          <p:cNvPr name="TextBox 10" id="10"/>
          <p:cNvSpPr txBox="true"/>
          <p:nvPr/>
        </p:nvSpPr>
        <p:spPr>
          <a:xfrm rot="0">
            <a:off x="1341563" y="3327802"/>
            <a:ext cx="14665091" cy="3536145"/>
          </a:xfrm>
          <a:prstGeom prst="rect">
            <a:avLst/>
          </a:prstGeom>
        </p:spPr>
        <p:txBody>
          <a:bodyPr anchor="t" rtlCol="false" tIns="0" lIns="0" bIns="0" rIns="0">
            <a:spAutoFit/>
          </a:bodyPr>
          <a:lstStyle/>
          <a:p>
            <a:pPr algn="just">
              <a:lnSpc>
                <a:spcPts val="4759"/>
              </a:lnSpc>
            </a:pPr>
            <a:r>
              <a:rPr lang="en-US" sz="3172">
                <a:solidFill>
                  <a:srgbClr val="2D2D2D"/>
                </a:solidFill>
                <a:latin typeface="DM Sans"/>
                <a:ea typeface="DM Sans"/>
                <a:cs typeface="DM Sans"/>
                <a:sym typeface="DM Sans"/>
              </a:rPr>
              <a:t>The primary objective of this project is to develop an efficient and automated solution for downloading and organizing invoice attachments from email using Robotic Process Automation (RPA) with UiPath. By implementing this automation, the project aims to reduce manual workload, improve accuracy, and streamline the invoice management process for organizations, particularly for finance and accounting departments.</a:t>
            </a:r>
          </a:p>
        </p:txBody>
      </p:sp>
      <p:sp>
        <p:nvSpPr>
          <p:cNvPr name="TextBox 11" id="11"/>
          <p:cNvSpPr txBox="true"/>
          <p:nvPr/>
        </p:nvSpPr>
        <p:spPr>
          <a:xfrm rot="0">
            <a:off x="1028700" y="2061200"/>
            <a:ext cx="9927911"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Need for the Proposed System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TextBox 7" id="7"/>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4</a:t>
            </a:r>
          </a:p>
        </p:txBody>
      </p:sp>
      <p:sp>
        <p:nvSpPr>
          <p:cNvPr name="TextBox 8" id="8"/>
          <p:cNvSpPr txBox="true"/>
          <p:nvPr/>
        </p:nvSpPr>
        <p:spPr>
          <a:xfrm rot="0">
            <a:off x="1028700" y="918200"/>
            <a:ext cx="6848808" cy="821055"/>
          </a:xfrm>
          <a:prstGeom prst="rect">
            <a:avLst/>
          </a:prstGeom>
        </p:spPr>
        <p:txBody>
          <a:bodyPr anchor="t" rtlCol="false" tIns="0" lIns="0" bIns="0" rIns="0">
            <a:spAutoFit/>
          </a:bodyPr>
          <a:lstStyle/>
          <a:p>
            <a:pPr algn="ctr">
              <a:lnSpc>
                <a:spcPts val="6719"/>
              </a:lnSpc>
            </a:pPr>
            <a:r>
              <a:rPr lang="en-US" b="true" sz="4800">
                <a:solidFill>
                  <a:srgbClr val="2D2D2D"/>
                </a:solidFill>
                <a:latin typeface="Fraunces Heavy"/>
                <a:ea typeface="Fraunces Heavy"/>
                <a:cs typeface="Fraunces Heavy"/>
                <a:sym typeface="Fraunces Heavy"/>
              </a:rPr>
              <a:t>Main Objective</a:t>
            </a:r>
          </a:p>
        </p:txBody>
      </p:sp>
      <p:sp>
        <p:nvSpPr>
          <p:cNvPr name="TextBox 9" id="9"/>
          <p:cNvSpPr txBox="true"/>
          <p:nvPr/>
        </p:nvSpPr>
        <p:spPr>
          <a:xfrm rot="0">
            <a:off x="1492898" y="2454923"/>
            <a:ext cx="15302204" cy="5043169"/>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DM Sans"/>
                <a:ea typeface="DM Sans"/>
                <a:cs typeface="DM Sans"/>
                <a:sym typeface="DM Sans"/>
              </a:rPr>
              <a:t>The main objective of this project is to develop a Robotic Process Automation (RPA) system that automates the retrieval, processing, and organization of invoice attachments from emails. By connecting to an email server, the RPA system will identify relevant invoices based on specific keywords, download the attachments, and store them in a designated local directory for easy access and retrieval. This automation aims to minimize human intervention, enhance processing efficiency, reduce manual errors, and streamline document management workflows, ultimately improving productivity and consistency in handling invoices.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TextBox 7" id="7"/>
          <p:cNvSpPr txBox="true"/>
          <p:nvPr/>
        </p:nvSpPr>
        <p:spPr>
          <a:xfrm rot="0">
            <a:off x="1023937" y="918200"/>
            <a:ext cx="6848808"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Architecture</a:t>
            </a:r>
          </a:p>
        </p:txBody>
      </p:sp>
      <p:sp>
        <p:nvSpPr>
          <p:cNvPr name="TextBox 8" id="8"/>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5</a:t>
            </a:r>
          </a:p>
        </p:txBody>
      </p:sp>
      <p:sp>
        <p:nvSpPr>
          <p:cNvPr name="TextBox 9" id="9"/>
          <p:cNvSpPr txBox="true"/>
          <p:nvPr/>
        </p:nvSpPr>
        <p:spPr>
          <a:xfrm rot="0">
            <a:off x="1023938" y="2165386"/>
            <a:ext cx="16002297" cy="7366916"/>
          </a:xfrm>
          <a:prstGeom prst="rect">
            <a:avLst/>
          </a:prstGeom>
        </p:spPr>
        <p:txBody>
          <a:bodyPr anchor="t" rtlCol="false" tIns="0" lIns="0" bIns="0" rIns="0">
            <a:spAutoFit/>
          </a:bodyPr>
          <a:lstStyle/>
          <a:p>
            <a:pPr algn="just" marL="532593" indent="-266297" lvl="1">
              <a:lnSpc>
                <a:spcPts val="3700"/>
              </a:lnSpc>
              <a:buFont typeface="Arial"/>
              <a:buChar char="•"/>
            </a:pPr>
            <a:r>
              <a:rPr lang="en-US" sz="2466">
                <a:solidFill>
                  <a:srgbClr val="2D2D2D"/>
                </a:solidFill>
                <a:latin typeface="DM Sans"/>
                <a:ea typeface="DM Sans"/>
                <a:cs typeface="DM Sans"/>
                <a:sym typeface="DM Sans"/>
              </a:rPr>
              <a:t>User Interface: Allows users to start the RPA process and view status updates, errors, and completion reports.</a:t>
            </a:r>
          </a:p>
          <a:p>
            <a:pPr algn="just" marL="532593" indent="-266297" lvl="1">
              <a:lnSpc>
                <a:spcPts val="3700"/>
              </a:lnSpc>
              <a:buFont typeface="Arial"/>
              <a:buChar char="•"/>
            </a:pPr>
            <a:r>
              <a:rPr lang="en-US" sz="2466">
                <a:solidFill>
                  <a:srgbClr val="2D2D2D"/>
                </a:solidFill>
                <a:latin typeface="DM Sans"/>
                <a:ea typeface="DM Sans"/>
                <a:cs typeface="DM Sans"/>
                <a:sym typeface="DM Sans"/>
              </a:rPr>
              <a:t>UiPath RPA Bot: The main automation bot connects to the email server, retrieves emails, filters for relevant invoices, downloads attachments, and stores them locally.</a:t>
            </a:r>
          </a:p>
          <a:p>
            <a:pPr algn="just" marL="532593" indent="-266297" lvl="1">
              <a:lnSpc>
                <a:spcPts val="3700"/>
              </a:lnSpc>
              <a:buFont typeface="Arial"/>
              <a:buChar char="•"/>
            </a:pPr>
            <a:r>
              <a:rPr lang="en-US" sz="2466">
                <a:solidFill>
                  <a:srgbClr val="2D2D2D"/>
                </a:solidFill>
                <a:latin typeface="DM Sans"/>
                <a:ea typeface="DM Sans"/>
                <a:cs typeface="DM Sans"/>
                <a:sym typeface="DM Sans"/>
              </a:rPr>
              <a:t>Email Server (IMAP/Outlook): Provides email access for the RPA bot, enabling it to fetch new messages for processing.</a:t>
            </a:r>
          </a:p>
          <a:p>
            <a:pPr algn="just" marL="532593" indent="-266297" lvl="1">
              <a:lnSpc>
                <a:spcPts val="3700"/>
              </a:lnSpc>
              <a:buFont typeface="Arial"/>
              <a:buChar char="•"/>
            </a:pPr>
            <a:r>
              <a:rPr lang="en-US" sz="2466">
                <a:solidFill>
                  <a:srgbClr val="2D2D2D"/>
                </a:solidFill>
                <a:latin typeface="DM Sans"/>
                <a:ea typeface="DM Sans"/>
                <a:cs typeface="DM Sans"/>
                <a:sym typeface="DM Sans"/>
              </a:rPr>
              <a:t>Email Filtering: Checks email subject and body for invoice-related keywords to identify relevant messages.</a:t>
            </a:r>
          </a:p>
          <a:p>
            <a:pPr algn="just" marL="532593" indent="-266297" lvl="1">
              <a:lnSpc>
                <a:spcPts val="3700"/>
              </a:lnSpc>
              <a:buFont typeface="Arial"/>
              <a:buChar char="•"/>
            </a:pPr>
            <a:r>
              <a:rPr lang="en-US" sz="2466">
                <a:solidFill>
                  <a:srgbClr val="2D2D2D"/>
                </a:solidFill>
                <a:latin typeface="DM Sans"/>
                <a:ea typeface="DM Sans"/>
                <a:cs typeface="DM Sans"/>
                <a:sym typeface="DM Sans"/>
              </a:rPr>
              <a:t>Attachment Processing: Downloads and verifies invoice attachments, ensuring they meet predefined format requirements (e.g., PDF, Excel).</a:t>
            </a:r>
          </a:p>
          <a:p>
            <a:pPr algn="just" marL="532593" indent="-266297" lvl="1">
              <a:lnSpc>
                <a:spcPts val="3700"/>
              </a:lnSpc>
              <a:buFont typeface="Arial"/>
              <a:buChar char="•"/>
            </a:pPr>
            <a:r>
              <a:rPr lang="en-US" sz="2466">
                <a:solidFill>
                  <a:srgbClr val="2D2D2D"/>
                </a:solidFill>
                <a:latin typeface="DM Sans"/>
                <a:ea typeface="DM Sans"/>
                <a:cs typeface="DM Sans"/>
                <a:sym typeface="DM Sans"/>
              </a:rPr>
              <a:t>Storage Management: Saves attachments in a structured local directory, organized by date, client name, or invoice number for easy retrieval.</a:t>
            </a:r>
          </a:p>
          <a:p>
            <a:pPr algn="just" marL="532593" indent="-266297" lvl="1">
              <a:lnSpc>
                <a:spcPts val="3700"/>
              </a:lnSpc>
              <a:buFont typeface="Arial"/>
              <a:buChar char="•"/>
            </a:pPr>
            <a:r>
              <a:rPr lang="en-US" sz="2466">
                <a:solidFill>
                  <a:srgbClr val="2D2D2D"/>
                </a:solidFill>
                <a:latin typeface="DM Sans"/>
                <a:ea typeface="DM Sans"/>
                <a:cs typeface="DM Sans"/>
                <a:sym typeface="DM Sans"/>
              </a:rPr>
              <a:t>Logging and Reporting: Logs activity, errors, and generates summary reports after each process run.</a:t>
            </a:r>
          </a:p>
          <a:p>
            <a:pPr algn="just" marL="532593" indent="-266297" lvl="1">
              <a:lnSpc>
                <a:spcPts val="3700"/>
              </a:lnSpc>
              <a:buFont typeface="Arial"/>
              <a:buChar char="•"/>
            </a:pPr>
            <a:r>
              <a:rPr lang="en-US" sz="2466">
                <a:solidFill>
                  <a:srgbClr val="2D2D2D"/>
                </a:solidFill>
                <a:latin typeface="DM Sans"/>
                <a:ea typeface="DM Sans"/>
                <a:cs typeface="DM Sans"/>
                <a:sym typeface="DM Sans"/>
              </a:rPr>
              <a:t>Database/Storage System: Optionally, stores attachment metadata for easy search and long-term access.</a:t>
            </a:r>
          </a:p>
          <a:p>
            <a:pPr algn="just" marL="532593" indent="-266297" lvl="1">
              <a:lnSpc>
                <a:spcPts val="3700"/>
              </a:lnSpc>
              <a:buFont typeface="Arial"/>
              <a:buChar char="•"/>
            </a:pPr>
            <a:r>
              <a:rPr lang="en-US" sz="2466">
                <a:solidFill>
                  <a:srgbClr val="2D2D2D"/>
                </a:solidFill>
                <a:latin typeface="DM Sans"/>
                <a:ea typeface="DM Sans"/>
                <a:cs typeface="DM Sans"/>
                <a:sym typeface="DM Sans"/>
              </a:rPr>
              <a:t>Error Handling and Notification: Manages errors with notifications and logs for troubleshooting.</a:t>
            </a:r>
          </a:p>
          <a:p>
            <a:pPr algn="just" marL="532593" indent="-266297" lvl="1">
              <a:lnSpc>
                <a:spcPts val="3700"/>
              </a:lnSpc>
              <a:buFont typeface="Arial"/>
              <a:buChar char="•"/>
            </a:pPr>
            <a:r>
              <a:rPr lang="en-US" sz="2466">
                <a:solidFill>
                  <a:srgbClr val="2D2D2D"/>
                </a:solidFill>
                <a:latin typeface="DM Sans"/>
                <a:ea typeface="DM Sans"/>
                <a:cs typeface="DM Sans"/>
                <a:sym typeface="DM Sans"/>
              </a:rPr>
              <a:t>End Process: RPA bot completes the cycle and awaits the next trigger, either scheduled or user-initiated.</a:t>
            </a:r>
          </a:p>
          <a:p>
            <a:pPr algn="just">
              <a:lnSpc>
                <a:spcPts val="37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TextBox 4" id="4"/>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6</a:t>
            </a:r>
          </a:p>
        </p:txBody>
      </p:sp>
      <p:sp>
        <p:nvSpPr>
          <p:cNvPr name="Freeform 5" id="5"/>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7" id="7"/>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TextBox 8" id="8"/>
          <p:cNvSpPr txBox="true"/>
          <p:nvPr/>
        </p:nvSpPr>
        <p:spPr>
          <a:xfrm rot="0">
            <a:off x="1028700" y="2040255"/>
            <a:ext cx="9998358" cy="7218045"/>
          </a:xfrm>
          <a:prstGeom prst="rect">
            <a:avLst/>
          </a:prstGeom>
        </p:spPr>
        <p:txBody>
          <a:bodyPr anchor="t" rtlCol="false" tIns="0" lIns="0" bIns="0" rIns="0">
            <a:spAutoFit/>
          </a:bodyPr>
          <a:lstStyle/>
          <a:p>
            <a:pPr algn="l">
              <a:lnSpc>
                <a:spcPts val="6719"/>
              </a:lnSpc>
              <a:spcBef>
                <a:spcPct val="0"/>
              </a:spcBef>
            </a:pPr>
            <a:r>
              <a:rPr lang="en-US" b="true" sz="4800">
                <a:solidFill>
                  <a:srgbClr val="000000"/>
                </a:solidFill>
                <a:latin typeface="DM Sans Bold"/>
                <a:ea typeface="DM Sans Bold"/>
                <a:cs typeface="DM Sans Bold"/>
                <a:sym typeface="DM Sans Bold"/>
              </a:rPr>
              <a:t>Functional Description</a:t>
            </a:r>
          </a:p>
          <a:p>
            <a:pPr algn="ctr">
              <a:lnSpc>
                <a:spcPts val="5040"/>
              </a:lnSpc>
              <a:spcBef>
                <a:spcPct val="0"/>
              </a:spcBef>
            </a:pPr>
            <a:r>
              <a:rPr lang="en-US" sz="3600">
                <a:solidFill>
                  <a:srgbClr val="000000"/>
                </a:solidFill>
                <a:latin typeface="DM Sans"/>
                <a:ea typeface="DM Sans"/>
                <a:cs typeface="DM Sans"/>
                <a:sym typeface="DM Sans"/>
              </a:rPr>
              <a:t>Description: This module connects to the configured email server (e.g., IMAP or Outlook) to retrieve new emails from the inbox. It filters emails based on specified keywords, such as "Invoice" in the subject or body, identifying only relevant emails that contain potential invoice attachments. This step ensures that only necessary emails are processed, reducing workload and optimizing the automation workflow.</a:t>
            </a:r>
          </a:p>
        </p:txBody>
      </p:sp>
      <p:sp>
        <p:nvSpPr>
          <p:cNvPr name="Freeform 9" id="9"/>
          <p:cNvSpPr/>
          <p:nvPr/>
        </p:nvSpPr>
        <p:spPr>
          <a:xfrm flipH="false" flipV="false" rot="0">
            <a:off x="11341342" y="2767563"/>
            <a:ext cx="6029735" cy="5858679"/>
          </a:xfrm>
          <a:custGeom>
            <a:avLst/>
            <a:gdLst/>
            <a:ahLst/>
            <a:cxnLst/>
            <a:rect r="r" b="b" t="t" l="l"/>
            <a:pathLst>
              <a:path h="5858679" w="6029735">
                <a:moveTo>
                  <a:pt x="0" y="0"/>
                </a:moveTo>
                <a:lnTo>
                  <a:pt x="6029735" y="0"/>
                </a:lnTo>
                <a:lnTo>
                  <a:pt x="6029735" y="5858679"/>
                </a:lnTo>
                <a:lnTo>
                  <a:pt x="0" y="5858679"/>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4" id="4"/>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TextBox 5" id="5"/>
          <p:cNvSpPr txBox="true"/>
          <p:nvPr/>
        </p:nvSpPr>
        <p:spPr>
          <a:xfrm rot="0">
            <a:off x="1023938" y="1156325"/>
            <a:ext cx="11224443" cy="978376"/>
          </a:xfrm>
          <a:prstGeom prst="rect">
            <a:avLst/>
          </a:prstGeom>
        </p:spPr>
        <p:txBody>
          <a:bodyPr anchor="t" rtlCol="false" tIns="0" lIns="0" bIns="0" rIns="0">
            <a:spAutoFit/>
          </a:bodyPr>
          <a:lstStyle/>
          <a:p>
            <a:pPr algn="l">
              <a:lnSpc>
                <a:spcPts val="7393"/>
              </a:lnSpc>
            </a:pPr>
            <a:r>
              <a:rPr lang="en-US" sz="7393" b="true">
                <a:solidFill>
                  <a:srgbClr val="2D2D2D"/>
                </a:solidFill>
                <a:latin typeface="Fraunces Semi-Bold"/>
                <a:ea typeface="Fraunces Semi-Bold"/>
                <a:cs typeface="Fraunces Semi-Bold"/>
                <a:sym typeface="Fraunces Semi-Bold"/>
              </a:rPr>
              <a:t>Process Design</a:t>
            </a:r>
          </a:p>
        </p:txBody>
      </p:sp>
      <p:sp>
        <p:nvSpPr>
          <p:cNvPr name="Freeform 6" id="6"/>
          <p:cNvSpPr/>
          <p:nvPr/>
        </p:nvSpPr>
        <p:spPr>
          <a:xfrm flipH="false" flipV="false" rot="5400000">
            <a:off x="15860416" y="8094637"/>
            <a:ext cx="6179809" cy="3382041"/>
          </a:xfrm>
          <a:custGeom>
            <a:avLst/>
            <a:gdLst/>
            <a:ahLst/>
            <a:cxnLst/>
            <a:rect r="r" b="b" t="t" l="l"/>
            <a:pathLst>
              <a:path h="3382041" w="6179809">
                <a:moveTo>
                  <a:pt x="0" y="0"/>
                </a:moveTo>
                <a:lnTo>
                  <a:pt x="6179809" y="0"/>
                </a:lnTo>
                <a:lnTo>
                  <a:pt x="6179809" y="3382041"/>
                </a:lnTo>
                <a:lnTo>
                  <a:pt x="0" y="33820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8700" y="2529205"/>
            <a:ext cx="17259300" cy="6729095"/>
          </a:xfrm>
          <a:prstGeom prst="rect">
            <a:avLst/>
          </a:prstGeom>
        </p:spPr>
        <p:txBody>
          <a:bodyPr anchor="t" rtlCol="false" tIns="0" lIns="0" bIns="0" rIns="0">
            <a:spAutoFit/>
          </a:bodyPr>
          <a:lstStyle/>
          <a:p>
            <a:pPr algn="l">
              <a:lnSpc>
                <a:spcPts val="4480"/>
              </a:lnSpc>
              <a:spcBef>
                <a:spcPct val="0"/>
              </a:spcBef>
            </a:pPr>
            <a:r>
              <a:rPr lang="en-US" sz="3200">
                <a:solidFill>
                  <a:srgbClr val="2D2D2D"/>
                </a:solidFill>
                <a:latin typeface="DM Sans"/>
                <a:ea typeface="DM Sans"/>
                <a:cs typeface="DM Sans"/>
                <a:sym typeface="DM Sans"/>
              </a:rPr>
              <a:t>Main Process: Email Invoice Processing</a:t>
            </a:r>
          </a:p>
          <a:p>
            <a:pPr algn="l">
              <a:lnSpc>
                <a:spcPts val="4480"/>
              </a:lnSpc>
              <a:spcBef>
                <a:spcPct val="0"/>
              </a:spcBef>
            </a:pPr>
            <a:r>
              <a:rPr lang="en-US" sz="3200">
                <a:solidFill>
                  <a:srgbClr val="2D2D2D"/>
                </a:solidFill>
                <a:latin typeface="DM Sans"/>
                <a:ea typeface="DM Sans"/>
                <a:cs typeface="DM Sans"/>
                <a:sym typeface="DM Sans"/>
              </a:rPr>
              <a:t>The main process automates retrieving, filtering, downloading, and storing invoice attachments from emails. It begins with a trigger, connects to the email server, filters relevant emails, downloads and verifies attachments, stores them, logs actions, and generates a completion report.</a:t>
            </a:r>
          </a:p>
          <a:p>
            <a:pPr algn="l">
              <a:lnSpc>
                <a:spcPts val="4480"/>
              </a:lnSpc>
              <a:spcBef>
                <a:spcPct val="0"/>
              </a:spcBef>
            </a:pPr>
            <a:r>
              <a:rPr lang="en-US" sz="3200">
                <a:solidFill>
                  <a:srgbClr val="2D2D2D"/>
                </a:solidFill>
                <a:latin typeface="DM Sans"/>
                <a:ea typeface="DM Sans"/>
                <a:cs typeface="DM Sans"/>
                <a:sym typeface="DM Sans"/>
              </a:rPr>
              <a:t>Sub Processes</a:t>
            </a:r>
          </a:p>
          <a:p>
            <a:pPr algn="l">
              <a:lnSpc>
                <a:spcPts val="4480"/>
              </a:lnSpc>
              <a:spcBef>
                <a:spcPct val="0"/>
              </a:spcBef>
            </a:pPr>
            <a:r>
              <a:rPr lang="en-US" sz="3200">
                <a:solidFill>
                  <a:srgbClr val="2D2D2D"/>
                </a:solidFill>
                <a:latin typeface="DM Sans"/>
                <a:ea typeface="DM Sans"/>
                <a:cs typeface="DM Sans"/>
                <a:sym typeface="DM Sans"/>
              </a:rPr>
              <a:t>Email Connection: Connects to the email server and retrieves new emails.</a:t>
            </a:r>
          </a:p>
          <a:p>
            <a:pPr algn="l">
              <a:lnSpc>
                <a:spcPts val="4480"/>
              </a:lnSpc>
              <a:spcBef>
                <a:spcPct val="0"/>
              </a:spcBef>
            </a:pPr>
            <a:r>
              <a:rPr lang="en-US" sz="3200">
                <a:solidFill>
                  <a:srgbClr val="2D2D2D"/>
                </a:solidFill>
                <a:latin typeface="DM Sans"/>
                <a:ea typeface="DM Sans"/>
                <a:cs typeface="DM Sans"/>
                <a:sym typeface="DM Sans"/>
              </a:rPr>
              <a:t>Filtering: Identifies emails with keywords like "Invoice" for processing.</a:t>
            </a:r>
          </a:p>
          <a:p>
            <a:pPr algn="l">
              <a:lnSpc>
                <a:spcPts val="4480"/>
              </a:lnSpc>
              <a:spcBef>
                <a:spcPct val="0"/>
              </a:spcBef>
            </a:pPr>
            <a:r>
              <a:rPr lang="en-US" sz="3200">
                <a:solidFill>
                  <a:srgbClr val="2D2D2D"/>
                </a:solidFill>
                <a:latin typeface="DM Sans"/>
                <a:ea typeface="DM Sans"/>
                <a:cs typeface="DM Sans"/>
                <a:sym typeface="DM Sans"/>
              </a:rPr>
              <a:t>Attachment Verification: Ensures attachments are in valid formats (e.g., PDF).</a:t>
            </a:r>
          </a:p>
          <a:p>
            <a:pPr algn="l">
              <a:lnSpc>
                <a:spcPts val="4480"/>
              </a:lnSpc>
              <a:spcBef>
                <a:spcPct val="0"/>
              </a:spcBef>
            </a:pPr>
            <a:r>
              <a:rPr lang="en-US" sz="3200">
                <a:solidFill>
                  <a:srgbClr val="2D2D2D"/>
                </a:solidFill>
                <a:latin typeface="DM Sans"/>
                <a:ea typeface="DM Sans"/>
                <a:cs typeface="DM Sans"/>
                <a:sym typeface="DM Sans"/>
              </a:rPr>
              <a:t>Download and Storage: Downloads verified attachments to a local directory.</a:t>
            </a:r>
          </a:p>
          <a:p>
            <a:pPr algn="l">
              <a:lnSpc>
                <a:spcPts val="4480"/>
              </a:lnSpc>
              <a:spcBef>
                <a:spcPct val="0"/>
              </a:spcBef>
            </a:pPr>
            <a:r>
              <a:rPr lang="en-US" sz="3200">
                <a:solidFill>
                  <a:srgbClr val="2D2D2D"/>
                </a:solidFill>
                <a:latin typeface="DM Sans"/>
                <a:ea typeface="DM Sans"/>
                <a:cs typeface="DM Sans"/>
                <a:sym typeface="DM Sans"/>
              </a:rPr>
              <a:t>Error Handling and Logging: Logs errors for troubleshooting.</a:t>
            </a:r>
          </a:p>
          <a:p>
            <a:pPr algn="l">
              <a:lnSpc>
                <a:spcPts val="4480"/>
              </a:lnSpc>
              <a:spcBef>
                <a:spcPct val="0"/>
              </a:spcBef>
            </a:pPr>
            <a:r>
              <a:rPr lang="en-US" sz="3200">
                <a:solidFill>
                  <a:srgbClr val="2D2D2D"/>
                </a:solidFill>
                <a:latin typeface="DM Sans"/>
                <a:ea typeface="DM Sans"/>
                <a:cs typeface="DM Sans"/>
                <a:sym typeface="DM Sans"/>
              </a:rPr>
              <a:t>Reporting: Generates a summary report of actions and errors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TextBox 7" id="7"/>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8</a:t>
            </a:r>
          </a:p>
        </p:txBody>
      </p:sp>
      <p:sp>
        <p:nvSpPr>
          <p:cNvPr name="TextBox 8" id="8"/>
          <p:cNvSpPr txBox="true"/>
          <p:nvPr/>
        </p:nvSpPr>
        <p:spPr>
          <a:xfrm rot="0">
            <a:off x="1028700" y="918200"/>
            <a:ext cx="6848808" cy="821055"/>
          </a:xfrm>
          <a:prstGeom prst="rect">
            <a:avLst/>
          </a:prstGeom>
        </p:spPr>
        <p:txBody>
          <a:bodyPr anchor="t" rtlCol="false" tIns="0" lIns="0" bIns="0" rIns="0">
            <a:spAutoFit/>
          </a:bodyPr>
          <a:lstStyle/>
          <a:p>
            <a:pPr algn="ctr">
              <a:lnSpc>
                <a:spcPts val="6719"/>
              </a:lnSpc>
            </a:pPr>
            <a:r>
              <a:rPr lang="en-US" b="true" sz="4800">
                <a:solidFill>
                  <a:srgbClr val="2D2D2D"/>
                </a:solidFill>
                <a:latin typeface="Fraunces Heavy"/>
                <a:ea typeface="Fraunces Heavy"/>
                <a:cs typeface="Fraunces Heavy"/>
                <a:sym typeface="Fraunces Heavy"/>
              </a:rPr>
              <a:t>Implementation</a:t>
            </a:r>
          </a:p>
        </p:txBody>
      </p:sp>
      <p:sp>
        <p:nvSpPr>
          <p:cNvPr name="Freeform 9" id="9"/>
          <p:cNvSpPr/>
          <p:nvPr/>
        </p:nvSpPr>
        <p:spPr>
          <a:xfrm flipH="false" flipV="false" rot="0">
            <a:off x="1510615" y="1945437"/>
            <a:ext cx="11301259" cy="2873819"/>
          </a:xfrm>
          <a:custGeom>
            <a:avLst/>
            <a:gdLst/>
            <a:ahLst/>
            <a:cxnLst/>
            <a:rect r="r" b="b" t="t" l="l"/>
            <a:pathLst>
              <a:path h="2873819" w="11301259">
                <a:moveTo>
                  <a:pt x="0" y="0"/>
                </a:moveTo>
                <a:lnTo>
                  <a:pt x="11301259" y="0"/>
                </a:lnTo>
                <a:lnTo>
                  <a:pt x="11301259" y="2873820"/>
                </a:lnTo>
                <a:lnTo>
                  <a:pt x="0" y="2873820"/>
                </a:lnTo>
                <a:lnTo>
                  <a:pt x="0" y="0"/>
                </a:lnTo>
                <a:close/>
              </a:path>
            </a:pathLst>
          </a:custGeom>
          <a:blipFill>
            <a:blip r:embed="rId4"/>
            <a:stretch>
              <a:fillRect l="0" t="0" r="0" b="-75487"/>
            </a:stretch>
          </a:blipFill>
        </p:spPr>
      </p:sp>
      <p:sp>
        <p:nvSpPr>
          <p:cNvPr name="Freeform 10" id="10"/>
          <p:cNvSpPr/>
          <p:nvPr/>
        </p:nvSpPr>
        <p:spPr>
          <a:xfrm flipH="false" flipV="false" rot="0">
            <a:off x="1510615" y="5028807"/>
            <a:ext cx="11301259" cy="2867694"/>
          </a:xfrm>
          <a:custGeom>
            <a:avLst/>
            <a:gdLst/>
            <a:ahLst/>
            <a:cxnLst/>
            <a:rect r="r" b="b" t="t" l="l"/>
            <a:pathLst>
              <a:path h="2867694" w="11301259">
                <a:moveTo>
                  <a:pt x="0" y="0"/>
                </a:moveTo>
                <a:lnTo>
                  <a:pt x="11301259" y="0"/>
                </a:lnTo>
                <a:lnTo>
                  <a:pt x="11301259" y="2867694"/>
                </a:lnTo>
                <a:lnTo>
                  <a:pt x="0" y="2867694"/>
                </a:lnTo>
                <a:lnTo>
                  <a:pt x="0" y="0"/>
                </a:lnTo>
                <a:close/>
              </a:path>
            </a:pathLst>
          </a:custGeom>
          <a:blipFill>
            <a:blip r:embed="rId5"/>
            <a:stretch>
              <a:fillRect l="0" t="0" r="0" b="0"/>
            </a:stretch>
          </a:blipFill>
        </p:spPr>
      </p:sp>
      <p:sp>
        <p:nvSpPr>
          <p:cNvPr name="Freeform 11" id="11"/>
          <p:cNvSpPr/>
          <p:nvPr/>
        </p:nvSpPr>
        <p:spPr>
          <a:xfrm flipH="false" flipV="false" rot="0">
            <a:off x="1510615" y="8134163"/>
            <a:ext cx="11301259" cy="1878834"/>
          </a:xfrm>
          <a:custGeom>
            <a:avLst/>
            <a:gdLst/>
            <a:ahLst/>
            <a:cxnLst/>
            <a:rect r="r" b="b" t="t" l="l"/>
            <a:pathLst>
              <a:path h="1878834" w="11301259">
                <a:moveTo>
                  <a:pt x="0" y="0"/>
                </a:moveTo>
                <a:lnTo>
                  <a:pt x="11301259" y="0"/>
                </a:lnTo>
                <a:lnTo>
                  <a:pt x="11301259" y="1878834"/>
                </a:lnTo>
                <a:lnTo>
                  <a:pt x="0" y="1878834"/>
                </a:lnTo>
                <a:lnTo>
                  <a:pt x="0" y="0"/>
                </a:lnTo>
                <a:close/>
              </a:path>
            </a:pathLst>
          </a:custGeom>
          <a:blipFill>
            <a:blip r:embed="rId6"/>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rot="0">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Freeform 4" id="4"/>
          <p:cNvSpPr/>
          <p:nvPr/>
        </p:nvSpPr>
        <p:spPr>
          <a:xfrm flipH="false" flipV="true" rot="0">
            <a:off x="12686811" y="8118609"/>
            <a:ext cx="2216016" cy="2216016"/>
          </a:xfrm>
          <a:custGeom>
            <a:avLst/>
            <a:gdLst/>
            <a:ahLst/>
            <a:cxnLst/>
            <a:rect r="r" b="b" t="t" l="l"/>
            <a:pathLst>
              <a:path h="2216016" w="2216016">
                <a:moveTo>
                  <a:pt x="0" y="2216016"/>
                </a:moveTo>
                <a:lnTo>
                  <a:pt x="2216016" y="2216016"/>
                </a:lnTo>
                <a:lnTo>
                  <a:pt x="2216016" y="0"/>
                </a:lnTo>
                <a:lnTo>
                  <a:pt x="0" y="0"/>
                </a:lnTo>
                <a:lnTo>
                  <a:pt x="0" y="221601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7" id="7"/>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8" id="8"/>
          <p:cNvSpPr/>
          <p:nvPr/>
        </p:nvSpPr>
        <p:spPr>
          <a:xfrm flipH="false" flipV="false" rot="-10800000">
            <a:off x="14902827" y="2981483"/>
            <a:ext cx="4512899" cy="4488283"/>
          </a:xfrm>
          <a:custGeom>
            <a:avLst/>
            <a:gdLst/>
            <a:ahLst/>
            <a:cxnLst/>
            <a:rect r="r" b="b" t="t" l="l"/>
            <a:pathLst>
              <a:path h="4488283" w="4512899">
                <a:moveTo>
                  <a:pt x="0" y="0"/>
                </a:moveTo>
                <a:lnTo>
                  <a:pt x="4512899" y="0"/>
                </a:lnTo>
                <a:lnTo>
                  <a:pt x="4512899" y="4488283"/>
                </a:lnTo>
                <a:lnTo>
                  <a:pt x="0" y="44882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023938" y="1534153"/>
            <a:ext cx="14169207" cy="5841940"/>
          </a:xfrm>
          <a:prstGeom prst="rect">
            <a:avLst/>
          </a:prstGeom>
        </p:spPr>
        <p:txBody>
          <a:bodyPr anchor="t" rtlCol="false" tIns="0" lIns="0" bIns="0" rIns="0">
            <a:spAutoFit/>
          </a:bodyPr>
          <a:lstStyle/>
          <a:p>
            <a:pPr algn="just">
              <a:lnSpc>
                <a:spcPts val="3918"/>
              </a:lnSpc>
            </a:pPr>
            <a:r>
              <a:rPr lang="en-US" sz="2612" b="true">
                <a:solidFill>
                  <a:srgbClr val="2D2D2D"/>
                </a:solidFill>
                <a:latin typeface="DM Sans Bold"/>
                <a:ea typeface="DM Sans Bold"/>
                <a:cs typeface="DM Sans Bold"/>
                <a:sym typeface="DM Sans Bold"/>
              </a:rPr>
              <a:t>Future Enhancements</a:t>
            </a:r>
          </a:p>
          <a:p>
            <a:pPr algn="just">
              <a:lnSpc>
                <a:spcPts val="3918"/>
              </a:lnSpc>
            </a:pPr>
            <a:r>
              <a:rPr lang="en-US" sz="2612">
                <a:solidFill>
                  <a:srgbClr val="2D2D2D"/>
                </a:solidFill>
                <a:latin typeface="DM Sans"/>
                <a:ea typeface="DM Sans"/>
                <a:cs typeface="DM Sans"/>
                <a:sym typeface="DM Sans"/>
              </a:rPr>
              <a:t>Automated Data Extraction: Use OCR and NLP to capture key invoice details automatically.</a:t>
            </a:r>
          </a:p>
          <a:p>
            <a:pPr algn="just">
              <a:lnSpc>
                <a:spcPts val="3918"/>
              </a:lnSpc>
            </a:pPr>
            <a:r>
              <a:rPr lang="en-US" sz="2612">
                <a:solidFill>
                  <a:srgbClr val="2D2D2D"/>
                </a:solidFill>
                <a:latin typeface="DM Sans"/>
                <a:ea typeface="DM Sans"/>
                <a:cs typeface="DM Sans"/>
                <a:sym typeface="DM Sans"/>
              </a:rPr>
              <a:t>Invoice Categorization: Implement machine learning to organize invoices by type or vendor.</a:t>
            </a:r>
          </a:p>
          <a:p>
            <a:pPr algn="just">
              <a:lnSpc>
                <a:spcPts val="3918"/>
              </a:lnSpc>
            </a:pPr>
            <a:r>
              <a:rPr lang="en-US" sz="2612">
                <a:solidFill>
                  <a:srgbClr val="2D2D2D"/>
                </a:solidFill>
                <a:latin typeface="DM Sans"/>
                <a:ea typeface="DM Sans"/>
                <a:cs typeface="DM Sans"/>
                <a:sym typeface="DM Sans"/>
              </a:rPr>
              <a:t>Payment Integration: Connect to financial software for automated invoice payments.</a:t>
            </a:r>
          </a:p>
          <a:p>
            <a:pPr algn="just">
              <a:lnSpc>
                <a:spcPts val="3918"/>
              </a:lnSpc>
            </a:pPr>
            <a:r>
              <a:rPr lang="en-US" sz="2612">
                <a:solidFill>
                  <a:srgbClr val="2D2D2D"/>
                </a:solidFill>
                <a:latin typeface="DM Sans"/>
                <a:ea typeface="DM Sans"/>
                <a:cs typeface="DM Sans"/>
                <a:sym typeface="DM Sans"/>
              </a:rPr>
              <a:t>Enhanced Security: Add encryption and multi-factor authentication for data protection.</a:t>
            </a:r>
          </a:p>
          <a:p>
            <a:pPr algn="just">
              <a:lnSpc>
                <a:spcPts val="3918"/>
              </a:lnSpc>
            </a:pPr>
            <a:r>
              <a:rPr lang="en-US" sz="2612">
                <a:solidFill>
                  <a:srgbClr val="2D2D2D"/>
                </a:solidFill>
                <a:latin typeface="DM Sans"/>
                <a:ea typeface="DM Sans"/>
                <a:cs typeface="DM Sans"/>
                <a:sym typeface="DM Sans"/>
              </a:rPr>
              <a:t>Multi-Platform Compatibility: Support various email and file storage platforms.</a:t>
            </a:r>
          </a:p>
          <a:p>
            <a:pPr algn="just">
              <a:lnSpc>
                <a:spcPts val="3918"/>
              </a:lnSpc>
            </a:pPr>
            <a:r>
              <a:rPr lang="en-US" sz="2612">
                <a:solidFill>
                  <a:srgbClr val="2D2D2D"/>
                </a:solidFill>
                <a:latin typeface="DM Sans"/>
                <a:ea typeface="DM Sans"/>
                <a:cs typeface="DM Sans"/>
                <a:sym typeface="DM Sans"/>
              </a:rPr>
              <a:t>Analytics Dashboard: Provide real-time insights on processing metrics for better management.</a:t>
            </a:r>
          </a:p>
          <a:p>
            <a:pPr algn="just">
              <a:lnSpc>
                <a:spcPts val="3918"/>
              </a:lnSpc>
            </a:pPr>
            <a:r>
              <a:rPr lang="en-US" sz="2612">
                <a:solidFill>
                  <a:srgbClr val="2D2D2D"/>
                </a:solidFill>
                <a:latin typeface="DM Sans"/>
                <a:ea typeface="DM Sans"/>
                <a:cs typeface="DM Sans"/>
                <a:sym typeface="DM Sans"/>
              </a:rPr>
              <a:t>Intelligent Error Handling: Use AI to suggest resolutions based on past error data.</a:t>
            </a:r>
          </a:p>
          <a:p>
            <a:pPr algn="just">
              <a:lnSpc>
                <a:spcPts val="3918"/>
              </a:lnSpc>
            </a:pPr>
            <a:r>
              <a:rPr lang="en-US" sz="2612">
                <a:solidFill>
                  <a:srgbClr val="2D2D2D"/>
                </a:solidFill>
                <a:latin typeface="DM Sans"/>
                <a:ea typeface="DM Sans"/>
                <a:cs typeface="DM Sans"/>
                <a:sym typeface="DM Sans"/>
              </a:rPr>
              <a:t>These upgrades would enhance automation, security, and efficiency, making the system more robust and scalable.</a:t>
            </a:r>
          </a:p>
          <a:p>
            <a:pPr algn="just">
              <a:lnSpc>
                <a:spcPts val="3918"/>
              </a:lnSpc>
            </a:pPr>
          </a:p>
        </p:txBody>
      </p:sp>
      <p:sp>
        <p:nvSpPr>
          <p:cNvPr name="TextBox 10" id="10"/>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ea typeface="DM Sans"/>
                <a:cs typeface="DM Sans"/>
                <a:sym typeface="DM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DAGXH1uzz9E</dc:identifier>
  <dcterms:modified xsi:type="dcterms:W3CDTF">2011-08-01T06:04:30Z</dcterms:modified>
  <cp:revision>1</cp:revision>
  <dc:title>EMAIL INVOICE DOWNLOADER BOT</dc:title>
</cp:coreProperties>
</file>