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ecular One"/>
      <p:regular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ecularOne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02622831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02622831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02622831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02622831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0262283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0262283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02622831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0262283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02622831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0262283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-120225" y="-93250"/>
            <a:ext cx="9448800" cy="8157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35275" y="52938"/>
            <a:ext cx="771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latin typeface="Secular One"/>
                <a:ea typeface="Secular One"/>
                <a:cs typeface="Secular One"/>
                <a:sym typeface="Secular One"/>
              </a:rPr>
              <a:t>מגדל  ר   צמרת  -  מל</a:t>
            </a:r>
            <a:r>
              <a:rPr b="1" lang="ru" sz="3200">
                <a:latin typeface="Secular One"/>
                <a:ea typeface="Secular One"/>
                <a:cs typeface="Secular One"/>
                <a:sym typeface="Secular One"/>
              </a:rPr>
              <a:t>ח</a:t>
            </a:r>
            <a:r>
              <a:rPr b="1" lang="ru" sz="3200">
                <a:latin typeface="Secular One"/>
                <a:ea typeface="Secular One"/>
                <a:cs typeface="Secular One"/>
                <a:sym typeface="Secular One"/>
              </a:rPr>
              <a:t>מת   חרבות   </a:t>
            </a:r>
            <a:r>
              <a:rPr b="1" lang="ru" sz="3200">
                <a:latin typeface="Secular One"/>
                <a:ea typeface="Secular One"/>
                <a:cs typeface="Secular One"/>
                <a:sym typeface="Secular One"/>
              </a:rPr>
              <a:t>ב</a:t>
            </a:r>
            <a:r>
              <a:rPr b="1" lang="ru" sz="3200">
                <a:latin typeface="Secular One"/>
                <a:ea typeface="Secular One"/>
                <a:cs typeface="Secular One"/>
                <a:sym typeface="Secular One"/>
              </a:rPr>
              <a:t>רזל </a:t>
            </a:r>
            <a:endParaRPr b="1" sz="32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26550" y="4145497"/>
            <a:ext cx="1786200" cy="906600"/>
          </a:xfrm>
          <a:prstGeom prst="roundRect">
            <a:avLst>
              <a:gd fmla="val 515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6477113" y="232400"/>
            <a:ext cx="412975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375" y="893075"/>
            <a:ext cx="1943901" cy="12537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26550" y="3182402"/>
            <a:ext cx="1786200" cy="899100"/>
          </a:xfrm>
          <a:prstGeom prst="roundRect">
            <a:avLst>
              <a:gd fmla="val 504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26550" y="1160650"/>
            <a:ext cx="1786200" cy="585000"/>
          </a:xfrm>
          <a:prstGeom prst="roundRect">
            <a:avLst>
              <a:gd fmla="val 504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41675" y="1822729"/>
            <a:ext cx="1786200" cy="1290900"/>
          </a:xfrm>
          <a:prstGeom prst="roundRect">
            <a:avLst>
              <a:gd fmla="val 515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090025" y="1578025"/>
            <a:ext cx="4738200" cy="3474000"/>
          </a:xfrm>
          <a:prstGeom prst="roundRect">
            <a:avLst>
              <a:gd fmla="val 1503" name="adj"/>
            </a:avLst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7005500" y="2706100"/>
            <a:ext cx="1944000" cy="2346000"/>
          </a:xfrm>
          <a:prstGeom prst="roundRect">
            <a:avLst>
              <a:gd fmla="val 5154" name="adj"/>
            </a:avLst>
          </a:prstGeom>
          <a:solidFill>
            <a:srgbClr val="FDFEFF">
              <a:alpha val="40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599200" y="-62400"/>
            <a:ext cx="1271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999999"/>
                </a:solidFill>
                <a:latin typeface="Secular One"/>
                <a:ea typeface="Secular One"/>
                <a:cs typeface="Secular One"/>
                <a:sym typeface="Secular One"/>
              </a:rPr>
              <a:t>22:22:13</a:t>
            </a:r>
            <a:endParaRPr b="1" sz="1700">
              <a:solidFill>
                <a:srgbClr val="999999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999999"/>
                </a:solidFill>
                <a:latin typeface="Secular One"/>
                <a:ea typeface="Secular One"/>
                <a:cs typeface="Secular One"/>
                <a:sym typeface="Secular One"/>
              </a:rPr>
              <a:t>יום שלישי</a:t>
            </a:r>
            <a:r>
              <a:rPr lang="ru" sz="1200">
                <a:solidFill>
                  <a:srgbClr val="999999"/>
                </a:solidFill>
                <a:latin typeface="Secular One"/>
                <a:ea typeface="Secular One"/>
                <a:cs typeface="Secular One"/>
                <a:sym typeface="Secular One"/>
              </a:rPr>
              <a:t>   </a:t>
            </a:r>
            <a:r>
              <a:rPr lang="ru" sz="1200">
                <a:solidFill>
                  <a:srgbClr val="999999"/>
                </a:solidFill>
                <a:latin typeface="Secular One"/>
                <a:ea typeface="Secular One"/>
                <a:cs typeface="Secular One"/>
                <a:sym typeface="Secular One"/>
              </a:rPr>
              <a:t>17.10.23</a:t>
            </a:r>
            <a:endParaRPr sz="1200">
              <a:solidFill>
                <a:srgbClr val="999999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254900" y="645350"/>
            <a:ext cx="25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Secular One"/>
                <a:ea typeface="Secular One"/>
                <a:cs typeface="Secular One"/>
                <a:sym typeface="Secular One"/>
              </a:rPr>
              <a:t>שעות פתיחה</a:t>
            </a:r>
            <a:endParaRPr b="1" sz="21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687775" y="2172525"/>
            <a:ext cx="25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Secular One"/>
                <a:ea typeface="Secular One"/>
                <a:cs typeface="Secular One"/>
                <a:sym typeface="Secular One"/>
              </a:rPr>
              <a:t>טלפונים </a:t>
            </a:r>
            <a:r>
              <a:rPr b="1" lang="ru" sz="2100">
                <a:solidFill>
                  <a:schemeClr val="dk2"/>
                </a:solidFill>
                <a:latin typeface="Secular One"/>
                <a:ea typeface="Secular One"/>
                <a:cs typeface="Secular One"/>
                <a:sym typeface="Secular One"/>
              </a:rPr>
              <a:t>חשובים</a:t>
            </a:r>
            <a:endParaRPr b="1" sz="2100">
              <a:solidFill>
                <a:schemeClr val="dk2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037625" y="2363678"/>
            <a:ext cx="678900" cy="339300"/>
          </a:xfrm>
          <a:prstGeom prst="roundRect">
            <a:avLst>
              <a:gd fmla="val 48432" name="adj"/>
            </a:avLst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169088" y="2363817"/>
            <a:ext cx="4249500" cy="3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037625" y="1822525"/>
            <a:ext cx="678900" cy="486600"/>
          </a:xfrm>
          <a:prstGeom prst="roundRect">
            <a:avLst>
              <a:gd fmla="val 4843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169088" y="1822725"/>
            <a:ext cx="4249500" cy="48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037625" y="2757638"/>
            <a:ext cx="678900" cy="486600"/>
          </a:xfrm>
          <a:prstGeom prst="roundRect">
            <a:avLst>
              <a:gd fmla="val 48432" name="adj"/>
            </a:avLst>
          </a:prstGeom>
          <a:solidFill>
            <a:srgbClr val="EAEB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169088" y="2757841"/>
            <a:ext cx="4249500" cy="48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009063" y="3314462"/>
            <a:ext cx="678900" cy="354000"/>
          </a:xfrm>
          <a:prstGeom prst="roundRect">
            <a:avLst>
              <a:gd fmla="val 4843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2191588" y="3314500"/>
            <a:ext cx="42045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6418600" y="1813750"/>
            <a:ext cx="265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418600" y="3241325"/>
            <a:ext cx="265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7005500" y="2730900"/>
            <a:ext cx="18651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מרפאה: </a:t>
            </a:r>
            <a:endParaRPr b="1"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מרכזייה - 035693333</a:t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חירום - 035699062</a:t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מוקדי תמיכה נפשית:</a:t>
            </a:r>
            <a:endParaRPr b="1" sz="1500"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ער״ן: 1201</a:t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נט״ל:1-800-363-363</a:t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וואטסאפ לשכת פניות </a:t>
            </a:r>
            <a:r>
              <a:rPr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מב״ס:0535699109</a:t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169088" y="1797025"/>
            <a:ext cx="424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מסדרי בוקר יתקיימו בימי שני וחמישי ב8:00; מסדר ניקיון </a:t>
            </a: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מתקיים</a:t>
            </a: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 כל יום חמישי ב-13:00 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185275" y="2362750"/>
            <a:ext cx="424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ניתן לפנות למוקד סיוע נפשי בכל עת בטלפון *6690 - שלוחה 3 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2169100" y="2636675"/>
            <a:ext cx="4249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חניונים בהם אפשר לחנות:חניון הקריה-למאושרים בלבד!; חניון עזריאלי -חינם לאנשי מילואים בהצגת כרטיס מילואים; קבע/סדיר - תשלום של 35 ש״ח; חניון גולדה - פתוח 24/7 לכולם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3080175" y="3296175"/>
            <a:ext cx="335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שימו לב לשעות פעילות שהשתנו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6030125" y="3738753"/>
            <a:ext cx="678900" cy="339300"/>
          </a:xfrm>
          <a:prstGeom prst="roundRect">
            <a:avLst>
              <a:gd fmla="val 48432" name="adj"/>
            </a:avLst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2189175" y="3738742"/>
            <a:ext cx="4249500" cy="3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50" y="52950"/>
            <a:ext cx="466621" cy="5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/>
          <p:nvPr/>
        </p:nvSpPr>
        <p:spPr>
          <a:xfrm>
            <a:off x="6050200" y="4148220"/>
            <a:ext cx="678900" cy="507900"/>
          </a:xfrm>
          <a:prstGeom prst="roundRect">
            <a:avLst>
              <a:gd fmla="val 48432" name="adj"/>
            </a:avLst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2189175" y="4148204"/>
            <a:ext cx="42495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6050188" y="4726303"/>
            <a:ext cx="678900" cy="339300"/>
          </a:xfrm>
          <a:prstGeom prst="roundRect">
            <a:avLst>
              <a:gd fmla="val 48432" name="adj"/>
            </a:avLst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2189175" y="4726300"/>
            <a:ext cx="4249500" cy="3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1912750" y="3731350"/>
            <a:ext cx="452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מרחבים מוגנים: אור לציון, בניין צה״ל ומשרד הביטחון - בור, בניין מרגנית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6042613" y="1429353"/>
            <a:ext cx="678900" cy="339300"/>
          </a:xfrm>
          <a:prstGeom prst="roundRect">
            <a:avLst>
              <a:gd fmla="val 48432" name="adj"/>
            </a:avLst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169088" y="1429342"/>
            <a:ext cx="4249500" cy="3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2207775" y="1422000"/>
            <a:ext cx="424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ש״ח; חניון גולדה - פתוח 24/7 לכולם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3727885" y="1070125"/>
            <a:ext cx="29151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2225925" y="1224025"/>
            <a:ext cx="424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הודעות חשובות מסומנות</a:t>
            </a:r>
            <a:r>
              <a:rPr lang="ru" sz="1100">
                <a:latin typeface="Secular One"/>
                <a:ea typeface="Secular One"/>
                <a:cs typeface="Secular One"/>
                <a:sym typeface="Secular One"/>
              </a:rPr>
              <a:t> </a:t>
            </a:r>
            <a:r>
              <a:rPr lang="ru" sz="1100">
                <a:solidFill>
                  <a:srgbClr val="CC0000"/>
                </a:solidFill>
                <a:latin typeface="Secular One"/>
                <a:ea typeface="Secular One"/>
                <a:cs typeface="Secular One"/>
                <a:sym typeface="Secular One"/>
              </a:rPr>
              <a:t>באדום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3177013" y="893075"/>
            <a:ext cx="25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Secular One"/>
                <a:ea typeface="Secular One"/>
                <a:cs typeface="Secular One"/>
                <a:sym typeface="Secular One"/>
              </a:rPr>
              <a:t>לוח מודעות</a:t>
            </a:r>
            <a:endParaRPr b="1" sz="21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-1260000" y="1153238"/>
            <a:ext cx="309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מרפאה: </a:t>
            </a:r>
            <a:endParaRPr b="1"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עובד כבשגרה</a:t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266275" y="4148200"/>
            <a:ext cx="424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שער בגין פתוח 24/7; שער קפלן - 6:00-10:00 לכניסה ויציאה רגלית; </a:t>
            </a:r>
            <a:endParaRPr sz="1100">
              <a:solidFill>
                <a:srgbClr val="66666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-1168725" y="1822725"/>
            <a:ext cx="309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חדרי אוכל</a:t>
            </a:r>
            <a:r>
              <a:rPr b="1"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: </a:t>
            </a:r>
            <a:endParaRPr b="1"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ארוחת בוקר:</a:t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חד״א קצינים- </a:t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F4E4E"/>
                </a:solidFill>
                <a:latin typeface="Secular One"/>
                <a:ea typeface="Secular One"/>
                <a:cs typeface="Secular One"/>
                <a:sym typeface="Secular One"/>
              </a:rPr>
              <a:t>6:30-8:30 </a:t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F4E4E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00" y="302475"/>
            <a:ext cx="3296925" cy="3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4">
            <a:alphaModFix/>
          </a:blip>
          <a:srcRect b="-135072" l="0" r="-162260" t="0"/>
          <a:stretch/>
        </p:blipFill>
        <p:spPr>
          <a:xfrm>
            <a:off x="3990980" y="302475"/>
            <a:ext cx="4566075" cy="35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716250" y="28338"/>
            <a:ext cx="771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Secular One"/>
                <a:ea typeface="Secular One"/>
                <a:cs typeface="Secular One"/>
                <a:sym typeface="Secular One"/>
              </a:rPr>
              <a:t>מ ג ד ל  ר   צ מ ר ת  -  מ ל ח מ ת   ח ר ב ו ת   ב ר ז ל </a:t>
            </a:r>
            <a:endParaRPr b="1" sz="2600"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38925" y="56125"/>
            <a:ext cx="516901" cy="6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976725" y="28338"/>
            <a:ext cx="678775" cy="6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/>
          <p:nvPr/>
        </p:nvSpPr>
        <p:spPr>
          <a:xfrm>
            <a:off x="136634" y="4145497"/>
            <a:ext cx="1786200" cy="906600"/>
          </a:xfrm>
          <a:prstGeom prst="roundRect">
            <a:avLst>
              <a:gd fmla="val 5154" name="adj"/>
            </a:avLst>
          </a:prstGeom>
          <a:solidFill>
            <a:srgbClr val="0033BF">
              <a:alpha val="6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0375" y="893075"/>
            <a:ext cx="1943901" cy="125377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2090019" y="560775"/>
            <a:ext cx="4738200" cy="5694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2093175" y="4280100"/>
            <a:ext cx="6841200" cy="775500"/>
          </a:xfrm>
          <a:prstGeom prst="roundRect">
            <a:avLst>
              <a:gd fmla="val 6576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26550" y="3182402"/>
            <a:ext cx="1786200" cy="899100"/>
          </a:xfrm>
          <a:prstGeom prst="roundRect">
            <a:avLst>
              <a:gd fmla="val 504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41676" y="1153250"/>
            <a:ext cx="1786200" cy="906600"/>
          </a:xfrm>
          <a:prstGeom prst="roundRect">
            <a:avLst>
              <a:gd fmla="val 504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31592" y="2135264"/>
            <a:ext cx="1786200" cy="971700"/>
          </a:xfrm>
          <a:prstGeom prst="roundRect">
            <a:avLst>
              <a:gd fmla="val 5154" name="adj"/>
            </a:avLst>
          </a:prstGeom>
          <a:solidFill>
            <a:srgbClr val="0033BF">
              <a:alpha val="6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2090025" y="1799675"/>
            <a:ext cx="4738200" cy="2346000"/>
          </a:xfrm>
          <a:prstGeom prst="roundRect">
            <a:avLst>
              <a:gd fmla="val 150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7005500" y="2241400"/>
            <a:ext cx="1944000" cy="1904100"/>
          </a:xfrm>
          <a:prstGeom prst="roundRect">
            <a:avLst>
              <a:gd fmla="val 5154" name="adj"/>
            </a:avLst>
          </a:prstGeom>
          <a:solidFill>
            <a:srgbClr val="0033BF">
              <a:alpha val="5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602925" y="622425"/>
            <a:ext cx="50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1C4587"/>
                </a:solidFill>
                <a:latin typeface="Secular One"/>
                <a:ea typeface="Secular One"/>
                <a:cs typeface="Secular One"/>
                <a:sym typeface="Secular One"/>
              </a:rPr>
              <a:t>22:22  יום שלישי   17.10.23 ב׳ בחשון תשפ״ד</a:t>
            </a:r>
            <a:endParaRPr b="1" sz="1800">
              <a:solidFill>
                <a:srgbClr val="1C4587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3180050" y="1084125"/>
            <a:ext cx="25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Secular One"/>
                <a:ea typeface="Secular One"/>
                <a:cs typeface="Secular One"/>
                <a:sym typeface="Secular One"/>
              </a:rPr>
              <a:t>לוח מודעות</a:t>
            </a:r>
            <a:endParaRPr b="1" sz="21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289500" y="1399575"/>
            <a:ext cx="433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הודעות חשובות מסומנות</a:t>
            </a:r>
            <a:r>
              <a:rPr lang="ru" sz="1100">
                <a:latin typeface="Secular One"/>
                <a:ea typeface="Secular One"/>
                <a:cs typeface="Secular One"/>
                <a:sym typeface="Secular One"/>
              </a:rPr>
              <a:t> </a:t>
            </a:r>
            <a:r>
              <a:rPr lang="ru" sz="1100">
                <a:solidFill>
                  <a:srgbClr val="CC0000"/>
                </a:solidFill>
                <a:latin typeface="Secular One"/>
                <a:ea typeface="Secular One"/>
                <a:cs typeface="Secular One"/>
                <a:sym typeface="Secular One"/>
              </a:rPr>
              <a:t>באדום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-254900" y="645350"/>
            <a:ext cx="25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Secular One"/>
                <a:ea typeface="Secular One"/>
                <a:cs typeface="Secular One"/>
                <a:sym typeface="Secular One"/>
              </a:rPr>
              <a:t>שעות פתיחה</a:t>
            </a:r>
            <a:endParaRPr b="1" sz="2100"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0200" y="136876"/>
            <a:ext cx="615215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716250" y="28338"/>
            <a:ext cx="771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Secular One"/>
                <a:ea typeface="Secular One"/>
                <a:cs typeface="Secular One"/>
                <a:sym typeface="Secular One"/>
              </a:rPr>
              <a:t>מ ג ד ל  ר   צ מ ר ת  -  מ ל ח מ ת   ח ר ב ו ת   ב ר ז ל </a:t>
            </a:r>
            <a:endParaRPr b="1" sz="2600"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976725" y="28338"/>
            <a:ext cx="678775" cy="6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/>
          <p:nvPr/>
        </p:nvSpPr>
        <p:spPr>
          <a:xfrm>
            <a:off x="126550" y="4145497"/>
            <a:ext cx="1786200" cy="906600"/>
          </a:xfrm>
          <a:prstGeom prst="roundRect">
            <a:avLst>
              <a:gd fmla="val 515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4">
            <a:alphaModFix amt="97000"/>
          </a:blip>
          <a:stretch>
            <a:fillRect/>
          </a:stretch>
        </p:blipFill>
        <p:spPr>
          <a:xfrm>
            <a:off x="6592525" y="120662"/>
            <a:ext cx="412975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0375" y="893075"/>
            <a:ext cx="1943901" cy="125377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/>
          <p:nvPr/>
        </p:nvSpPr>
        <p:spPr>
          <a:xfrm>
            <a:off x="2090019" y="560775"/>
            <a:ext cx="4738200" cy="569400"/>
          </a:xfrm>
          <a:prstGeom prst="roundRect">
            <a:avLst>
              <a:gd fmla="val 703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26550" y="3182402"/>
            <a:ext cx="1786200" cy="899100"/>
          </a:xfrm>
          <a:prstGeom prst="roundRect">
            <a:avLst>
              <a:gd fmla="val 504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126550" y="1160650"/>
            <a:ext cx="1786200" cy="899100"/>
          </a:xfrm>
          <a:prstGeom prst="roundRect">
            <a:avLst>
              <a:gd fmla="val 504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26550" y="2135264"/>
            <a:ext cx="1786200" cy="971700"/>
          </a:xfrm>
          <a:prstGeom prst="roundRect">
            <a:avLst>
              <a:gd fmla="val 515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2090025" y="1763076"/>
            <a:ext cx="4738200" cy="3288900"/>
          </a:xfrm>
          <a:prstGeom prst="roundRect">
            <a:avLst>
              <a:gd fmla="val 150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7005500" y="2706100"/>
            <a:ext cx="1944000" cy="2346000"/>
          </a:xfrm>
          <a:prstGeom prst="roundRect">
            <a:avLst>
              <a:gd fmla="val 5154" name="adj"/>
            </a:avLst>
          </a:prstGeom>
          <a:solidFill>
            <a:srgbClr val="FDFEFF">
              <a:alpha val="40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1602925" y="622425"/>
            <a:ext cx="50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1C4587"/>
                </a:solidFill>
                <a:latin typeface="Secular One"/>
                <a:ea typeface="Secular One"/>
                <a:cs typeface="Secular One"/>
                <a:sym typeface="Secular One"/>
              </a:rPr>
              <a:t>22:22  יום שלישי   17.10.23 ב׳ בחשון תשפ״ד</a:t>
            </a:r>
            <a:endParaRPr b="1" sz="1800">
              <a:solidFill>
                <a:srgbClr val="1C4587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3180050" y="1084125"/>
            <a:ext cx="25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Secular One"/>
                <a:ea typeface="Secular One"/>
                <a:cs typeface="Secular One"/>
                <a:sym typeface="Secular One"/>
              </a:rPr>
              <a:t>לוח מודעות</a:t>
            </a:r>
            <a:endParaRPr b="1" sz="21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289500" y="1399575"/>
            <a:ext cx="433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הודעות חשובות מסומנות</a:t>
            </a:r>
            <a:r>
              <a:rPr lang="ru" sz="1100">
                <a:latin typeface="Secular One"/>
                <a:ea typeface="Secular One"/>
                <a:cs typeface="Secular One"/>
                <a:sym typeface="Secular One"/>
              </a:rPr>
              <a:t> </a:t>
            </a:r>
            <a:r>
              <a:rPr lang="ru" sz="1100">
                <a:solidFill>
                  <a:srgbClr val="CC0000"/>
                </a:solidFill>
                <a:latin typeface="Secular One"/>
                <a:ea typeface="Secular One"/>
                <a:cs typeface="Secular One"/>
                <a:sym typeface="Secular One"/>
              </a:rPr>
              <a:t>באדום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-254900" y="645350"/>
            <a:ext cx="25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Secular One"/>
                <a:ea typeface="Secular One"/>
                <a:cs typeface="Secular One"/>
                <a:sym typeface="Secular One"/>
              </a:rPr>
              <a:t>שעות פתיחה</a:t>
            </a:r>
            <a:endParaRPr b="1" sz="21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6687775" y="2172525"/>
            <a:ext cx="25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Secular One"/>
                <a:ea typeface="Secular One"/>
                <a:cs typeface="Secular One"/>
                <a:sym typeface="Secular One"/>
              </a:rPr>
              <a:t>טלפונים </a:t>
            </a:r>
            <a:r>
              <a:rPr b="1" lang="ru" sz="2100">
                <a:solidFill>
                  <a:srgbClr val="CC0000"/>
                </a:solidFill>
                <a:latin typeface="Secular One"/>
                <a:ea typeface="Secular One"/>
                <a:cs typeface="Secular One"/>
                <a:sym typeface="Secular One"/>
              </a:rPr>
              <a:t>חשובים</a:t>
            </a:r>
            <a:endParaRPr b="1" sz="2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6037625" y="2363678"/>
            <a:ext cx="678900" cy="339300"/>
          </a:xfrm>
          <a:prstGeom prst="roundRect">
            <a:avLst>
              <a:gd fmla="val 48432" name="adj"/>
            </a:avLst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2169088" y="2363817"/>
            <a:ext cx="4249500" cy="3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6037625" y="1822525"/>
            <a:ext cx="678900" cy="486600"/>
          </a:xfrm>
          <a:prstGeom prst="roundRect">
            <a:avLst>
              <a:gd fmla="val 4843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2169088" y="1822725"/>
            <a:ext cx="4249500" cy="48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6037625" y="2757638"/>
            <a:ext cx="678900" cy="486600"/>
          </a:xfrm>
          <a:prstGeom prst="roundRect">
            <a:avLst>
              <a:gd fmla="val 48432" name="adj"/>
            </a:avLst>
          </a:prstGeom>
          <a:solidFill>
            <a:srgbClr val="EAEB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2169088" y="2757841"/>
            <a:ext cx="4249500" cy="48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6009063" y="3314462"/>
            <a:ext cx="678900" cy="354000"/>
          </a:xfrm>
          <a:prstGeom prst="roundRect">
            <a:avLst>
              <a:gd fmla="val 4843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2191588" y="3314500"/>
            <a:ext cx="42045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6418600" y="1813750"/>
            <a:ext cx="265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6418600" y="3241325"/>
            <a:ext cx="265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7005500" y="2730900"/>
            <a:ext cx="18651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מרפאה: </a:t>
            </a:r>
            <a:endParaRPr b="1"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מרכזייה - 035693333</a:t>
            </a:r>
            <a:endParaRPr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חירום - 035699062</a:t>
            </a:r>
            <a:endParaRPr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מוקדי תמיכה נפשית:</a:t>
            </a:r>
            <a:endParaRPr b="1" sz="1500"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ער״ן: 1201</a:t>
            </a:r>
            <a:endParaRPr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נט״ל:1-800-363-363</a:t>
            </a:r>
            <a:endParaRPr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וואטסאפ לשכת פניות </a:t>
            </a:r>
            <a:r>
              <a:rPr lang="ru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מב״ס:0535699109</a:t>
            </a:r>
            <a:endParaRPr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2169088" y="1797025"/>
            <a:ext cx="424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מסדרי בוקר יתקיימו בימי שני וחמישי ב8:00; מסדר ניקיון יתקיים כל יום חמישי ב13:00 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185275" y="2362750"/>
            <a:ext cx="424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ניתן לפנות למוקד סיוע נפשי בכל </a:t>
            </a: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עת בטלפון *6690 - שלוחה 3</a:t>
            </a: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 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169100" y="2636675"/>
            <a:ext cx="4249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חניונים בהם אפשר לחנות:חניון הקריה-למאושרים בלבד!; חניון עזריאלי -חינם לאנשי </a:t>
            </a: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מילואים</a:t>
            </a: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 בהצגת כרטיס </a:t>
            </a: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מילואים</a:t>
            </a: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; קבע/סדיר - תשלום של 35 ש״ח; חניון גולדה - פתוח 24/7 לכולם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3080175" y="3296175"/>
            <a:ext cx="335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שימו לב לשעות פעילות שהשתנו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6030125" y="3738753"/>
            <a:ext cx="678900" cy="339300"/>
          </a:xfrm>
          <a:prstGeom prst="roundRect">
            <a:avLst>
              <a:gd fmla="val 48432" name="adj"/>
            </a:avLst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2189175" y="3738742"/>
            <a:ext cx="4249500" cy="3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250" y="75225"/>
            <a:ext cx="466621" cy="5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/>
          <p:nvPr/>
        </p:nvSpPr>
        <p:spPr>
          <a:xfrm>
            <a:off x="6050200" y="4148220"/>
            <a:ext cx="678900" cy="507900"/>
          </a:xfrm>
          <a:prstGeom prst="roundRect">
            <a:avLst>
              <a:gd fmla="val 48432" name="adj"/>
            </a:avLst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2189175" y="4148204"/>
            <a:ext cx="42495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6050188" y="4726303"/>
            <a:ext cx="678900" cy="339300"/>
          </a:xfrm>
          <a:prstGeom prst="roundRect">
            <a:avLst>
              <a:gd fmla="val 48432" name="adj"/>
            </a:avLst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189163" y="4726292"/>
            <a:ext cx="4249500" cy="3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2230275" y="3731350"/>
            <a:ext cx="420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Secular One"/>
                <a:ea typeface="Secular One"/>
                <a:cs typeface="Secular One"/>
                <a:sym typeface="Secular One"/>
              </a:rPr>
              <a:t>מרחבים מוגנים: אור לציון, בניין צהל ומשרד הביטחון - בור, בניין מרגנית</a:t>
            </a:r>
            <a:endParaRPr sz="1100">
              <a:solidFill>
                <a:srgbClr val="CC0000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