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83" r:id="rId4"/>
    <p:sldId id="284" r:id="rId5"/>
    <p:sldId id="285" r:id="rId6"/>
    <p:sldId id="274" r:id="rId7"/>
    <p:sldId id="279" r:id="rId8"/>
    <p:sldId id="282" r:id="rId9"/>
    <p:sldId id="286" r:id="rId10"/>
  </p:sldIdLst>
  <p:sldSz cx="9245600" cy="68405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566A"/>
    <a:srgbClr val="969696"/>
    <a:srgbClr val="B2B2B2"/>
    <a:srgbClr val="C08B08"/>
    <a:srgbClr val="DDDDDD"/>
    <a:srgbClr val="8C4EA2"/>
    <a:srgbClr val="4F2F68"/>
    <a:srgbClr val="6600CC"/>
    <a:srgbClr val="404F21"/>
    <a:srgbClr val="A3C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2" autoAdjust="0"/>
    <p:restoredTop sz="76671" autoAdjust="0"/>
  </p:normalViewPr>
  <p:slideViewPr>
    <p:cSldViewPr>
      <p:cViewPr varScale="1">
        <p:scale>
          <a:sx n="66" d="100"/>
          <a:sy n="66" d="100"/>
        </p:scale>
        <p:origin x="2035" y="67"/>
      </p:cViewPr>
      <p:guideLst>
        <p:guide orient="horz" pos="2155"/>
        <p:guide pos="2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15650-063C-455C-8B59-3D8A2C6803D6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685800"/>
            <a:ext cx="4632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3FFDB-1D54-46DF-917A-5FED415D2B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지난 미팅 당시 문제점은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일단 첫번째 문제점으로 주제</a:t>
            </a:r>
            <a:r>
              <a:rPr lang="en-US" altLang="ko-KR" dirty="0"/>
              <a:t> </a:t>
            </a:r>
            <a:r>
              <a:rPr lang="ko-KR" altLang="en-US" dirty="0"/>
              <a:t>제목이 명확하지 않았기 때문에 제목을 </a:t>
            </a:r>
            <a:r>
              <a:rPr lang="en-US" altLang="ko-KR" dirty="0"/>
              <a:t>‘</a:t>
            </a:r>
            <a:r>
              <a:rPr lang="ko-KR" altLang="en-US" dirty="0"/>
              <a:t>보행자용 위험 음향 신호 감지 및 알림</a:t>
            </a:r>
            <a:r>
              <a:rPr lang="en-US" altLang="ko-KR" dirty="0"/>
              <a:t>’</a:t>
            </a:r>
            <a:r>
              <a:rPr lang="ko-KR" altLang="en-US" dirty="0"/>
              <a:t>으로 수정하여 위협 신호가 음향 신호인 점과 대상이 보행자임을 명확하게 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두번째 문제점으로는 음향 데이터 추출에 사용될 알고리즘이 </a:t>
            </a:r>
            <a:r>
              <a:rPr lang="en-US" altLang="ko-KR" dirty="0"/>
              <a:t>MFCC</a:t>
            </a:r>
            <a:r>
              <a:rPr lang="ko-KR" altLang="en-US" dirty="0"/>
              <a:t>이외에 적합한 알고리즘이 있는지 조사가 필요했습니다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138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적합한 알고리즘을 찾기 앞서 모델의 구성을 살펴보았습니다</a:t>
            </a:r>
            <a:r>
              <a:rPr lang="en-US" altLang="ko-KR" dirty="0"/>
              <a:t>. BEATs</a:t>
            </a:r>
            <a:r>
              <a:rPr lang="ko-KR" altLang="en-US" dirty="0"/>
              <a:t>모델은 라벨링이 되지 않은 음향 신호를 </a:t>
            </a:r>
            <a:r>
              <a:rPr lang="en-US" altLang="ko-KR" dirty="0"/>
              <a:t>acoustic tokenizer</a:t>
            </a:r>
            <a:r>
              <a:rPr lang="ko-KR" altLang="en-US" dirty="0"/>
              <a:t>을 이용하여 음향 데이터의 특징을 </a:t>
            </a:r>
            <a:r>
              <a:rPr lang="en-US" altLang="ko-KR" dirty="0"/>
              <a:t>tensor</a:t>
            </a:r>
            <a:r>
              <a:rPr lang="ko-KR" altLang="en-US" dirty="0"/>
              <a:t>의 형태로</a:t>
            </a:r>
            <a:r>
              <a:rPr lang="en-US" altLang="ko-KR" dirty="0"/>
              <a:t> </a:t>
            </a:r>
            <a:r>
              <a:rPr lang="ko-KR" altLang="en-US" dirty="0"/>
              <a:t>추출하고</a:t>
            </a:r>
            <a:r>
              <a:rPr lang="en-US" altLang="ko-KR" dirty="0"/>
              <a:t>, </a:t>
            </a:r>
            <a:r>
              <a:rPr lang="ko-KR" altLang="en-US" dirty="0"/>
              <a:t>이를 활용하여 </a:t>
            </a:r>
            <a:r>
              <a:rPr lang="en-US" altLang="ko-KR" dirty="0"/>
              <a:t>Audio SSL model</a:t>
            </a:r>
            <a:r>
              <a:rPr lang="ko-KR" altLang="en-US" dirty="0"/>
              <a:t>과 </a:t>
            </a:r>
            <a:r>
              <a:rPr lang="en-US" altLang="ko-KR" dirty="0"/>
              <a:t>Tokenizer</a:t>
            </a:r>
            <a:r>
              <a:rPr lang="ko-KR" altLang="en-US" dirty="0"/>
              <a:t>가 반복 학습을 하여 매 </a:t>
            </a:r>
            <a:r>
              <a:rPr lang="en-US" altLang="ko-KR" dirty="0"/>
              <a:t>iterate</a:t>
            </a:r>
            <a:r>
              <a:rPr lang="ko-KR" altLang="en-US" dirty="0"/>
              <a:t>마다 더 정확한 라벨을 추출하는 방식입니다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823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라벨을 추출하는 </a:t>
            </a:r>
            <a:r>
              <a:rPr lang="en-US" altLang="ko-KR" dirty="0" err="1"/>
              <a:t>extract_labels</a:t>
            </a:r>
            <a:r>
              <a:rPr lang="ko-KR" altLang="en-US" dirty="0"/>
              <a:t>의 소스코드를 확인해 보았는데</a:t>
            </a:r>
            <a:r>
              <a:rPr lang="en-US" altLang="ko-KR" dirty="0"/>
              <a:t>, </a:t>
            </a:r>
            <a:r>
              <a:rPr lang="ko-KR" altLang="en-US" dirty="0"/>
              <a:t>이 과정에서 사용되는 </a:t>
            </a:r>
            <a:r>
              <a:rPr lang="en-US" altLang="ko-KR" dirty="0"/>
              <a:t>tensor</a:t>
            </a:r>
            <a:r>
              <a:rPr lang="ko-KR" altLang="en-US" dirty="0"/>
              <a:t>는 </a:t>
            </a:r>
            <a:r>
              <a:rPr lang="en-US" altLang="ko-KR" dirty="0" err="1"/>
              <a:t>ta_kaldi.fbank</a:t>
            </a:r>
            <a:r>
              <a:rPr lang="ko-KR" altLang="en-US" dirty="0"/>
              <a:t>라는 함수를 사용하는데 이는 </a:t>
            </a:r>
            <a:r>
              <a:rPr lang="en-US" altLang="ko-KR" dirty="0"/>
              <a:t>MFCC</a:t>
            </a:r>
            <a:r>
              <a:rPr lang="ko-KR" altLang="en-US" dirty="0"/>
              <a:t>연산을 하는 함수입니다</a:t>
            </a:r>
            <a:r>
              <a:rPr lang="en-US" altLang="ko-KR" dirty="0"/>
              <a:t>. </a:t>
            </a:r>
            <a:r>
              <a:rPr lang="ko-KR" altLang="en-US" dirty="0"/>
              <a:t>고로 </a:t>
            </a:r>
            <a:r>
              <a:rPr lang="en-US" altLang="ko-KR" dirty="0"/>
              <a:t>MFCC</a:t>
            </a:r>
            <a:r>
              <a:rPr lang="ko-KR" altLang="en-US" dirty="0"/>
              <a:t>방식으로 추출된 데이터를 통해 </a:t>
            </a:r>
            <a:r>
              <a:rPr lang="en-US" altLang="ko-KR" dirty="0"/>
              <a:t>label</a:t>
            </a:r>
            <a:r>
              <a:rPr lang="ko-KR" altLang="en-US" dirty="0"/>
              <a:t>을 생성하기 때문에 이 알고리즘을 바꾼다면 모델 전체의 정확성에 문제가 생길 가능성이 </a:t>
            </a:r>
            <a:r>
              <a:rPr lang="ko-KR" altLang="en-US" dirty="0" err="1"/>
              <a:t>있긴에</a:t>
            </a:r>
            <a:r>
              <a:rPr lang="ko-KR" altLang="en-US" dirty="0"/>
              <a:t> 알고리즘을 그대로 유지하기로 결정하였습니다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756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세번째 문제는 노이즈 </a:t>
            </a:r>
            <a:r>
              <a:rPr lang="ko-KR" altLang="en-US" dirty="0" err="1"/>
              <a:t>캔슬링</a:t>
            </a:r>
            <a:r>
              <a:rPr lang="ko-KR" altLang="en-US" dirty="0"/>
              <a:t> 구현의 현실적 어려움 입니다</a:t>
            </a:r>
            <a:r>
              <a:rPr lang="en-US" altLang="ko-KR" dirty="0"/>
              <a:t>. </a:t>
            </a:r>
            <a:r>
              <a:rPr lang="ko-KR" altLang="en-US" dirty="0" err="1"/>
              <a:t>저희조의</a:t>
            </a:r>
            <a:r>
              <a:rPr lang="ko-KR" altLang="en-US" dirty="0"/>
              <a:t> 원래 방향은 위험 음향 신호가 판단이 되면 이어폰의 노이즈 </a:t>
            </a:r>
            <a:r>
              <a:rPr lang="ko-KR" altLang="en-US" dirty="0" err="1"/>
              <a:t>캔슬링</a:t>
            </a:r>
            <a:r>
              <a:rPr lang="ko-KR" altLang="en-US" dirty="0"/>
              <a:t> 기능을 </a:t>
            </a:r>
            <a:r>
              <a:rPr lang="en-US" altLang="ko-KR" dirty="0"/>
              <a:t>off</a:t>
            </a:r>
            <a:r>
              <a:rPr lang="ko-KR" altLang="en-US" dirty="0"/>
              <a:t>함 으로서 사용자에게 외부 소리를 들려주고자 하는 것 이였습니다</a:t>
            </a:r>
            <a:r>
              <a:rPr lang="en-US" altLang="ko-KR" dirty="0"/>
              <a:t>. </a:t>
            </a:r>
            <a:r>
              <a:rPr lang="ko-KR" altLang="en-US" dirty="0"/>
              <a:t>다만 관련 </a:t>
            </a:r>
            <a:r>
              <a:rPr lang="en-US" altLang="ko-KR" dirty="0"/>
              <a:t>API</a:t>
            </a:r>
            <a:r>
              <a:rPr lang="ko-KR" altLang="en-US" dirty="0"/>
              <a:t>를 제공하는 이어폰 회사가 없고</a:t>
            </a:r>
            <a:r>
              <a:rPr lang="en-US" altLang="ko-KR" dirty="0"/>
              <a:t>, </a:t>
            </a:r>
            <a:r>
              <a:rPr lang="ko-KR" altLang="en-US" dirty="0"/>
              <a:t>노이즈 캔슬링을 회로로 구현하여 만드는 것은 프로젝트의 방향성과 멀어지기 때문에 방향성을 수정하였습니다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735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이를 현재 실행중인 노래를 끄거나 알람을 울리는 등으로 사용자에게 위험을 알리는 쪽으로 방향성을 수정하였습니다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010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어플의 작동 다이어그램은 다음과 같습니다</a:t>
            </a:r>
            <a:r>
              <a:rPr lang="en-US" altLang="ko-KR" dirty="0"/>
              <a:t>. </a:t>
            </a:r>
            <a:r>
              <a:rPr lang="ko-KR" altLang="en-US" dirty="0"/>
              <a:t>어플이 실행되면 이어폰 마이크를 통해 소리를 감지합니다</a:t>
            </a:r>
            <a:r>
              <a:rPr lang="en-US" altLang="ko-KR" dirty="0"/>
              <a:t>. </a:t>
            </a:r>
            <a:r>
              <a:rPr lang="ko-KR" altLang="en-US" dirty="0" err="1"/>
              <a:t>어플에서</a:t>
            </a:r>
            <a:r>
              <a:rPr lang="ko-KR" altLang="en-US" dirty="0"/>
              <a:t> 감지된 소리가 위험 신호인지 아닌지 판단을 하고 사용자에게 알리는 구조입니다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21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데이터 셋을 시각화 하였는데</a:t>
            </a:r>
            <a:r>
              <a:rPr lang="en-US" altLang="ko-KR" dirty="0"/>
              <a:t>, </a:t>
            </a:r>
            <a:r>
              <a:rPr lang="ko-KR" altLang="en-US" dirty="0"/>
              <a:t>소리의 종류가 달라짐에 따라 데이터의 파형이 다른 모습을 확인할 수 있었고</a:t>
            </a:r>
            <a:r>
              <a:rPr lang="en-US" altLang="ko-KR" dirty="0"/>
              <a:t>, </a:t>
            </a:r>
            <a:r>
              <a:rPr lang="ko-KR" altLang="en-US" dirty="0"/>
              <a:t>데이터가 스테레오 형태가 아닌 </a:t>
            </a:r>
            <a:r>
              <a:rPr lang="ko-KR" altLang="en-US" dirty="0" err="1"/>
              <a:t>모노</a:t>
            </a:r>
            <a:r>
              <a:rPr lang="ko-KR" altLang="en-US" dirty="0"/>
              <a:t> 형태로 구성이 되어있는 것을 확인할 수 있었습니다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27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Dataset</a:t>
            </a:r>
            <a:r>
              <a:rPr lang="ko-KR" altLang="en-US" dirty="0"/>
              <a:t>은 위와 같이 구성된 것을 확인할 수 있고</a:t>
            </a:r>
            <a:r>
              <a:rPr lang="en-US" altLang="ko-KR" dirty="0"/>
              <a:t>, sample rate</a:t>
            </a:r>
            <a:r>
              <a:rPr lang="ko-KR" altLang="en-US" dirty="0"/>
              <a:t>가 </a:t>
            </a:r>
            <a:r>
              <a:rPr lang="en-US" altLang="ko-KR" dirty="0"/>
              <a:t>44100hz </a:t>
            </a:r>
            <a:r>
              <a:rPr lang="ko-KR" altLang="en-US" dirty="0"/>
              <a:t>으로 되어있는 것을 확인할 수 있었습니다</a:t>
            </a:r>
            <a:r>
              <a:rPr lang="en-US" altLang="ko-KR" dirty="0"/>
              <a:t>. </a:t>
            </a:r>
            <a:r>
              <a:rPr lang="ko-KR" altLang="en-US" dirty="0"/>
              <a:t>앞서 보여드린 </a:t>
            </a:r>
            <a:r>
              <a:rPr lang="en-US" altLang="ko-KR" dirty="0"/>
              <a:t>preprocess</a:t>
            </a:r>
            <a:r>
              <a:rPr lang="ko-KR" altLang="en-US" dirty="0"/>
              <a:t>함수에서는 </a:t>
            </a:r>
            <a:r>
              <a:rPr lang="en-US" altLang="ko-KR" dirty="0"/>
              <a:t>16000hz</a:t>
            </a:r>
            <a:r>
              <a:rPr lang="ko-KR" altLang="en-US" dirty="0"/>
              <a:t>의 데이터가 필요하므로 </a:t>
            </a:r>
            <a:r>
              <a:rPr lang="ko-KR" altLang="en-US" dirty="0" err="1"/>
              <a:t>전처리</a:t>
            </a:r>
            <a:r>
              <a:rPr lang="ko-KR" altLang="en-US" dirty="0"/>
              <a:t> 과정에서 이를 수정하는 과정 필요한 사실을 확인할 수 있었습니다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873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3420" y="2125001"/>
            <a:ext cx="7858760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6840" y="3876305"/>
            <a:ext cx="6471920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78503" y="273939"/>
            <a:ext cx="2102732" cy="582079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7096" y="273939"/>
            <a:ext cx="6157313" cy="582079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339" y="4395679"/>
            <a:ext cx="7858760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339" y="2899312"/>
            <a:ext cx="7858760" cy="14963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096" y="1591376"/>
            <a:ext cx="4130022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1211" y="1591376"/>
            <a:ext cx="4130023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31204"/>
            <a:ext cx="4085079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280" y="2169337"/>
            <a:ext cx="4085079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96637" y="1531204"/>
            <a:ext cx="4086684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96637" y="2169337"/>
            <a:ext cx="4086684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2355"/>
            <a:ext cx="3041739" cy="11590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14773" y="272355"/>
            <a:ext cx="5168547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2280" y="1431446"/>
            <a:ext cx="3041739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2202" y="4788377"/>
            <a:ext cx="5547360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2202" y="611215"/>
            <a:ext cx="5547360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2202" y="5353671"/>
            <a:ext cx="5547360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96126"/>
            <a:ext cx="8321040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2280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0D00-E9DF-4C32-8EF9-982D014E2409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58914" y="6340166"/>
            <a:ext cx="29277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26013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9.png"/><Relationship Id="rId5" Type="http://schemas.openxmlformats.org/officeDocument/2006/relationships/image" Target="../media/image6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grpSp>
          <p:nvGrpSpPr>
            <p:cNvPr id="20" name="그룹 20"/>
            <p:cNvGrpSpPr/>
            <p:nvPr/>
          </p:nvGrpSpPr>
          <p:grpSpPr>
            <a:xfrm>
              <a:off x="28575" y="464884"/>
              <a:ext cx="9153144" cy="6318504"/>
              <a:chOff x="28575" y="464884"/>
              <a:chExt cx="9153144" cy="6318504"/>
            </a:xfrm>
          </p:grpSpPr>
          <p:pic>
            <p:nvPicPr>
              <p:cNvPr id="24" name="Picture 6" descr="C:\Users\Administrator\Desktop\인하대학교\05_템플릿\01_작업\확정\01\PNG\01_보드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8575" y="464884"/>
                <a:ext cx="9153144" cy="6318504"/>
              </a:xfrm>
              <a:prstGeom prst="rect">
                <a:avLst/>
              </a:prstGeom>
              <a:noFill/>
            </p:spPr>
          </p:pic>
          <p:grpSp>
            <p:nvGrpSpPr>
              <p:cNvPr id="25" name="그룹 19"/>
              <p:cNvGrpSpPr/>
              <p:nvPr/>
            </p:nvGrpSpPr>
            <p:grpSpPr>
              <a:xfrm>
                <a:off x="301625" y="634187"/>
                <a:ext cx="8641461" cy="5885146"/>
                <a:chOff x="301625" y="634187"/>
                <a:chExt cx="8641461" cy="5885146"/>
              </a:xfrm>
            </p:grpSpPr>
            <p:pic>
              <p:nvPicPr>
                <p:cNvPr id="26" name="Picture 9" descr="C:\Users\Administrator\Desktop\인하대학교\05_템플릿\01_작업\확정\01\PNG\08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01625" y="2205853"/>
                  <a:ext cx="8641080" cy="4251960"/>
                </a:xfrm>
                <a:prstGeom prst="rect">
                  <a:avLst/>
                </a:prstGeom>
                <a:noFill/>
              </p:spPr>
            </p:pic>
            <p:pic>
              <p:nvPicPr>
                <p:cNvPr id="27" name="Picture 7" descr="C:\Users\Administrator\Desktop\인하대학교\05_템플릿\01_작업\확정\01\PNG\05.pn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11150" y="5001429"/>
                  <a:ext cx="8631936" cy="15179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28" name="Picture 8" descr="C:\Users\Administrator\Desktop\인하대학교\05_템플릿\01_작업\확정\01\PNG\06.png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7551758" y="634187"/>
                  <a:ext cx="1380744" cy="363931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1" name="그룹 1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2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2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" name="Picture 10" descr="C:\Users\Administrator\Desktop\인하대학교\05_템플릿\01_작업\확정\01\PNG\07.png"/>
          <p:cNvPicPr>
            <a:picLocks noChangeArrowheads="1"/>
          </p:cNvPicPr>
          <p:nvPr/>
        </p:nvPicPr>
        <p:blipFill>
          <a:blip r:embed="rId8"/>
          <a:srcRect t="-60000" b="-60000"/>
          <a:stretch>
            <a:fillRect/>
          </a:stretch>
        </p:blipFill>
        <p:spPr bwMode="auto">
          <a:xfrm>
            <a:off x="1336652" y="2749768"/>
            <a:ext cx="6840474" cy="60350"/>
          </a:xfrm>
          <a:prstGeom prst="rect">
            <a:avLst/>
          </a:prstGeom>
          <a:noFill/>
        </p:spPr>
      </p:pic>
      <p:pic>
        <p:nvPicPr>
          <p:cNvPr id="11" name="Picture 11" descr="C:\Users\Administrator\Desktop\인하대학교\05_템플릿\01_작업\확정\01\PNG\03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3644" y="777637"/>
            <a:ext cx="3035808" cy="35661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50834" y="787162"/>
            <a:ext cx="2366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조 프로젝트 진행 현황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8090" y="1421021"/>
            <a:ext cx="1582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0" dirty="0">
                <a:solidFill>
                  <a:srgbClr val="002F81"/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9000" dirty="0">
              <a:solidFill>
                <a:srgbClr val="002F8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87574" y="2872311"/>
            <a:ext cx="7205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i="1" dirty="0">
                <a:latin typeface="나눔명조" pitchFamily="18" charset="-127"/>
                <a:ea typeface="나눔명조" pitchFamily="18" charset="-127"/>
              </a:rPr>
              <a:t>보행자용 위험 음향 신호 감지 및 알림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C2879-9573-33EE-7B10-ABCA1596C4BC}"/>
              </a:ext>
            </a:extLst>
          </p:cNvPr>
          <p:cNvSpPr txBox="1"/>
          <p:nvPr/>
        </p:nvSpPr>
        <p:spPr>
          <a:xfrm>
            <a:off x="5865866" y="4002550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12161724 </a:t>
            </a:r>
            <a:r>
              <a:rPr lang="ko-KR" altLang="en-US" b="1" dirty="0" err="1"/>
              <a:t>나현희</a:t>
            </a:r>
            <a:endParaRPr lang="en-US" altLang="ko-KR" b="1" dirty="0"/>
          </a:p>
          <a:p>
            <a:r>
              <a:rPr lang="en-US" altLang="ko-KR" b="1" dirty="0"/>
              <a:t>12171797 </a:t>
            </a:r>
            <a:r>
              <a:rPr lang="ko-KR" altLang="en-US" b="1" dirty="0"/>
              <a:t>신원철</a:t>
            </a:r>
            <a:endParaRPr lang="en-US" altLang="ko-KR" b="1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6228" y="-72991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주제 발표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3134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1.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지난주 문제점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4368" y="1400295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문제점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B8A021-6971-A02A-3BEB-5C28759542FF}"/>
              </a:ext>
            </a:extLst>
          </p:cNvPr>
          <p:cNvSpPr txBox="1"/>
          <p:nvPr/>
        </p:nvSpPr>
        <p:spPr>
          <a:xfrm>
            <a:off x="1598464" y="2061831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100" dirty="0">
                <a:solidFill>
                  <a:srgbClr val="69566A"/>
                </a:solidFill>
                <a:latin typeface="나눔고딕" pitchFamily="50" charset="-127"/>
                <a:ea typeface="나눔고딕" pitchFamily="50" charset="-127"/>
              </a:rPr>
              <a:t>주제 제목 명확하게 하기</a:t>
            </a:r>
            <a:endParaRPr lang="ko-KR" altLang="en-US" dirty="0">
              <a:solidFill>
                <a:srgbClr val="69566A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EC4F27-21B6-F304-68B9-AB823A7BEAC8}"/>
              </a:ext>
            </a:extLst>
          </p:cNvPr>
          <p:cNvSpPr txBox="1"/>
          <p:nvPr/>
        </p:nvSpPr>
        <p:spPr>
          <a:xfrm>
            <a:off x="1287574" y="2772197"/>
            <a:ext cx="6719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딥러닝을</a:t>
            </a:r>
            <a:r>
              <a:rPr lang="ko-KR" altLang="en-US" dirty="0"/>
              <a:t> 사용한 위협신호 구분</a:t>
            </a: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보행자용 위험 음향 신호 감지 및 알림</a:t>
            </a:r>
          </a:p>
        </p:txBody>
      </p:sp>
      <p:pic>
        <p:nvPicPr>
          <p:cNvPr id="19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14158A21-99C4-6A1A-D522-26C2720A5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098213" y="2070176"/>
            <a:ext cx="356235" cy="396716"/>
          </a:xfrm>
          <a:prstGeom prst="rect">
            <a:avLst/>
          </a:prstGeom>
          <a:noFill/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D04744D-9BC5-60E0-EF90-5156BF20A626}"/>
              </a:ext>
            </a:extLst>
          </p:cNvPr>
          <p:cNvSpPr txBox="1"/>
          <p:nvPr/>
        </p:nvSpPr>
        <p:spPr>
          <a:xfrm>
            <a:off x="1109455" y="2054137"/>
            <a:ext cx="35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9566A"/>
                </a:solidFill>
              </a:rPr>
              <a:t>1</a:t>
            </a:r>
            <a:endParaRPr lang="ko-KR" altLang="en-US" dirty="0">
              <a:solidFill>
                <a:srgbClr val="69566A"/>
              </a:solidFill>
            </a:endParaRP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4DE77264-C2E3-FD0C-3ADF-F48DECD06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4201109"/>
            <a:ext cx="356235" cy="39671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87FA3F-E9E4-307B-D883-343FCE3A8D58}"/>
              </a:ext>
            </a:extLst>
          </p:cNvPr>
          <p:cNvSpPr txBox="1"/>
          <p:nvPr/>
        </p:nvSpPr>
        <p:spPr>
          <a:xfrm>
            <a:off x="1109456" y="4149825"/>
            <a:ext cx="35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9566A"/>
                </a:solidFill>
              </a:rPr>
              <a:t>2</a:t>
            </a:r>
            <a:endParaRPr lang="ko-KR" altLang="en-US" dirty="0">
              <a:solidFill>
                <a:srgbClr val="69566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E05052-907E-1E12-F4B6-65B70878F66D}"/>
              </a:ext>
            </a:extLst>
          </p:cNvPr>
          <p:cNvSpPr txBox="1"/>
          <p:nvPr/>
        </p:nvSpPr>
        <p:spPr>
          <a:xfrm>
            <a:off x="1598464" y="4149825"/>
            <a:ext cx="47582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spc="100" dirty="0">
                <a:solidFill>
                  <a:srgbClr val="69566A"/>
                </a:solidFill>
                <a:latin typeface="나눔고딕" pitchFamily="50" charset="-127"/>
                <a:ea typeface="나눔고딕" pitchFamily="50" charset="-127"/>
              </a:rPr>
              <a:t> 특징 데이터 추출 </a:t>
            </a:r>
            <a:endParaRPr lang="en-US" altLang="ko-KR" b="1" spc="100" dirty="0">
              <a:solidFill>
                <a:srgbClr val="69566A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b="1" spc="100" dirty="0">
              <a:solidFill>
                <a:srgbClr val="69566A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F46440-2672-50C4-919A-1C284E611116}"/>
              </a:ext>
            </a:extLst>
          </p:cNvPr>
          <p:cNvSpPr txBox="1"/>
          <p:nvPr/>
        </p:nvSpPr>
        <p:spPr>
          <a:xfrm>
            <a:off x="1345149" y="4570441"/>
            <a:ext cx="47582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MFCC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6228" y="-72991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주제 발표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3134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1.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지난주 문제점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4368" y="1400295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문제점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171EA1D-4EA6-82DB-5D4F-A64ED5B28A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4408" y="2556173"/>
            <a:ext cx="3352045" cy="247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8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6228" y="-72991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주제 발표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3134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1.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지난주 문제점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4368" y="1400295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문제점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2028E1-1243-F477-7C4D-BA253FE54A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392" y="1869899"/>
            <a:ext cx="5307535" cy="188575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8AA701B-3501-CA22-8C42-CB829DFCAE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0507" y="3931627"/>
            <a:ext cx="5869186" cy="175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0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6228" y="-72991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주제 발표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3134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1.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지난주 문제점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4368" y="1400295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문제점 </a:t>
            </a:r>
          </a:p>
        </p:txBody>
      </p:sp>
      <p:pic>
        <p:nvPicPr>
          <p:cNvPr id="3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9CE9D29D-3C67-7B2A-7B6D-8388C4D9E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025425" y="2066513"/>
            <a:ext cx="356235" cy="396716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D98676-01CC-C1F9-EC6F-C80BCF1ABE31}"/>
              </a:ext>
            </a:extLst>
          </p:cNvPr>
          <p:cNvSpPr txBox="1"/>
          <p:nvPr/>
        </p:nvSpPr>
        <p:spPr>
          <a:xfrm>
            <a:off x="1025425" y="2054137"/>
            <a:ext cx="35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9566A"/>
                </a:solidFill>
              </a:rPr>
              <a:t>3</a:t>
            </a:r>
            <a:endParaRPr lang="ko-KR" altLang="en-US" dirty="0">
              <a:solidFill>
                <a:srgbClr val="69566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A49F40-B96E-586D-9919-D9B284BBC76D}"/>
              </a:ext>
            </a:extLst>
          </p:cNvPr>
          <p:cNvSpPr txBox="1"/>
          <p:nvPr/>
        </p:nvSpPr>
        <p:spPr>
          <a:xfrm>
            <a:off x="1482957" y="207092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100" dirty="0">
                <a:solidFill>
                  <a:srgbClr val="69566A"/>
                </a:solidFill>
                <a:latin typeface="나눔고딕" pitchFamily="50" charset="-127"/>
                <a:ea typeface="나눔고딕" pitchFamily="50" charset="-127"/>
              </a:rPr>
              <a:t>노이즈 </a:t>
            </a:r>
            <a:r>
              <a:rPr lang="ko-KR" altLang="en-US" b="1" spc="100" dirty="0" err="1">
                <a:solidFill>
                  <a:srgbClr val="69566A"/>
                </a:solidFill>
                <a:latin typeface="나눔고딕" pitchFamily="50" charset="-127"/>
                <a:ea typeface="나눔고딕" pitchFamily="50" charset="-127"/>
              </a:rPr>
              <a:t>캔슬링</a:t>
            </a:r>
            <a:r>
              <a:rPr lang="ko-KR" altLang="en-US" b="1" spc="100" dirty="0">
                <a:solidFill>
                  <a:srgbClr val="69566A"/>
                </a:solidFill>
                <a:latin typeface="나눔고딕" pitchFamily="50" charset="-127"/>
                <a:ea typeface="나눔고딕" pitchFamily="50" charset="-127"/>
              </a:rPr>
              <a:t> 구현 불가 </a:t>
            </a:r>
            <a:endParaRPr lang="ko-KR" altLang="en-US" dirty="0">
              <a:solidFill>
                <a:srgbClr val="69566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31823-9626-C118-C0DD-FE272C7603D1}"/>
              </a:ext>
            </a:extLst>
          </p:cNvPr>
          <p:cNvSpPr txBox="1"/>
          <p:nvPr/>
        </p:nvSpPr>
        <p:spPr>
          <a:xfrm>
            <a:off x="1174959" y="2592554"/>
            <a:ext cx="6719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노이즈 캔슬링은 회로로 구성</a:t>
            </a: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관련 </a:t>
            </a:r>
            <a:r>
              <a:rPr lang="en-US" altLang="ko-KR" dirty="0"/>
              <a:t>API</a:t>
            </a:r>
            <a:r>
              <a:rPr lang="ko-KR" altLang="en-US" dirty="0"/>
              <a:t>를 제공하는 회사가 없음</a:t>
            </a:r>
          </a:p>
        </p:txBody>
      </p:sp>
    </p:spTree>
    <p:extLst>
      <p:ext uri="{BB962C8B-B14F-4D97-AF65-F5344CB8AC3E}">
        <p14:creationId xmlns:p14="http://schemas.microsoft.com/office/powerpoint/2010/main" val="92721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575" y="2519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주제 발표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0313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새로운 주제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919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새로운 주제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D6BE12-64C5-6AD5-6173-038C021A5925}"/>
              </a:ext>
            </a:extLst>
          </p:cNvPr>
          <p:cNvSpPr txBox="1"/>
          <p:nvPr/>
        </p:nvSpPr>
        <p:spPr>
          <a:xfrm>
            <a:off x="1323141" y="2127106"/>
            <a:ext cx="4752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spc="100" dirty="0">
                <a:solidFill>
                  <a:srgbClr val="69566A"/>
                </a:solidFill>
                <a:latin typeface="나눔고딕" pitchFamily="50" charset="-127"/>
                <a:ea typeface="나눔고딕" pitchFamily="50" charset="-127"/>
              </a:rPr>
              <a:t>    보행자용 위험 신호 감지 및 알림 앱 </a:t>
            </a:r>
            <a:endParaRPr lang="ko-KR" altLang="en-US" dirty="0">
              <a:solidFill>
                <a:srgbClr val="69566A"/>
              </a:solidFill>
            </a:endParaRPr>
          </a:p>
        </p:txBody>
      </p:sp>
      <p:pic>
        <p:nvPicPr>
          <p:cNvPr id="6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E1B28AF1-F337-9E57-CEE7-05D0BAD3F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70221" y="2113414"/>
            <a:ext cx="356235" cy="39671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50E3F9-B5DD-6CAE-ABB6-464512C08513}"/>
              </a:ext>
            </a:extLst>
          </p:cNvPr>
          <p:cNvSpPr txBox="1"/>
          <p:nvPr/>
        </p:nvSpPr>
        <p:spPr>
          <a:xfrm>
            <a:off x="1210585" y="2065829"/>
            <a:ext cx="315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9566A"/>
                </a:solidFill>
              </a:rPr>
              <a:t>1</a:t>
            </a:r>
            <a:endParaRPr lang="ko-KR" altLang="en-US" dirty="0">
              <a:solidFill>
                <a:srgbClr val="69566A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4C32C6-B8D9-FCE6-C448-C2EB76A59137}"/>
              </a:ext>
            </a:extLst>
          </p:cNvPr>
          <p:cNvSpPr txBox="1"/>
          <p:nvPr/>
        </p:nvSpPr>
        <p:spPr>
          <a:xfrm>
            <a:off x="1323141" y="2772197"/>
            <a:ext cx="70440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 이어폰을 착용하고 보행 중 위험 소리 발생시 앱을 통해</a:t>
            </a:r>
            <a:endParaRPr lang="en-US" altLang="ko-KR" dirty="0"/>
          </a:p>
          <a:p>
            <a:r>
              <a:rPr lang="ko-KR" altLang="en-US" dirty="0"/>
              <a:t>     위험 소리 인식 후 알림 </a:t>
            </a:r>
            <a:r>
              <a:rPr lang="en-US" altLang="ko-KR" dirty="0"/>
              <a:t>on,</a:t>
            </a:r>
            <a:r>
              <a:rPr lang="ko-KR" altLang="en-US" dirty="0"/>
              <a:t> 음악 </a:t>
            </a:r>
            <a:r>
              <a:rPr lang="en-US" altLang="ko-KR" dirty="0"/>
              <a:t>off </a:t>
            </a:r>
          </a:p>
          <a:p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 일정 시간이 지난 후 알림 </a:t>
            </a:r>
            <a:r>
              <a:rPr lang="en-US" altLang="ko-KR" dirty="0"/>
              <a:t>off, </a:t>
            </a:r>
            <a:r>
              <a:rPr lang="ko-KR" altLang="en-US" dirty="0"/>
              <a:t>음악 </a:t>
            </a:r>
            <a:r>
              <a:rPr lang="en-US" altLang="ko-KR" dirty="0"/>
              <a:t>on</a:t>
            </a:r>
          </a:p>
          <a:p>
            <a:r>
              <a:rPr lang="ko-KR" altLang="en-US" dirty="0"/>
              <a:t>   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659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92456" y="395933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앱 구현</a:t>
            </a:r>
          </a:p>
        </p:txBody>
      </p:sp>
      <p:pic>
        <p:nvPicPr>
          <p:cNvPr id="14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22" name="TextBox 54"/>
          <p:cNvSpPr txBox="1"/>
          <p:nvPr/>
        </p:nvSpPr>
        <p:spPr>
          <a:xfrm>
            <a:off x="1486311" y="1560411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앱 다이어그램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78879-030C-DE80-0403-ADBBFFAC25D3}"/>
              </a:ext>
            </a:extLst>
          </p:cNvPr>
          <p:cNvSpPr txBox="1"/>
          <p:nvPr/>
        </p:nvSpPr>
        <p:spPr>
          <a:xfrm>
            <a:off x="1081429" y="1542767"/>
            <a:ext cx="295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9566A"/>
                </a:solidFill>
              </a:rPr>
              <a:t>2</a:t>
            </a:r>
            <a:endParaRPr lang="ko-KR" altLang="en-US" dirty="0">
              <a:solidFill>
                <a:srgbClr val="69566A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6CE35E-1330-2CF2-CBAB-FAC0AF618A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5047" y="2141237"/>
            <a:ext cx="4373860" cy="389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32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46228" y="443180"/>
            <a:ext cx="9153144" cy="6318504"/>
            <a:chOff x="-17653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17653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2784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2.3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데이터 형태 시각화 </a:t>
            </a:r>
          </a:p>
        </p:txBody>
      </p:sp>
      <p:pic>
        <p:nvPicPr>
          <p:cNvPr id="14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22" name="TextBox 54"/>
          <p:cNvSpPr txBox="1"/>
          <p:nvPr/>
        </p:nvSpPr>
        <p:spPr>
          <a:xfrm>
            <a:off x="1486311" y="1560411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데이터 파형 시각화 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78879-030C-DE80-0403-ADBBFFAC25D3}"/>
              </a:ext>
            </a:extLst>
          </p:cNvPr>
          <p:cNvSpPr txBox="1"/>
          <p:nvPr/>
        </p:nvSpPr>
        <p:spPr>
          <a:xfrm>
            <a:off x="1081429" y="1542767"/>
            <a:ext cx="295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9566A"/>
                </a:solidFill>
              </a:rPr>
              <a:t>1</a:t>
            </a:r>
            <a:endParaRPr lang="ko-KR" altLang="en-US" dirty="0">
              <a:solidFill>
                <a:srgbClr val="69566A"/>
              </a:solidFill>
            </a:endParaRPr>
          </a:p>
        </p:txBody>
      </p:sp>
      <p:pic>
        <p:nvPicPr>
          <p:cNvPr id="3" name="그림 2" descr="텍스트, 모니터, 실내, 화면이(가) 표시된 사진&#10;&#10;자동 생성된 설명">
            <a:extLst>
              <a:ext uri="{FF2B5EF4-FFF2-40B4-BE49-F238E27FC236}">
                <a16:creationId xmlns:a16="http://schemas.microsoft.com/office/drawing/2014/main" id="{E73A6D7C-A394-A464-DE1A-D31A7FF980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64" y="2292133"/>
            <a:ext cx="1128135" cy="1128135"/>
          </a:xfrm>
          <a:prstGeom prst="rect">
            <a:avLst/>
          </a:prstGeom>
        </p:spPr>
      </p:pic>
      <p:pic>
        <p:nvPicPr>
          <p:cNvPr id="8" name="그림 7" descr="텍스트, 모니터, 화면, 텔레비전이(가) 표시된 사진&#10;&#10;자동 생성된 설명">
            <a:extLst>
              <a:ext uri="{FF2B5EF4-FFF2-40B4-BE49-F238E27FC236}">
                <a16:creationId xmlns:a16="http://schemas.microsoft.com/office/drawing/2014/main" id="{497B06B2-97BE-16D3-5AD2-AFF98B9F0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702" y="2303236"/>
            <a:ext cx="1117031" cy="1117031"/>
          </a:xfrm>
          <a:prstGeom prst="rect">
            <a:avLst/>
          </a:prstGeom>
        </p:spPr>
      </p:pic>
      <p:pic>
        <p:nvPicPr>
          <p:cNvPr id="10" name="그림 9" descr="텍스트, 모니터, 화면, 실내이(가) 표시된 사진&#10;&#10;자동 생성된 설명">
            <a:extLst>
              <a:ext uri="{FF2B5EF4-FFF2-40B4-BE49-F238E27FC236}">
                <a16:creationId xmlns:a16="http://schemas.microsoft.com/office/drawing/2014/main" id="{CD715D72-5FFF-9CDE-477F-26461FDF76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018" y="3637601"/>
            <a:ext cx="1128134" cy="11281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BA7493-85AC-9278-7C15-929D592FE6FD}"/>
              </a:ext>
            </a:extLst>
          </p:cNvPr>
          <p:cNvSpPr txBox="1"/>
          <p:nvPr/>
        </p:nvSpPr>
        <p:spPr>
          <a:xfrm>
            <a:off x="1670472" y="5076453"/>
            <a:ext cx="223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&lt;ambulance&gt;</a:t>
            </a:r>
            <a:endParaRPr lang="ko-KR" altLang="en-US" dirty="0"/>
          </a:p>
        </p:txBody>
      </p:sp>
      <p:pic>
        <p:nvPicPr>
          <p:cNvPr id="18" name="그림 17" descr="텍스트, 모니터, 텔레비전, 화면이(가) 표시된 사진&#10;&#10;자동 생성된 설명">
            <a:extLst>
              <a:ext uri="{FF2B5EF4-FFF2-40B4-BE49-F238E27FC236}">
                <a16:creationId xmlns:a16="http://schemas.microsoft.com/office/drawing/2014/main" id="{41B1A8FB-E77B-77C3-CD0E-B3A5E502E08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637" y="2343256"/>
            <a:ext cx="1117030" cy="1117030"/>
          </a:xfrm>
          <a:prstGeom prst="rect">
            <a:avLst/>
          </a:prstGeom>
        </p:spPr>
      </p:pic>
      <p:pic>
        <p:nvPicPr>
          <p:cNvPr id="20" name="그림 19" descr="텍스트, 모니터, 화면, 텔레비전이(가) 표시된 사진&#10;&#10;자동 생성된 설명">
            <a:extLst>
              <a:ext uri="{FF2B5EF4-FFF2-40B4-BE49-F238E27FC236}">
                <a16:creationId xmlns:a16="http://schemas.microsoft.com/office/drawing/2014/main" id="{317EE12A-1F52-155E-B76E-4133DF1B97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288" y="2318556"/>
            <a:ext cx="1176848" cy="1176848"/>
          </a:xfrm>
          <a:prstGeom prst="rect">
            <a:avLst/>
          </a:prstGeom>
        </p:spPr>
      </p:pic>
      <p:pic>
        <p:nvPicPr>
          <p:cNvPr id="23" name="그림 22" descr="텍스트, 모니터, 텔레비전, 화면이(가) 표시된 사진&#10;&#10;자동 생성된 설명">
            <a:extLst>
              <a:ext uri="{FF2B5EF4-FFF2-40B4-BE49-F238E27FC236}">
                <a16:creationId xmlns:a16="http://schemas.microsoft.com/office/drawing/2014/main" id="{C67324FC-CB9C-073A-4816-575CF841DF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539" y="3664198"/>
            <a:ext cx="1109749" cy="1109749"/>
          </a:xfrm>
          <a:prstGeom prst="rect">
            <a:avLst/>
          </a:prstGeom>
        </p:spPr>
      </p:pic>
      <p:pic>
        <p:nvPicPr>
          <p:cNvPr id="25" name="그림 24" descr="텍스트, 모니터, 화면, 텔레비전이(가) 표시된 사진&#10;&#10;자동 생성된 설명">
            <a:extLst>
              <a:ext uri="{FF2B5EF4-FFF2-40B4-BE49-F238E27FC236}">
                <a16:creationId xmlns:a16="http://schemas.microsoft.com/office/drawing/2014/main" id="{98F21102-4334-B6B2-E64E-287ED79999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388" y="3702708"/>
            <a:ext cx="1119569" cy="111956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7CFD0F6-DC73-9C71-2EDD-A1DE518F6E70}"/>
              </a:ext>
            </a:extLst>
          </p:cNvPr>
          <p:cNvSpPr txBox="1"/>
          <p:nvPr/>
        </p:nvSpPr>
        <p:spPr>
          <a:xfrm>
            <a:off x="5486896" y="507645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&lt;firetruck&gt;</a:t>
            </a:r>
            <a:endParaRPr lang="ko-KR" altLang="en-US" dirty="0"/>
          </a:p>
        </p:txBody>
      </p:sp>
      <p:pic>
        <p:nvPicPr>
          <p:cNvPr id="28" name="그림 27" descr="텍스트, 모니터, 화면, 전자기기이(가) 표시된 사진&#10;&#10;자동 생성된 설명">
            <a:extLst>
              <a:ext uri="{FF2B5EF4-FFF2-40B4-BE49-F238E27FC236}">
                <a16:creationId xmlns:a16="http://schemas.microsoft.com/office/drawing/2014/main" id="{8ADC1B90-8EB5-EF8E-DF0F-A97D2FC8726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999" y="3611283"/>
            <a:ext cx="1109748" cy="110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29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46228" y="443180"/>
            <a:ext cx="9153144" cy="6318504"/>
            <a:chOff x="-17653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17653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2784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데이터 형태 시각화 </a:t>
            </a:r>
          </a:p>
        </p:txBody>
      </p:sp>
      <p:pic>
        <p:nvPicPr>
          <p:cNvPr id="14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22" name="TextBox 54"/>
          <p:cNvSpPr txBox="1"/>
          <p:nvPr/>
        </p:nvSpPr>
        <p:spPr>
          <a:xfrm>
            <a:off x="1486311" y="1560411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데이터 파일 분석 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78879-030C-DE80-0403-ADBBFFAC25D3}"/>
              </a:ext>
            </a:extLst>
          </p:cNvPr>
          <p:cNvSpPr txBox="1"/>
          <p:nvPr/>
        </p:nvSpPr>
        <p:spPr>
          <a:xfrm>
            <a:off x="1081429" y="1542767"/>
            <a:ext cx="295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9566A"/>
                </a:solidFill>
              </a:rPr>
              <a:t>2</a:t>
            </a:r>
            <a:endParaRPr lang="ko-KR" altLang="en-US" dirty="0">
              <a:solidFill>
                <a:srgbClr val="69566A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BA5869-4F3B-BAAA-F240-99E4C760A1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96" y="2664204"/>
            <a:ext cx="9245600" cy="75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98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BDE9FA"/>
            </a:gs>
            <a:gs pos="100000">
              <a:srgbClr val="53A3D5"/>
            </a:gs>
            <a:gs pos="100000">
              <a:srgbClr val="E6B6FC"/>
            </a:gs>
          </a:gsLst>
          <a:lin ang="5400000" scaled="1"/>
        </a:gradFill>
        <a:ln w="12700">
          <a:solidFill>
            <a:srgbClr val="4780A3"/>
          </a:solidFill>
        </a:ln>
        <a:effectLst>
          <a:outerShdw blurRad="63500" sx="102000" sy="102000" algn="ctr" rotWithShape="0">
            <a:prstClr val="black">
              <a:alpha val="2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3445</TotalTime>
  <Words>506</Words>
  <Application>Microsoft Office PowerPoint</Application>
  <PresentationFormat>사용자 지정</PresentationFormat>
  <Paragraphs>74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나눔고딕</vt:lpstr>
      <vt:lpstr>나눔명조</vt:lpstr>
      <vt:lpstr>나눔명조 ExtraBold</vt:lpstr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신 원철</cp:lastModifiedBy>
  <cp:revision>106</cp:revision>
  <dcterms:created xsi:type="dcterms:W3CDTF">2013-02-06T12:21:29Z</dcterms:created>
  <dcterms:modified xsi:type="dcterms:W3CDTF">2023-02-09T04:40:20Z</dcterms:modified>
</cp:coreProperties>
</file>