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84" r:id="rId4"/>
    <p:sldId id="287" r:id="rId5"/>
    <p:sldId id="275" r:id="rId6"/>
    <p:sldId id="289" r:id="rId7"/>
    <p:sldId id="290" r:id="rId8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77100" autoAdjust="0"/>
  </p:normalViewPr>
  <p:slideViewPr>
    <p:cSldViewPr>
      <p:cViewPr varScale="1">
        <p:scale>
          <a:sx n="126" d="100"/>
          <a:sy n="126" d="100"/>
        </p:scale>
        <p:origin x="2988" y="114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화자 분리를 하는 파트를 넣어서 제목이 다음과 같이 변경되었습니다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화자 분리는 </a:t>
            </a:r>
            <a:r>
              <a:rPr lang="en-US" altLang="ko-KR" dirty="0"/>
              <a:t>2</a:t>
            </a:r>
            <a:r>
              <a:rPr lang="ko-KR" altLang="en-US" dirty="0"/>
              <a:t>명 이상의 화자가 발언하는 음성에서 언제 어떤 화자가 말하는지를 분리해 주는 기술입니다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각각의 화자 음성 구간을 식별하고</a:t>
            </a:r>
            <a:r>
              <a:rPr lang="en-US" altLang="ko-KR" dirty="0"/>
              <a:t>, </a:t>
            </a:r>
            <a:r>
              <a:rPr lang="ko-KR" altLang="en-US" dirty="0"/>
              <a:t>동일한 화자가 말하는 모든 음성 구간을 그룹화한다</a:t>
            </a:r>
            <a:r>
              <a:rPr lang="en-US" altLang="ko-KR" dirty="0"/>
              <a:t>. </a:t>
            </a:r>
            <a:r>
              <a:rPr lang="ko-KR" altLang="en-US" dirty="0"/>
              <a:t>각 클러스터에 대해 화자를 식별하는 모델 학습하고 새로운 입력 데이터에서 각 화자를 식별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세가지 작업 화자 분할</a:t>
            </a:r>
            <a:r>
              <a:rPr lang="en-US" altLang="ko-KR" dirty="0"/>
              <a:t>, </a:t>
            </a:r>
            <a:r>
              <a:rPr lang="ko-KR" altLang="en-US" dirty="0"/>
              <a:t>클러스터링</a:t>
            </a:r>
            <a:r>
              <a:rPr lang="en-US" altLang="ko-KR" dirty="0"/>
              <a:t>, </a:t>
            </a:r>
            <a:r>
              <a:rPr lang="ko-KR" altLang="en-US" dirty="0"/>
              <a:t>식별 단계 </a:t>
            </a:r>
            <a:endParaRPr lang="en-US" altLang="ko-KR" dirty="0"/>
          </a:p>
          <a:p>
            <a:endParaRPr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Data Preprocessing :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데이터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전처리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특정 도메인에 따라 경향성을 갖는데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회의 도메인의 경우에는 잡음 제거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(Wiener filtering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등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..),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다채널 음향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빔포밍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피쳐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추출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(MFCC, PLP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등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..),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음성 구간 검출 등을 필요로 함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Cluster Initialization :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클러스터 초기화를 의미하며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어떻게 초기화할지는 접근 방법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(Top-Down or Bottom-Up)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에 따라 다름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Merge/Split &amp; Cluster Distances :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클러스터간의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거리 측정 알고리즘을 통해 거리를 측정하고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접근 방법에 따라 클러스터를 나누거나 분리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경우에 따라서 데이터 정제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(data purification)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작업을 거치기도 함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2283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Stopping Criterion :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최적의 클러스터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갯수가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되었을때의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정지 기준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9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계획도는 다음과 같이 변경되었습니다</a:t>
            </a:r>
            <a:r>
              <a:rPr lang="en-US" altLang="ko-KR" dirty="0"/>
              <a:t>. </a:t>
            </a:r>
            <a:r>
              <a:rPr lang="ko-KR" altLang="en-US" dirty="0"/>
              <a:t>음성 데이터를 가지고 화자 분리를 한 정보와 </a:t>
            </a:r>
            <a:r>
              <a:rPr lang="en-US" altLang="ko-KR" dirty="0" err="1"/>
              <a:t>stt</a:t>
            </a:r>
            <a:r>
              <a:rPr lang="ko-KR" altLang="en-US" dirty="0"/>
              <a:t>로 추출한 텍스트 정보를 결합하여 텍스트 후처리를 진행할 계획입니다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화자 분리를 하기 위해 사용할 </a:t>
            </a:r>
            <a:r>
              <a:rPr lang="en-US" altLang="ko-KR" dirty="0"/>
              <a:t>UIS-RNN</a:t>
            </a:r>
            <a:r>
              <a:rPr lang="ko-KR" altLang="en-US" dirty="0"/>
              <a:t>은 다중 화자의 음성 데이터를 각 화자별로 분리 해주는 모델  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speaker-independent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성능을 보이는 장점을 갖는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RNN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기반의 모델이다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다음은 결과 평가 방식입니다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요약문의 경우 자동 평가 방식과 인간 평가 방식 중 정확하게 요약문의 정확도를 측정할 수 있는 인간 평가 방식으로 결과를 평가하기로 하였습니다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0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키워드 추출 모델의 정확성 판단의 경우 자동 평가방식을 이용하여 키워드의 정확성과 다양성을 평가하기로 하였습니다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34366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871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개요</a:t>
            </a:r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.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주제 선정 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649AF-729C-162C-4139-5813A41D8A81}"/>
              </a:ext>
            </a:extLst>
          </p:cNvPr>
          <p:cNvSpPr txBox="1"/>
          <p:nvPr/>
        </p:nvSpPr>
        <p:spPr>
          <a:xfrm>
            <a:off x="1164844" y="2689980"/>
            <a:ext cx="72023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다중 화자 음성 데이터를 화자 분리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각 화자별로 분리된 데이터로 텍스트로 변환 뒤 요약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및 키워드 추출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1" y="2018654"/>
            <a:ext cx="475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목표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874F1743-8038-5B76-66D1-B066D3A7A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6" y="4630271"/>
            <a:ext cx="356235" cy="396716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11ADC5-2A23-2EC1-D0B4-5561E0D3CCF6}"/>
              </a:ext>
            </a:extLst>
          </p:cNvPr>
          <p:cNvSpPr txBox="1"/>
          <p:nvPr/>
        </p:nvSpPr>
        <p:spPr>
          <a:xfrm>
            <a:off x="1208030" y="4618057"/>
            <a:ext cx="22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4C38B3-B1C2-86BE-1282-F2E88674335F}"/>
              </a:ext>
            </a:extLst>
          </p:cNvPr>
          <p:cNvSpPr txBox="1"/>
          <p:nvPr/>
        </p:nvSpPr>
        <p:spPr>
          <a:xfrm>
            <a:off x="1554816" y="4618313"/>
            <a:ext cx="4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프로젝트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기대 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8A22A4-7DEF-E169-DF72-BDD65250B3F5}"/>
              </a:ext>
            </a:extLst>
          </p:cNvPr>
          <p:cNvSpPr txBox="1"/>
          <p:nvPr/>
        </p:nvSpPr>
        <p:spPr>
          <a:xfrm>
            <a:off x="1208030" y="5136400"/>
            <a:ext cx="723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다중 화자의 음성이 있을 경우 화자별로 구분해 텍스트 요약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정확도 상승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99540" y="138400"/>
            <a:ext cx="9046519" cy="6438305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DB4E748-24D3-A2FE-A005-323BA0DA9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876" y="3108837"/>
            <a:ext cx="3726510" cy="121425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8C07283-A210-B84F-5E7C-A164CB3BC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2920" y="1487698"/>
            <a:ext cx="2637852" cy="43029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820A23-4486-E181-EB24-42D3365F14F2}"/>
              </a:ext>
            </a:extLst>
          </p:cNvPr>
          <p:cNvSpPr txBox="1"/>
          <p:nvPr/>
        </p:nvSpPr>
        <p:spPr>
          <a:xfrm>
            <a:off x="1223111" y="1607817"/>
            <a:ext cx="541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화자 분리</a:t>
            </a:r>
            <a:r>
              <a:rPr lang="en-US" altLang="ko-KR" sz="2400" b="1" dirty="0"/>
              <a:t>(</a:t>
            </a:r>
            <a:r>
              <a:rPr lang="en-US" altLang="ko-KR" sz="2400" b="1" i="0" dirty="0">
                <a:solidFill>
                  <a:srgbClr val="333333"/>
                </a:solidFill>
                <a:effectLst/>
                <a:latin typeface="Noto Sans DemiLight"/>
              </a:rPr>
              <a:t>Speaker </a:t>
            </a:r>
            <a:r>
              <a:rPr lang="en-US" altLang="ko-KR" sz="2400" b="1" i="0" dirty="0" err="1">
                <a:solidFill>
                  <a:srgbClr val="333333"/>
                </a:solidFill>
                <a:effectLst/>
                <a:latin typeface="Noto Sans DemiLight"/>
              </a:rPr>
              <a:t>Diarization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02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99540" y="138400"/>
            <a:ext cx="9046519" cy="6438305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29" name="그룹 2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30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31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6"/>
          <a:srcRect t="-140000" b="-140000"/>
          <a:stretch>
            <a:fillRect/>
          </a:stretch>
        </p:blipFill>
        <p:spPr bwMode="auto">
          <a:xfrm>
            <a:off x="479396" y="1288559"/>
            <a:ext cx="8110728" cy="694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5148" y="848501"/>
            <a:ext cx="2400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프로젝트 계획도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B5DB6C3-57CE-5479-C1ED-04ACF8740F3D}"/>
              </a:ext>
            </a:extLst>
          </p:cNvPr>
          <p:cNvSpPr/>
          <p:nvPr/>
        </p:nvSpPr>
        <p:spPr>
          <a:xfrm>
            <a:off x="2567541" y="1890066"/>
            <a:ext cx="1453822" cy="16130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118C82-7732-1268-76E4-1289531C8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443" y="2897954"/>
            <a:ext cx="1296088" cy="615642"/>
          </a:xfrm>
          <a:prstGeom prst="rect">
            <a:avLst/>
          </a:prstGeom>
        </p:spPr>
      </p:pic>
      <p:pic>
        <p:nvPicPr>
          <p:cNvPr id="11" name="Picture 6" descr="GitHub - MaartenGr/KeyBERT: Minimal keyword extraction with BERT">
            <a:extLst>
              <a:ext uri="{FF2B5EF4-FFF2-40B4-BE49-F238E27FC236}">
                <a16:creationId xmlns:a16="http://schemas.microsoft.com/office/drawing/2014/main" id="{E4A4F28E-512C-6379-549F-E4FB7221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63" y="4780382"/>
            <a:ext cx="972547" cy="4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6143E6-5F1C-8F04-D6C1-811C916521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0770" y="4825299"/>
            <a:ext cx="824929" cy="414949"/>
          </a:xfrm>
          <a:prstGeom prst="rect">
            <a:avLst/>
          </a:prstGeom>
        </p:spPr>
      </p:pic>
      <p:pic>
        <p:nvPicPr>
          <p:cNvPr id="16" name="Picture 6" descr="GitHub - sooftware/kospeech: Open-Source Toolkit for End-to-End Korean  Automatic Speech Recognition leveraging PyTorch and Hydra.">
            <a:extLst>
              <a:ext uri="{FF2B5EF4-FFF2-40B4-BE49-F238E27FC236}">
                <a16:creationId xmlns:a16="http://schemas.microsoft.com/office/drawing/2014/main" id="{1FE84F67-89FE-2CC5-14D9-ABA7BFC96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13" y="4762731"/>
            <a:ext cx="1178172" cy="2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ESPnet: end-to-end speech processing toolkit — ESPnet 202301 documentation">
            <a:extLst>
              <a:ext uri="{FF2B5EF4-FFF2-40B4-BE49-F238E27FC236}">
                <a16:creationId xmlns:a16="http://schemas.microsoft.com/office/drawing/2014/main" id="{A64BE07E-0E36-C669-0F1D-584A0728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6" y="5135256"/>
            <a:ext cx="1098786" cy="20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2319E8-E3AD-D0F0-45E4-72214F785828}"/>
              </a:ext>
            </a:extLst>
          </p:cNvPr>
          <p:cNvSpPr txBox="1"/>
          <p:nvPr/>
        </p:nvSpPr>
        <p:spPr>
          <a:xfrm>
            <a:off x="2678584" y="2988221"/>
            <a:ext cx="145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UIS-RNN</a:t>
            </a:r>
            <a:endParaRPr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032169-573B-E028-48AC-F6B27CCA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3" y="2264461"/>
            <a:ext cx="8080688" cy="249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0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사용 모델 선정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765148" y="1980109"/>
            <a:ext cx="21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화자 분리 모델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D417F5-7AF0-F980-A4AB-C396BDBD01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6610" y="2328972"/>
            <a:ext cx="5659277" cy="3044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2D0B05-5001-0EA7-BB0E-3CB36C4C08E3}"/>
              </a:ext>
            </a:extLst>
          </p:cNvPr>
          <p:cNvSpPr txBox="1"/>
          <p:nvPr/>
        </p:nvSpPr>
        <p:spPr>
          <a:xfrm>
            <a:off x="908190" y="2732653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UIS-RNN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124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 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765148" y="1727003"/>
            <a:ext cx="21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요약문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5C64EBC-6980-C461-3B29-EF021B92D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8478"/>
              </p:ext>
            </p:extLst>
          </p:nvPr>
        </p:nvGraphicFramePr>
        <p:xfrm>
          <a:off x="950392" y="2765145"/>
          <a:ext cx="7488831" cy="120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0507163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815762615"/>
                    </a:ext>
                  </a:extLst>
                </a:gridCol>
                <a:gridCol w="3528391">
                  <a:extLst>
                    <a:ext uri="{9D8B030D-6E8A-4147-A177-3AD203B41FA5}">
                      <a16:colId xmlns:a16="http://schemas.microsoft.com/office/drawing/2014/main" val="61416092"/>
                    </a:ext>
                  </a:extLst>
                </a:gridCol>
              </a:tblGrid>
              <a:tr h="271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인간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54877"/>
                  </a:ext>
                </a:extLst>
              </a:tr>
              <a:tr h="842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ROUGE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BLEU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이용하여 유사성 측정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3-5</a:t>
                      </a:r>
                      <a:r>
                        <a:rPr lang="ko-KR" altLang="en-US" sz="1600" dirty="0"/>
                        <a:t>명의 평가자가 요약문을 읽고 문장의 자연스러움과 흐름 판단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5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5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395933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주제 발표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세부 구현 계획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 평가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BB9-4AB3-6B72-2604-395BFABEF0AA}"/>
              </a:ext>
            </a:extLst>
          </p:cNvPr>
          <p:cNvSpPr txBox="1"/>
          <p:nvPr/>
        </p:nvSpPr>
        <p:spPr>
          <a:xfrm>
            <a:off x="765148" y="1727003"/>
            <a:ext cx="21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키워드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5C64EBC-6980-C461-3B29-EF021B92D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00053"/>
              </p:ext>
            </p:extLst>
          </p:nvPr>
        </p:nvGraphicFramePr>
        <p:xfrm>
          <a:off x="950392" y="2765145"/>
          <a:ext cx="7872954" cy="225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731">
                  <a:extLst>
                    <a:ext uri="{9D8B030D-6E8A-4147-A177-3AD203B41FA5}">
                      <a16:colId xmlns:a16="http://schemas.microsoft.com/office/drawing/2014/main" val="3050716301"/>
                    </a:ext>
                  </a:extLst>
                </a:gridCol>
                <a:gridCol w="3018781">
                  <a:extLst>
                    <a:ext uri="{9D8B030D-6E8A-4147-A177-3AD203B41FA5}">
                      <a16:colId xmlns:a16="http://schemas.microsoft.com/office/drawing/2014/main" val="1815762615"/>
                    </a:ext>
                  </a:extLst>
                </a:gridCol>
                <a:gridCol w="3264442">
                  <a:extLst>
                    <a:ext uri="{9D8B030D-6E8A-4147-A177-3AD203B41FA5}">
                      <a16:colId xmlns:a16="http://schemas.microsoft.com/office/drawing/2014/main" val="61416092"/>
                    </a:ext>
                  </a:extLst>
                </a:gridCol>
              </a:tblGrid>
              <a:tr h="36709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인간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54877"/>
                  </a:ext>
                </a:extLst>
              </a:tr>
              <a:tr h="942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정확성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정밀도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(precision),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재현율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(recall), F1-score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유용성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적합성 판단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55026"/>
                  </a:ext>
                </a:extLst>
              </a:tr>
              <a:tr h="942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다양성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TF-IDF, cosine similarity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등의 다양성 지표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사람이 직접 추출된 키워드를 평가하여 다양성 평가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4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56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514</Words>
  <Application>Microsoft Office PowerPoint</Application>
  <PresentationFormat>사용자 지정</PresentationFormat>
  <Paragraphs>83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-apple-system</vt:lpstr>
      <vt:lpstr>Noto Sans DemiLight</vt:lpstr>
      <vt:lpstr>Söhne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111</cp:revision>
  <dcterms:created xsi:type="dcterms:W3CDTF">2013-02-06T12:21:29Z</dcterms:created>
  <dcterms:modified xsi:type="dcterms:W3CDTF">2023-02-23T04:31:48Z</dcterms:modified>
</cp:coreProperties>
</file>