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74" r:id="rId4"/>
    <p:sldId id="279" r:id="rId5"/>
    <p:sldId id="275" r:id="rId6"/>
    <p:sldId id="276" r:id="rId7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97158" autoAdjust="0"/>
  </p:normalViewPr>
  <p:slideViewPr>
    <p:cSldViewPr>
      <p:cViewPr varScale="1">
        <p:scale>
          <a:sx n="82" d="100"/>
          <a:sy n="82" d="100"/>
        </p:scale>
        <p:origin x="1574" y="67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1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위험 신호를 보행자 기준으로 했다고 </a:t>
            </a:r>
            <a:r>
              <a:rPr lang="ko-KR" altLang="en-US" dirty="0" err="1"/>
              <a:t>해야할</a:t>
            </a:r>
            <a:r>
              <a:rPr lang="ko-KR" altLang="en-US" dirty="0"/>
              <a:t> 듯 해요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mAP</a:t>
            </a:r>
            <a:r>
              <a:rPr lang="ko-KR" altLang="en-US" dirty="0"/>
              <a:t>가 </a:t>
            </a:r>
            <a:r>
              <a:rPr lang="ko-KR" altLang="en-US" dirty="0" err="1"/>
              <a:t>뭔지</a:t>
            </a:r>
            <a:r>
              <a:rPr lang="ko-KR" altLang="en-US" dirty="0"/>
              <a:t> 대충 설명하면 좋을 것 같아요</a:t>
            </a:r>
            <a:r>
              <a:rPr lang="en-US" altLang="ko-KR" dirty="0"/>
              <a:t>(</a:t>
            </a:r>
            <a:r>
              <a:rPr lang="ko-KR" altLang="en-US" dirty="0"/>
              <a:t>저도 모름</a:t>
            </a:r>
            <a:r>
              <a:rPr lang="en-US" altLang="ko-KR" dirty="0"/>
              <a:t>) </a:t>
            </a:r>
            <a:r>
              <a:rPr lang="en-US" altLang="ko-KR" dirty="0" err="1"/>
              <a:t>mAP</a:t>
            </a:r>
            <a:r>
              <a:rPr lang="ko-KR" altLang="en-US" dirty="0"/>
              <a:t>가 제일 높은 </a:t>
            </a:r>
            <a:r>
              <a:rPr lang="en-US" altLang="ko-KR" dirty="0"/>
              <a:t>BEATs</a:t>
            </a:r>
            <a:r>
              <a:rPr lang="ko-KR" altLang="en-US" dirty="0"/>
              <a:t>모델을 사용하여 학습을 할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6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 학습데이터 찾아서 추가해 주세요</a:t>
            </a:r>
            <a:r>
              <a:rPr lang="en-US" altLang="ko-KR" dirty="0"/>
              <a:t>. </a:t>
            </a:r>
            <a:r>
              <a:rPr lang="ko-KR" altLang="en-US" dirty="0"/>
              <a:t>학습데이터에서 특징 추출을 할 때 아마 </a:t>
            </a:r>
            <a:r>
              <a:rPr lang="en-US" altLang="ko-KR" dirty="0"/>
              <a:t>MFCC</a:t>
            </a:r>
            <a:r>
              <a:rPr lang="ko-KR" altLang="en-US" dirty="0"/>
              <a:t>알고리즘으로 해야 할 것 같은데 아직 관련해서 좀 더 찾아봐야 할 듯 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2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www.nature.com/articles/s41597-022-01727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8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7308" y="2859307"/>
            <a:ext cx="6096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 err="1">
                <a:latin typeface="나눔명조" pitchFamily="18" charset="-127"/>
                <a:ea typeface="나눔명조" pitchFamily="18" charset="-127"/>
              </a:rPr>
              <a:t>딥러닝을</a:t>
            </a:r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 사용한</a:t>
            </a:r>
            <a:r>
              <a:rPr lang="en-US" altLang="ko-KR" sz="3200" b="1" i="1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위협 신호 구분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871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개요</a:t>
            </a:r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.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주제 선정 배경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177C19-E8AB-ED2A-9240-029EECF0B6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148" y="2159230"/>
            <a:ext cx="5731510" cy="3599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871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개요</a:t>
            </a:r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.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주제 선정 배경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74DBCF-1440-F3E3-DF6F-9DDD222A1B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185" y="2190795"/>
            <a:ext cx="5731510" cy="3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</a:p>
        </p:txBody>
      </p:sp>
      <p:sp>
        <p:nvSpPr>
          <p:cNvPr id="10" name="자유형 9"/>
          <p:cNvSpPr/>
          <p:nvPr/>
        </p:nvSpPr>
        <p:spPr>
          <a:xfrm>
            <a:off x="1124210" y="2716682"/>
            <a:ext cx="2109802" cy="428628"/>
          </a:xfrm>
          <a:custGeom>
            <a:avLst/>
            <a:gdLst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119066 w 2286016"/>
              <a:gd name="connsiteY9" fmla="*/ 714380 h 714380"/>
              <a:gd name="connsiteX10" fmla="*/ 34874 w 2286016"/>
              <a:gd name="connsiteY10" fmla="*/ 679506 h 714380"/>
              <a:gd name="connsiteX11" fmla="*/ 0 w 2286016"/>
              <a:gd name="connsiteY11" fmla="*/ 595314 h 714380"/>
              <a:gd name="connsiteX12" fmla="*/ 0 w 2286016"/>
              <a:gd name="connsiteY12" fmla="*/ 119066 h 714380"/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34874 w 2286016"/>
              <a:gd name="connsiteY9" fmla="*/ 679506 h 714380"/>
              <a:gd name="connsiteX10" fmla="*/ 0 w 2286016"/>
              <a:gd name="connsiteY10" fmla="*/ 595314 h 714380"/>
              <a:gd name="connsiteX11" fmla="*/ 0 w 2286016"/>
              <a:gd name="connsiteY11" fmla="*/ 119066 h 714380"/>
              <a:gd name="connsiteX0" fmla="*/ 34874 w 2286016"/>
              <a:gd name="connsiteY0" fmla="*/ 679506 h 805820"/>
              <a:gd name="connsiteX1" fmla="*/ 0 w 2286016"/>
              <a:gd name="connsiteY1" fmla="*/ 595314 h 805820"/>
              <a:gd name="connsiteX2" fmla="*/ 0 w 2286016"/>
              <a:gd name="connsiteY2" fmla="*/ 119066 h 805820"/>
              <a:gd name="connsiteX3" fmla="*/ 34874 w 2286016"/>
              <a:gd name="connsiteY3" fmla="*/ 34874 h 805820"/>
              <a:gd name="connsiteX4" fmla="*/ 119066 w 2286016"/>
              <a:gd name="connsiteY4" fmla="*/ 0 h 805820"/>
              <a:gd name="connsiteX5" fmla="*/ 2166950 w 2286016"/>
              <a:gd name="connsiteY5" fmla="*/ 0 h 805820"/>
              <a:gd name="connsiteX6" fmla="*/ 2251142 w 2286016"/>
              <a:gd name="connsiteY6" fmla="*/ 34874 h 805820"/>
              <a:gd name="connsiteX7" fmla="*/ 2286016 w 2286016"/>
              <a:gd name="connsiteY7" fmla="*/ 119066 h 805820"/>
              <a:gd name="connsiteX8" fmla="*/ 2286016 w 2286016"/>
              <a:gd name="connsiteY8" fmla="*/ 595314 h 805820"/>
              <a:gd name="connsiteX9" fmla="*/ 2251142 w 2286016"/>
              <a:gd name="connsiteY9" fmla="*/ 679506 h 805820"/>
              <a:gd name="connsiteX10" fmla="*/ 2258390 w 2286016"/>
              <a:gd name="connsiteY10" fmla="*/ 805820 h 805820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9" fmla="*/ 2251142 w 2286016"/>
              <a:gd name="connsiteY9" fmla="*/ 679506 h 679506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0" fmla="*/ 0 w 2286016"/>
              <a:gd name="connsiteY0" fmla="*/ 595314 h 595314"/>
              <a:gd name="connsiteX1" fmla="*/ 0 w 2286016"/>
              <a:gd name="connsiteY1" fmla="*/ 119066 h 595314"/>
              <a:gd name="connsiteX2" fmla="*/ 34874 w 2286016"/>
              <a:gd name="connsiteY2" fmla="*/ 34874 h 595314"/>
              <a:gd name="connsiteX3" fmla="*/ 119066 w 2286016"/>
              <a:gd name="connsiteY3" fmla="*/ 0 h 595314"/>
              <a:gd name="connsiteX4" fmla="*/ 2166950 w 2286016"/>
              <a:gd name="connsiteY4" fmla="*/ 0 h 595314"/>
              <a:gd name="connsiteX5" fmla="*/ 2251142 w 2286016"/>
              <a:gd name="connsiteY5" fmla="*/ 34874 h 595314"/>
              <a:gd name="connsiteX6" fmla="*/ 2286016 w 2286016"/>
              <a:gd name="connsiteY6" fmla="*/ 119066 h 595314"/>
              <a:gd name="connsiteX7" fmla="*/ 2286016 w 2286016"/>
              <a:gd name="connsiteY7" fmla="*/ 595314 h 59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16" h="595314">
                <a:moveTo>
                  <a:pt x="0" y="595314"/>
                </a:moveTo>
                <a:lnTo>
                  <a:pt x="0" y="119066"/>
                </a:lnTo>
                <a:cubicBezTo>
                  <a:pt x="0" y="87488"/>
                  <a:pt x="12544" y="57203"/>
                  <a:pt x="34874" y="34874"/>
                </a:cubicBezTo>
                <a:cubicBezTo>
                  <a:pt x="57203" y="12545"/>
                  <a:pt x="87488" y="0"/>
                  <a:pt x="119066" y="0"/>
                </a:cubicBezTo>
                <a:lnTo>
                  <a:pt x="2166950" y="0"/>
                </a:lnTo>
                <a:cubicBezTo>
                  <a:pt x="2198528" y="0"/>
                  <a:pt x="2228813" y="12544"/>
                  <a:pt x="2251142" y="34874"/>
                </a:cubicBezTo>
                <a:cubicBezTo>
                  <a:pt x="2273471" y="57203"/>
                  <a:pt x="2286016" y="87488"/>
                  <a:pt x="2286016" y="119066"/>
                </a:cubicBezTo>
                <a:lnTo>
                  <a:pt x="2286016" y="595314"/>
                </a:lnTo>
              </a:path>
            </a:pathLst>
          </a:custGeom>
          <a:gradFill>
            <a:gsLst>
              <a:gs pos="0">
                <a:srgbClr val="A7DEF8"/>
              </a:gs>
              <a:gs pos="100000">
                <a:srgbClr val="77D1F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rgbClr val="0088B8"/>
            </a:solidFill>
          </a:ln>
          <a:effectLst>
            <a:outerShdw blurRad="381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6294" y="3145310"/>
            <a:ext cx="2117717" cy="182166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  <a:gs pos="100000">
                <a:srgbClr val="F9F9F9"/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5517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500"/>
          </a:p>
        </p:txBody>
      </p:sp>
      <p:sp>
        <p:nvSpPr>
          <p:cNvPr id="15" name="TextBox 36"/>
          <p:cNvSpPr txBox="1"/>
          <p:nvPr/>
        </p:nvSpPr>
        <p:spPr>
          <a:xfrm>
            <a:off x="1882034" y="2773832"/>
            <a:ext cx="582212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who</a:t>
            </a:r>
          </a:p>
        </p:txBody>
      </p:sp>
      <p:sp>
        <p:nvSpPr>
          <p:cNvPr id="16" name="TextBox 54"/>
          <p:cNvSpPr txBox="1"/>
          <p:nvPr/>
        </p:nvSpPr>
        <p:spPr>
          <a:xfrm>
            <a:off x="1190887" y="3250085"/>
            <a:ext cx="1816134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ea typeface="나눔고딕" pitchFamily="50" charset="-127"/>
              </a:rPr>
              <a:t>보행 중 청각 정보를 제대로 활용할 수 없는 노이즈 </a:t>
            </a:r>
            <a:r>
              <a:rPr lang="ko-KR" altLang="en-US" spc="100" dirty="0" err="1">
                <a:solidFill>
                  <a:schemeClr val="tx1">
                    <a:lumMod val="85000"/>
                    <a:lumOff val="15000"/>
                  </a:schemeClr>
                </a:solidFill>
                <a:ea typeface="나눔고딕" pitchFamily="50" charset="-127"/>
              </a:rPr>
              <a:t>캔슬링</a:t>
            </a:r>
            <a:r>
              <a:rPr lang="ko-KR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ea typeface="나눔고딕" pitchFamily="50" charset="-127"/>
              </a:rPr>
              <a:t> 이어폰 착용자 및 청각 장애인</a:t>
            </a:r>
            <a:endParaRPr lang="en-US" altLang="ko-KR" spc="100" dirty="0">
              <a:solidFill>
                <a:schemeClr val="tx1">
                  <a:lumMod val="85000"/>
                  <a:lumOff val="15000"/>
                </a:schemeClr>
              </a:solidFill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4379" y="3166356"/>
            <a:ext cx="2116144" cy="182166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  <a:gs pos="100000">
                <a:srgbClr val="F9F9F9"/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5517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500"/>
          </a:p>
        </p:txBody>
      </p:sp>
      <p:sp>
        <p:nvSpPr>
          <p:cNvPr id="20" name="TextBox 54"/>
          <p:cNvSpPr txBox="1"/>
          <p:nvPr/>
        </p:nvSpPr>
        <p:spPr>
          <a:xfrm>
            <a:off x="3671240" y="3271131"/>
            <a:ext cx="1824050" cy="11387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ea typeface="나눔고딕" pitchFamily="50" charset="-127"/>
              </a:rPr>
              <a:t>위험 신호 탐지 시 사용자에게 알림 제공</a:t>
            </a:r>
            <a:endParaRPr lang="en-US" altLang="ko-KR" spc="100" dirty="0">
              <a:solidFill>
                <a:schemeClr val="tx1">
                  <a:lumMod val="85000"/>
                  <a:lumOff val="15000"/>
                </a:schemeClr>
              </a:solidFill>
              <a:ea typeface="나눔고딕" pitchFamily="50" charset="-127"/>
            </a:endParaRPr>
          </a:p>
          <a:p>
            <a:pPr marL="285750" indent="-285750" algn="l">
              <a:buFontTx/>
              <a:buChar char="-"/>
            </a:pPr>
            <a:endParaRPr lang="en-US" altLang="ko-KR" sz="13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3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3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3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프로젝트의 범위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12817" y="3174462"/>
            <a:ext cx="2116144" cy="182166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  <a:gs pos="100000">
                <a:srgbClr val="F9F9F9"/>
              </a:gs>
            </a:gsLst>
            <a:lin ang="162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5517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500"/>
          </a:p>
        </p:txBody>
      </p:sp>
      <p:sp>
        <p:nvSpPr>
          <p:cNvPr id="26" name="TextBox 54"/>
          <p:cNvSpPr txBox="1"/>
          <p:nvPr/>
        </p:nvSpPr>
        <p:spPr>
          <a:xfrm>
            <a:off x="6109678" y="3279237"/>
            <a:ext cx="1824050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ea typeface="나눔고딕" pitchFamily="50" charset="-127"/>
              </a:rPr>
              <a:t>딥러닝 방식으로 위험 신호 인식 및 분류</a:t>
            </a:r>
            <a:endParaRPr lang="en-US" altLang="ko-KR" spc="100" dirty="0">
              <a:solidFill>
                <a:schemeClr val="tx1">
                  <a:lumMod val="85000"/>
                  <a:lumOff val="15000"/>
                </a:schemeClr>
              </a:solidFill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118458" y="5327159"/>
            <a:ext cx="698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위험 신호 범위 </a:t>
            </a:r>
            <a:r>
              <a:rPr lang="en-US" altLang="ko-KR" dirty="0"/>
              <a:t>: </a:t>
            </a:r>
            <a:r>
              <a:rPr lang="ko-KR" altLang="en-US" dirty="0"/>
              <a:t>자동차 경적 소리</a:t>
            </a:r>
            <a:r>
              <a:rPr lang="en-US" altLang="ko-KR" dirty="0"/>
              <a:t>, </a:t>
            </a:r>
            <a:r>
              <a:rPr lang="ko-KR" altLang="en-US" dirty="0"/>
              <a:t>사이렌 소리</a:t>
            </a:r>
            <a:r>
              <a:rPr lang="en-US" altLang="ko-KR" dirty="0"/>
              <a:t>, </a:t>
            </a:r>
            <a:r>
              <a:rPr lang="ko-KR" altLang="en-US" dirty="0"/>
              <a:t>자전거 벨 소리</a:t>
            </a:r>
          </a:p>
        </p:txBody>
      </p:sp>
      <p:sp>
        <p:nvSpPr>
          <p:cNvPr id="9" name="자유형 9">
            <a:extLst>
              <a:ext uri="{FF2B5EF4-FFF2-40B4-BE49-F238E27FC236}">
                <a16:creationId xmlns:a16="http://schemas.microsoft.com/office/drawing/2014/main" id="{BEE46447-168A-F7C6-8C36-59732328CB1A}"/>
              </a:ext>
            </a:extLst>
          </p:cNvPr>
          <p:cNvSpPr/>
          <p:nvPr/>
        </p:nvSpPr>
        <p:spPr>
          <a:xfrm>
            <a:off x="3580721" y="2742057"/>
            <a:ext cx="2109802" cy="428628"/>
          </a:xfrm>
          <a:custGeom>
            <a:avLst/>
            <a:gdLst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119066 w 2286016"/>
              <a:gd name="connsiteY9" fmla="*/ 714380 h 714380"/>
              <a:gd name="connsiteX10" fmla="*/ 34874 w 2286016"/>
              <a:gd name="connsiteY10" fmla="*/ 679506 h 714380"/>
              <a:gd name="connsiteX11" fmla="*/ 0 w 2286016"/>
              <a:gd name="connsiteY11" fmla="*/ 595314 h 714380"/>
              <a:gd name="connsiteX12" fmla="*/ 0 w 2286016"/>
              <a:gd name="connsiteY12" fmla="*/ 119066 h 714380"/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34874 w 2286016"/>
              <a:gd name="connsiteY9" fmla="*/ 679506 h 714380"/>
              <a:gd name="connsiteX10" fmla="*/ 0 w 2286016"/>
              <a:gd name="connsiteY10" fmla="*/ 595314 h 714380"/>
              <a:gd name="connsiteX11" fmla="*/ 0 w 2286016"/>
              <a:gd name="connsiteY11" fmla="*/ 119066 h 714380"/>
              <a:gd name="connsiteX0" fmla="*/ 34874 w 2286016"/>
              <a:gd name="connsiteY0" fmla="*/ 679506 h 805820"/>
              <a:gd name="connsiteX1" fmla="*/ 0 w 2286016"/>
              <a:gd name="connsiteY1" fmla="*/ 595314 h 805820"/>
              <a:gd name="connsiteX2" fmla="*/ 0 w 2286016"/>
              <a:gd name="connsiteY2" fmla="*/ 119066 h 805820"/>
              <a:gd name="connsiteX3" fmla="*/ 34874 w 2286016"/>
              <a:gd name="connsiteY3" fmla="*/ 34874 h 805820"/>
              <a:gd name="connsiteX4" fmla="*/ 119066 w 2286016"/>
              <a:gd name="connsiteY4" fmla="*/ 0 h 805820"/>
              <a:gd name="connsiteX5" fmla="*/ 2166950 w 2286016"/>
              <a:gd name="connsiteY5" fmla="*/ 0 h 805820"/>
              <a:gd name="connsiteX6" fmla="*/ 2251142 w 2286016"/>
              <a:gd name="connsiteY6" fmla="*/ 34874 h 805820"/>
              <a:gd name="connsiteX7" fmla="*/ 2286016 w 2286016"/>
              <a:gd name="connsiteY7" fmla="*/ 119066 h 805820"/>
              <a:gd name="connsiteX8" fmla="*/ 2286016 w 2286016"/>
              <a:gd name="connsiteY8" fmla="*/ 595314 h 805820"/>
              <a:gd name="connsiteX9" fmla="*/ 2251142 w 2286016"/>
              <a:gd name="connsiteY9" fmla="*/ 679506 h 805820"/>
              <a:gd name="connsiteX10" fmla="*/ 2258390 w 2286016"/>
              <a:gd name="connsiteY10" fmla="*/ 805820 h 805820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9" fmla="*/ 2251142 w 2286016"/>
              <a:gd name="connsiteY9" fmla="*/ 679506 h 679506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0" fmla="*/ 0 w 2286016"/>
              <a:gd name="connsiteY0" fmla="*/ 595314 h 595314"/>
              <a:gd name="connsiteX1" fmla="*/ 0 w 2286016"/>
              <a:gd name="connsiteY1" fmla="*/ 119066 h 595314"/>
              <a:gd name="connsiteX2" fmla="*/ 34874 w 2286016"/>
              <a:gd name="connsiteY2" fmla="*/ 34874 h 595314"/>
              <a:gd name="connsiteX3" fmla="*/ 119066 w 2286016"/>
              <a:gd name="connsiteY3" fmla="*/ 0 h 595314"/>
              <a:gd name="connsiteX4" fmla="*/ 2166950 w 2286016"/>
              <a:gd name="connsiteY4" fmla="*/ 0 h 595314"/>
              <a:gd name="connsiteX5" fmla="*/ 2251142 w 2286016"/>
              <a:gd name="connsiteY5" fmla="*/ 34874 h 595314"/>
              <a:gd name="connsiteX6" fmla="*/ 2286016 w 2286016"/>
              <a:gd name="connsiteY6" fmla="*/ 119066 h 595314"/>
              <a:gd name="connsiteX7" fmla="*/ 2286016 w 2286016"/>
              <a:gd name="connsiteY7" fmla="*/ 595314 h 59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16" h="595314">
                <a:moveTo>
                  <a:pt x="0" y="595314"/>
                </a:moveTo>
                <a:lnTo>
                  <a:pt x="0" y="119066"/>
                </a:lnTo>
                <a:cubicBezTo>
                  <a:pt x="0" y="87488"/>
                  <a:pt x="12544" y="57203"/>
                  <a:pt x="34874" y="34874"/>
                </a:cubicBezTo>
                <a:cubicBezTo>
                  <a:pt x="57203" y="12545"/>
                  <a:pt x="87488" y="0"/>
                  <a:pt x="119066" y="0"/>
                </a:cubicBezTo>
                <a:lnTo>
                  <a:pt x="2166950" y="0"/>
                </a:lnTo>
                <a:cubicBezTo>
                  <a:pt x="2198528" y="0"/>
                  <a:pt x="2228813" y="12544"/>
                  <a:pt x="2251142" y="34874"/>
                </a:cubicBezTo>
                <a:cubicBezTo>
                  <a:pt x="2273471" y="57203"/>
                  <a:pt x="2286016" y="87488"/>
                  <a:pt x="2286016" y="119066"/>
                </a:cubicBezTo>
                <a:lnTo>
                  <a:pt x="2286016" y="595314"/>
                </a:lnTo>
              </a:path>
            </a:pathLst>
          </a:custGeom>
          <a:gradFill>
            <a:gsLst>
              <a:gs pos="0">
                <a:srgbClr val="A7DEF8"/>
              </a:gs>
              <a:gs pos="100000">
                <a:srgbClr val="77D1F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rgbClr val="0088B8"/>
            </a:solidFill>
          </a:ln>
          <a:effectLst>
            <a:outerShdw blurRad="381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36"/>
          <p:cNvSpPr txBox="1"/>
          <p:nvPr/>
        </p:nvSpPr>
        <p:spPr>
          <a:xfrm>
            <a:off x="4308112" y="2794878"/>
            <a:ext cx="639919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what</a:t>
            </a:r>
          </a:p>
        </p:txBody>
      </p:sp>
      <p:sp>
        <p:nvSpPr>
          <p:cNvPr id="11" name="자유형 9">
            <a:extLst>
              <a:ext uri="{FF2B5EF4-FFF2-40B4-BE49-F238E27FC236}">
                <a16:creationId xmlns:a16="http://schemas.microsoft.com/office/drawing/2014/main" id="{2B121159-16B4-0338-EEF8-03E78B2EF801}"/>
              </a:ext>
            </a:extLst>
          </p:cNvPr>
          <p:cNvSpPr/>
          <p:nvPr/>
        </p:nvSpPr>
        <p:spPr>
          <a:xfrm>
            <a:off x="6011609" y="2755985"/>
            <a:ext cx="2109802" cy="428628"/>
          </a:xfrm>
          <a:custGeom>
            <a:avLst/>
            <a:gdLst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119066 w 2286016"/>
              <a:gd name="connsiteY9" fmla="*/ 714380 h 714380"/>
              <a:gd name="connsiteX10" fmla="*/ 34874 w 2286016"/>
              <a:gd name="connsiteY10" fmla="*/ 679506 h 714380"/>
              <a:gd name="connsiteX11" fmla="*/ 0 w 2286016"/>
              <a:gd name="connsiteY11" fmla="*/ 595314 h 714380"/>
              <a:gd name="connsiteX12" fmla="*/ 0 w 2286016"/>
              <a:gd name="connsiteY12" fmla="*/ 119066 h 714380"/>
              <a:gd name="connsiteX0" fmla="*/ 0 w 2286016"/>
              <a:gd name="connsiteY0" fmla="*/ 119066 h 714380"/>
              <a:gd name="connsiteX1" fmla="*/ 34874 w 2286016"/>
              <a:gd name="connsiteY1" fmla="*/ 34874 h 714380"/>
              <a:gd name="connsiteX2" fmla="*/ 119066 w 2286016"/>
              <a:gd name="connsiteY2" fmla="*/ 0 h 714380"/>
              <a:gd name="connsiteX3" fmla="*/ 2166950 w 2286016"/>
              <a:gd name="connsiteY3" fmla="*/ 0 h 714380"/>
              <a:gd name="connsiteX4" fmla="*/ 2251142 w 2286016"/>
              <a:gd name="connsiteY4" fmla="*/ 34874 h 714380"/>
              <a:gd name="connsiteX5" fmla="*/ 2286016 w 2286016"/>
              <a:gd name="connsiteY5" fmla="*/ 119066 h 714380"/>
              <a:gd name="connsiteX6" fmla="*/ 2286016 w 2286016"/>
              <a:gd name="connsiteY6" fmla="*/ 595314 h 714380"/>
              <a:gd name="connsiteX7" fmla="*/ 2251142 w 2286016"/>
              <a:gd name="connsiteY7" fmla="*/ 679506 h 714380"/>
              <a:gd name="connsiteX8" fmla="*/ 2166950 w 2286016"/>
              <a:gd name="connsiteY8" fmla="*/ 714380 h 714380"/>
              <a:gd name="connsiteX9" fmla="*/ 34874 w 2286016"/>
              <a:gd name="connsiteY9" fmla="*/ 679506 h 714380"/>
              <a:gd name="connsiteX10" fmla="*/ 0 w 2286016"/>
              <a:gd name="connsiteY10" fmla="*/ 595314 h 714380"/>
              <a:gd name="connsiteX11" fmla="*/ 0 w 2286016"/>
              <a:gd name="connsiteY11" fmla="*/ 119066 h 714380"/>
              <a:gd name="connsiteX0" fmla="*/ 34874 w 2286016"/>
              <a:gd name="connsiteY0" fmla="*/ 679506 h 805820"/>
              <a:gd name="connsiteX1" fmla="*/ 0 w 2286016"/>
              <a:gd name="connsiteY1" fmla="*/ 595314 h 805820"/>
              <a:gd name="connsiteX2" fmla="*/ 0 w 2286016"/>
              <a:gd name="connsiteY2" fmla="*/ 119066 h 805820"/>
              <a:gd name="connsiteX3" fmla="*/ 34874 w 2286016"/>
              <a:gd name="connsiteY3" fmla="*/ 34874 h 805820"/>
              <a:gd name="connsiteX4" fmla="*/ 119066 w 2286016"/>
              <a:gd name="connsiteY4" fmla="*/ 0 h 805820"/>
              <a:gd name="connsiteX5" fmla="*/ 2166950 w 2286016"/>
              <a:gd name="connsiteY5" fmla="*/ 0 h 805820"/>
              <a:gd name="connsiteX6" fmla="*/ 2251142 w 2286016"/>
              <a:gd name="connsiteY6" fmla="*/ 34874 h 805820"/>
              <a:gd name="connsiteX7" fmla="*/ 2286016 w 2286016"/>
              <a:gd name="connsiteY7" fmla="*/ 119066 h 805820"/>
              <a:gd name="connsiteX8" fmla="*/ 2286016 w 2286016"/>
              <a:gd name="connsiteY8" fmla="*/ 595314 h 805820"/>
              <a:gd name="connsiteX9" fmla="*/ 2251142 w 2286016"/>
              <a:gd name="connsiteY9" fmla="*/ 679506 h 805820"/>
              <a:gd name="connsiteX10" fmla="*/ 2258390 w 2286016"/>
              <a:gd name="connsiteY10" fmla="*/ 805820 h 805820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9" fmla="*/ 2251142 w 2286016"/>
              <a:gd name="connsiteY9" fmla="*/ 679506 h 679506"/>
              <a:gd name="connsiteX0" fmla="*/ 34874 w 2286016"/>
              <a:gd name="connsiteY0" fmla="*/ 679506 h 679506"/>
              <a:gd name="connsiteX1" fmla="*/ 0 w 2286016"/>
              <a:gd name="connsiteY1" fmla="*/ 595314 h 679506"/>
              <a:gd name="connsiteX2" fmla="*/ 0 w 2286016"/>
              <a:gd name="connsiteY2" fmla="*/ 119066 h 679506"/>
              <a:gd name="connsiteX3" fmla="*/ 34874 w 2286016"/>
              <a:gd name="connsiteY3" fmla="*/ 34874 h 679506"/>
              <a:gd name="connsiteX4" fmla="*/ 119066 w 2286016"/>
              <a:gd name="connsiteY4" fmla="*/ 0 h 679506"/>
              <a:gd name="connsiteX5" fmla="*/ 2166950 w 2286016"/>
              <a:gd name="connsiteY5" fmla="*/ 0 h 679506"/>
              <a:gd name="connsiteX6" fmla="*/ 2251142 w 2286016"/>
              <a:gd name="connsiteY6" fmla="*/ 34874 h 679506"/>
              <a:gd name="connsiteX7" fmla="*/ 2286016 w 2286016"/>
              <a:gd name="connsiteY7" fmla="*/ 119066 h 679506"/>
              <a:gd name="connsiteX8" fmla="*/ 2286016 w 2286016"/>
              <a:gd name="connsiteY8" fmla="*/ 595314 h 679506"/>
              <a:gd name="connsiteX0" fmla="*/ 0 w 2286016"/>
              <a:gd name="connsiteY0" fmla="*/ 595314 h 595314"/>
              <a:gd name="connsiteX1" fmla="*/ 0 w 2286016"/>
              <a:gd name="connsiteY1" fmla="*/ 119066 h 595314"/>
              <a:gd name="connsiteX2" fmla="*/ 34874 w 2286016"/>
              <a:gd name="connsiteY2" fmla="*/ 34874 h 595314"/>
              <a:gd name="connsiteX3" fmla="*/ 119066 w 2286016"/>
              <a:gd name="connsiteY3" fmla="*/ 0 h 595314"/>
              <a:gd name="connsiteX4" fmla="*/ 2166950 w 2286016"/>
              <a:gd name="connsiteY4" fmla="*/ 0 h 595314"/>
              <a:gd name="connsiteX5" fmla="*/ 2251142 w 2286016"/>
              <a:gd name="connsiteY5" fmla="*/ 34874 h 595314"/>
              <a:gd name="connsiteX6" fmla="*/ 2286016 w 2286016"/>
              <a:gd name="connsiteY6" fmla="*/ 119066 h 595314"/>
              <a:gd name="connsiteX7" fmla="*/ 2286016 w 2286016"/>
              <a:gd name="connsiteY7" fmla="*/ 595314 h 59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16" h="595314">
                <a:moveTo>
                  <a:pt x="0" y="595314"/>
                </a:moveTo>
                <a:lnTo>
                  <a:pt x="0" y="119066"/>
                </a:lnTo>
                <a:cubicBezTo>
                  <a:pt x="0" y="87488"/>
                  <a:pt x="12544" y="57203"/>
                  <a:pt x="34874" y="34874"/>
                </a:cubicBezTo>
                <a:cubicBezTo>
                  <a:pt x="57203" y="12545"/>
                  <a:pt x="87488" y="0"/>
                  <a:pt x="119066" y="0"/>
                </a:cubicBezTo>
                <a:lnTo>
                  <a:pt x="2166950" y="0"/>
                </a:lnTo>
                <a:cubicBezTo>
                  <a:pt x="2198528" y="0"/>
                  <a:pt x="2228813" y="12544"/>
                  <a:pt x="2251142" y="34874"/>
                </a:cubicBezTo>
                <a:cubicBezTo>
                  <a:pt x="2273471" y="57203"/>
                  <a:pt x="2286016" y="87488"/>
                  <a:pt x="2286016" y="119066"/>
                </a:cubicBezTo>
                <a:lnTo>
                  <a:pt x="2286016" y="595314"/>
                </a:lnTo>
              </a:path>
            </a:pathLst>
          </a:custGeom>
          <a:gradFill>
            <a:gsLst>
              <a:gs pos="0">
                <a:srgbClr val="A7DEF8"/>
              </a:gs>
              <a:gs pos="100000">
                <a:srgbClr val="77D1F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rgbClr val="0088B8"/>
            </a:solidFill>
          </a:ln>
          <a:effectLst>
            <a:outerShdw blurRad="381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36"/>
          <p:cNvSpPr txBox="1"/>
          <p:nvPr/>
        </p:nvSpPr>
        <p:spPr>
          <a:xfrm>
            <a:off x="6775405" y="2802984"/>
            <a:ext cx="582211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how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78376" y="1912099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 소리 탐지 시 사용자에게 알릴 수 있는 시스템 개발 </a:t>
            </a:r>
          </a:p>
        </p:txBody>
      </p:sp>
    </p:spTree>
    <p:extLst>
      <p:ext uri="{BB962C8B-B14F-4D97-AF65-F5344CB8AC3E}">
        <p14:creationId xmlns:p14="http://schemas.microsoft.com/office/powerpoint/2010/main" val="1010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구현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437E30-6310-9C67-0920-B393E38F3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17569"/>
              </p:ext>
            </p:extLst>
          </p:nvPr>
        </p:nvGraphicFramePr>
        <p:xfrm>
          <a:off x="859956" y="1981985"/>
          <a:ext cx="6715172" cy="3500463"/>
        </p:xfrm>
        <a:graphic>
          <a:graphicData uri="http://schemas.openxmlformats.org/drawingml/2006/table">
            <a:tbl>
              <a:tblPr firstRow="1" bandRow="1">
                <a:effectLst>
                  <a:outerShdw blurRad="88900" dist="12700" dir="5400000" algn="t" rotWithShape="0">
                    <a:prstClr val="black">
                      <a:alpha val="25000"/>
                    </a:prstClr>
                  </a:outerShdw>
                </a:effectLst>
                <a:tableStyleId>{5C22544A-7EE6-4342-B048-85BDC9FD1C3A}</a:tableStyleId>
              </a:tblPr>
              <a:tblGrid>
                <a:gridCol w="1530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모델 분류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68594" marR="68594" marT="34290" marB="3429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mAP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68594" marR="68594" marT="34290" marB="3429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기타 사운드 데이터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68594" marR="68594" marT="34290" marB="3429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PSLA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0.444-0.474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FSD50K 0.567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BEATs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esc-50 98.1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63416"/>
                  </a:ext>
                </a:extLst>
              </a:tr>
              <a:tr h="387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PANNs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64280"/>
                  </a:ext>
                </a:extLst>
              </a:tr>
              <a:tr h="387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transformer to CNN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82249"/>
                  </a:ext>
                </a:extLst>
              </a:tr>
              <a:tr h="387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Audio-MAE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0.473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58433"/>
                  </a:ext>
                </a:extLst>
              </a:tr>
              <a:tr h="387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AST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esc-50 98.1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764968"/>
                  </a:ext>
                </a:extLst>
              </a:tr>
              <a:tr h="387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PaSST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0.471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6747"/>
                  </a:ext>
                </a:extLst>
              </a:tr>
              <a:tr h="387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HTS-AT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00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24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076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구현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학습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사이렌 소리</a:t>
            </a:r>
            <a:r>
              <a:rPr lang="en-US" altLang="ko-KR" dirty="0"/>
              <a:t>: nature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9"/>
              </a:rPr>
              <a:t>https://www.nature.com/articles/s41597-022-01727-2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자동차 경적 소리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자전거 벨 소리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14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247</Words>
  <Application>Microsoft Office PowerPoint</Application>
  <PresentationFormat>사용자 지정</PresentationFormat>
  <Paragraphs>68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99</cp:revision>
  <dcterms:created xsi:type="dcterms:W3CDTF">2013-02-06T12:21:29Z</dcterms:created>
  <dcterms:modified xsi:type="dcterms:W3CDTF">2023-01-31T07:04:23Z</dcterms:modified>
</cp:coreProperties>
</file>