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0" r:id="rId3"/>
    <p:sldId id="261" r:id="rId4"/>
    <p:sldId id="274" r:id="rId5"/>
    <p:sldId id="281" r:id="rId6"/>
    <p:sldId id="276" r:id="rId7"/>
    <p:sldId id="275" r:id="rId8"/>
    <p:sldId id="282" r:id="rId9"/>
    <p:sldId id="280" r:id="rId10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6"/>
  </p:normalViewPr>
  <p:slideViewPr>
    <p:cSldViewPr>
      <p:cViewPr varScale="1">
        <p:scale>
          <a:sx n="106" d="100"/>
          <a:sy n="106" d="100"/>
        </p:scale>
        <p:origin x="14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330" y="-10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B3F4EC34-626A-40CD-9529-8C1778AB794D}" type="datetimeFigureOut">
              <a:rPr lang="en-US"/>
              <a:pPr>
                <a:defRPr/>
              </a:pPr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19CF1F8C-EA4E-4B38-AF56-3246F13AB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SG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E93D34B-79C6-4A34-B973-4E456C6A36FC}" type="datetimeFigureOut">
              <a:rPr lang="en-SG"/>
              <a:pPr/>
              <a:t>31/10/18</a:t>
            </a:fld>
            <a:endParaRPr lang="en-SG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smtClean="0"/>
              <a:t>Click to edit Master text styles</a:t>
            </a:r>
          </a:p>
          <a:p>
            <a:pPr lvl="1"/>
            <a:r>
              <a:rPr lang="en-SG" smtClean="0"/>
              <a:t>Second level</a:t>
            </a:r>
          </a:p>
          <a:p>
            <a:pPr lvl="2"/>
            <a:r>
              <a:rPr lang="en-SG" smtClean="0"/>
              <a:t>Third level</a:t>
            </a:r>
          </a:p>
          <a:p>
            <a:pPr lvl="3"/>
            <a:r>
              <a:rPr lang="en-SG" smtClean="0"/>
              <a:t>Fourth level</a:t>
            </a:r>
          </a:p>
          <a:p>
            <a:pPr lvl="4"/>
            <a:r>
              <a:rPr lang="en-SG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SG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9B7D15D-9C47-4793-A487-FF218058F2AC}" type="slidenum">
              <a:rPr lang="en-SG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64113" cy="37226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01" tIns="45751" rIns="91501" bIns="45751" anchor="b"/>
          <a:lstStyle/>
          <a:p>
            <a:pPr algn="r"/>
            <a:fld id="{E318F3BA-4751-4B68-A854-A2636351F05F}" type="slidenum">
              <a:rPr lang="en-US" sz="1200">
                <a:latin typeface="Arial" charset="0"/>
                <a:ea typeface="MS PGothic" pitchFamily="34" charset="-128"/>
              </a:rPr>
              <a:pPr algn="r"/>
              <a:t>2</a:t>
            </a:fld>
            <a:endParaRPr lang="en-US" sz="1200">
              <a:latin typeface="Arial" charset="0"/>
              <a:ea typeface="MS PGothic" pitchFamily="34" charset="-128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4538"/>
            <a:ext cx="4967288" cy="372586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501" tIns="45751" rIns="91501" bIns="45751"/>
          <a:lstStyle/>
          <a:p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npo0000c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5894388"/>
            <a:ext cx="1066800" cy="963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2" descr="npo0000d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514600" cy="6859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6" descr="comlogo_c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6172200"/>
            <a:ext cx="17891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2133600"/>
            <a:ext cx="55626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3886200"/>
            <a:ext cx="4114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FDD9E-5481-4840-8202-C2D32E930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AF682-BA6E-440D-A259-FEE68392E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2876E-24FF-47F6-8DEA-30ABD4427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E8ACF-FFB4-4A35-9606-9CAF0BE3D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EBBDF-CA41-4FED-88A5-03A029A85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4ED74-ACEB-4EB3-9412-5DFE43CA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B1D38-4A72-49BA-9FF2-44CD79B34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BC855-ACD0-4391-AD92-DD3B953D10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B6323-3C95-4C08-A1B7-923B7FFBA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AAC98-A3E9-404C-BFD1-820A82361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CA54C-870D-4252-9C68-7BF11F629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npo0000c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77200" y="5894388"/>
            <a:ext cx="1066800" cy="963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 descr="npo0000d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558800"/>
            <a:ext cx="5978525" cy="6305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fld id="{09AE4920-045A-4ACD-9ECE-BC959B0E1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2.xml"/><Relationship Id="rId6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635250" y="250825"/>
            <a:ext cx="6508750" cy="2714625"/>
          </a:xfrm>
        </p:spPr>
        <p:txBody>
          <a:bodyPr/>
          <a:lstStyle/>
          <a:p>
            <a:r>
              <a:rPr lang="en-SG" altLang="zh-CN" sz="4000" dirty="0" smtClean="0">
                <a:ea typeface="宋体" pitchFamily="2" charset="-122"/>
              </a:rPr>
              <a:t>TD2013007:</a:t>
            </a:r>
            <a:br>
              <a:rPr lang="en-SG" altLang="zh-CN" sz="4000" dirty="0" smtClean="0">
                <a:ea typeface="宋体" pitchFamily="2" charset="-122"/>
              </a:rPr>
            </a:br>
            <a:r>
              <a:rPr lang="en-GB" sz="3600" dirty="0" smtClean="0"/>
              <a:t>Method and System for Protecting Content from Screen-shooting</a:t>
            </a:r>
            <a:endParaRPr lang="en-US" altLang="zh-CN" sz="3600" dirty="0" smtClean="0">
              <a:ea typeface="宋体" pitchFamily="2" charset="-122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035300" y="4149725"/>
            <a:ext cx="548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GB" smtClean="0"/>
              <a:t>Fang </a:t>
            </a:r>
            <a:r>
              <a:rPr lang="en-GB" dirty="0" smtClean="0"/>
              <a:t>Hui</a:t>
            </a:r>
            <a:endParaRPr lang="en-US" altLang="zh-CN" dirty="0">
              <a:latin typeface="Arial" charset="0"/>
              <a:ea typeface="宋体" pitchFamily="2" charset="-122"/>
            </a:endParaRP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V="1">
            <a:off x="3200400" y="3319463"/>
            <a:ext cx="5075238" cy="4762"/>
          </a:xfrm>
          <a:prstGeom prst="line">
            <a:avLst/>
          </a:prstGeom>
          <a:noFill/>
          <a:ln w="38100">
            <a:solidFill>
              <a:srgbClr val="FD181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865438" y="4881563"/>
            <a:ext cx="5878512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en-US" altLang="zh-CN" sz="2000" dirty="0" smtClean="0">
                <a:latin typeface="Arial" charset="0"/>
                <a:ea typeface="宋体" pitchFamily="2" charset="-122"/>
              </a:rPr>
              <a:t>Infocomm Security 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Department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Institute for Infocomm Research, Singapore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altLang="zh-CN" sz="2000" dirty="0" smtClean="0">
                <a:latin typeface="Arial" charset="0"/>
                <a:ea typeface="宋体" pitchFamily="2" charset="-122"/>
              </a:rPr>
              <a:t>12 June 2013</a:t>
            </a:r>
            <a:r>
              <a:rPr lang="en-US" altLang="zh-CN" sz="2000" dirty="0" smtClean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 </a:t>
            </a:r>
            <a:endParaRPr lang="en-US" altLang="zh-CN" sz="2000" dirty="0">
              <a:solidFill>
                <a:srgbClr val="FF33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0"/>
            <a:ext cx="9144000" cy="990600"/>
          </a:xfrm>
          <a:solidFill>
            <a:schemeClr val="accent1"/>
          </a:solidFill>
        </p:spPr>
        <p:txBody>
          <a:bodyPr/>
          <a:lstStyle/>
          <a:p>
            <a:r>
              <a:rPr lang="en-US" altLang="ko-KR" sz="3600" b="1" smtClean="0">
                <a:solidFill>
                  <a:srgbClr val="A50021"/>
                </a:solidFill>
                <a:ea typeface="Gulim" pitchFamily="34" charset="-127"/>
              </a:rPr>
              <a:t>Content</a:t>
            </a:r>
            <a:endParaRPr lang="en-US" sz="2800" b="1" smtClean="0">
              <a:solidFill>
                <a:srgbClr val="00CC00"/>
              </a:solidFill>
            </a:endParaRPr>
          </a:p>
        </p:txBody>
      </p:sp>
      <p:graphicFrame>
        <p:nvGraphicFramePr>
          <p:cNvPr id="47107" name="Rectangle 3" hidden="1"/>
          <p:cNvGraphicFramePr>
            <a:graphicFrameLocks/>
          </p:cNvGraphicFramePr>
          <p:nvPr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r:id="rId6" imgW="0" imgH="0" progId="">
                  <p:embed/>
                </p:oleObj>
              </mc:Choice>
              <mc:Fallback>
                <p:oleObj r:id="rId6" imgW="0" imgH="0" progId="">
                  <p:embed/>
                  <p:pic>
                    <p:nvPicPr>
                      <p:cNvPr id="0" name="Rectangle 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85838" y="1703388"/>
            <a:ext cx="737552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288" indent="-268288" eaLnBrk="0" hangingPunct="0">
              <a:spcBef>
                <a:spcPct val="50000"/>
              </a:spcBef>
              <a:buFontTx/>
              <a:buChar char="•"/>
            </a:pPr>
            <a:r>
              <a:rPr lang="en-US" dirty="0">
                <a:latin typeface="Arial" charset="0"/>
              </a:rPr>
              <a:t>Introduction </a:t>
            </a:r>
          </a:p>
          <a:p>
            <a:pPr marL="268288" indent="-268288" eaLnBrk="0" hangingPunct="0">
              <a:spcBef>
                <a:spcPct val="50000"/>
              </a:spcBef>
              <a:buFontTx/>
              <a:buChar char="•"/>
            </a:pPr>
            <a:r>
              <a:rPr lang="en-US" dirty="0">
                <a:latin typeface="Arial" charset="0"/>
              </a:rPr>
              <a:t>Related Work</a:t>
            </a:r>
          </a:p>
          <a:p>
            <a:pPr marL="268288" indent="-268288" eaLnBrk="0" hangingPunct="0">
              <a:spcBef>
                <a:spcPct val="50000"/>
              </a:spcBef>
              <a:buFontTx/>
              <a:buChar char="•"/>
            </a:pPr>
            <a:r>
              <a:rPr lang="en-US" dirty="0" smtClean="0">
                <a:latin typeface="Arial" charset="0"/>
              </a:rPr>
              <a:t>Access </a:t>
            </a:r>
            <a:r>
              <a:rPr lang="en-US" dirty="0">
                <a:latin typeface="Arial" charset="0"/>
              </a:rPr>
              <a:t>Control Scheme</a:t>
            </a:r>
          </a:p>
          <a:p>
            <a:pPr marL="268288" indent="-268288" eaLnBrk="0" hangingPunct="0">
              <a:spcBef>
                <a:spcPct val="50000"/>
              </a:spcBef>
              <a:buFontTx/>
              <a:buChar char="•"/>
            </a:pPr>
            <a:r>
              <a:rPr lang="en-US" dirty="0">
                <a:latin typeface="Arial" charset="0"/>
              </a:rPr>
              <a:t>Integrated Authentication and Access Control</a:t>
            </a:r>
          </a:p>
          <a:p>
            <a:pPr marL="268288" indent="-268288" eaLnBrk="0" hangingPunct="0">
              <a:spcBef>
                <a:spcPct val="50000"/>
              </a:spcBef>
              <a:buFontTx/>
              <a:buChar char="•"/>
            </a:pPr>
            <a:r>
              <a:rPr lang="en-US" dirty="0">
                <a:latin typeface="Arial" charset="0"/>
              </a:rPr>
              <a:t>Performance Analysis</a:t>
            </a:r>
            <a:endParaRPr lang="en-SG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FB6323-3C95-4C08-A1B7-923B7FFBA7B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dirty="0" smtClean="0">
                <a:solidFill>
                  <a:srgbClr val="A50021"/>
                </a:solidFill>
                <a:ea typeface="宋体" pitchFamily="2" charset="-122"/>
              </a:rPr>
              <a:t>Related Work</a:t>
            </a:r>
            <a:endParaRPr lang="en-US" sz="2800" b="1" dirty="0">
              <a:solidFill>
                <a:srgbClr val="ACD6F2"/>
              </a:solidFill>
              <a:ea typeface="宋体" pitchFamily="2" charset="-122"/>
            </a:endParaRP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609600" y="1143000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 smtClean="0"/>
              <a:t>To render content to human, content must be plaintext. But Smartphone (BYOD) is usually installed with a camera.</a:t>
            </a:r>
            <a:endParaRPr lang="en-US" dirty="0"/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4572000" y="3810000"/>
            <a:ext cx="1143000" cy="70788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/>
              <a:t>Screen dumping</a:t>
            </a:r>
            <a:endParaRPr lang="en-SG" sz="2000" dirty="0"/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6934200" y="3886200"/>
            <a:ext cx="1371600" cy="40011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/>
              <a:t>Photograph</a:t>
            </a:r>
            <a:endParaRPr lang="en-SG" sz="2000" i="1" dirty="0"/>
          </a:p>
        </p:txBody>
      </p:sp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533400" y="2286000"/>
            <a:ext cx="1371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2000" dirty="0" smtClean="0"/>
              <a:t>Ciphertext</a:t>
            </a:r>
            <a:endParaRPr lang="en-SG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2743200"/>
            <a:ext cx="16002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HD/USB/Network</a:t>
            </a:r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2743200" y="2743200"/>
            <a:ext cx="1371600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RAM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5181600" y="2743200"/>
            <a:ext cx="1371600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Visual Buffer</a:t>
            </a:r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00" y="2971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Screen</a:t>
            </a:r>
            <a:endParaRPr lang="en-SG" dirty="0"/>
          </a:p>
        </p:txBody>
      </p:sp>
      <p:cxnSp>
        <p:nvCxnSpPr>
          <p:cNvPr id="24" name="Straight Arrow Connector 23"/>
          <p:cNvCxnSpPr>
            <a:stCxn id="19" idx="3"/>
          </p:cNvCxnSpPr>
          <p:nvPr/>
        </p:nvCxnSpPr>
        <p:spPr bwMode="auto">
          <a:xfrm>
            <a:off x="1981200" y="3158699"/>
            <a:ext cx="792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553200" y="3200400"/>
            <a:ext cx="1066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7696200" y="2419290"/>
            <a:ext cx="114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2000" dirty="0" smtClean="0"/>
              <a:t>Plaintext</a:t>
            </a:r>
            <a:endParaRPr lang="en-SG" sz="2000" dirty="0"/>
          </a:p>
        </p:txBody>
      </p:sp>
      <p:cxnSp>
        <p:nvCxnSpPr>
          <p:cNvPr id="32" name="Straight Arrow Connector 31"/>
          <p:cNvCxnSpPr>
            <a:stCxn id="20" idx="2"/>
          </p:cNvCxnSpPr>
          <p:nvPr/>
        </p:nvCxnSpPr>
        <p:spPr bwMode="auto">
          <a:xfrm>
            <a:off x="3429000" y="3574197"/>
            <a:ext cx="0" cy="13788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105400" y="5007114"/>
            <a:ext cx="1524000" cy="70788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 smtClean="0"/>
              <a:t>Buffer Interference</a:t>
            </a:r>
            <a:endParaRPr lang="en-SG" sz="2000" dirty="0"/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8001000" y="4876800"/>
            <a:ext cx="838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 b="1" dirty="0" smtClean="0">
                <a:latin typeface="Blackoak Std" pitchFamily="82" charset="0"/>
              </a:rPr>
              <a:t>?</a:t>
            </a:r>
            <a:endParaRPr lang="en-SG" sz="3600" b="1" i="1" dirty="0">
              <a:latin typeface="Blackoak Std" pitchFamily="82" charset="0"/>
            </a:endParaRP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2186765" y="3810000"/>
            <a:ext cx="1219200" cy="70788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 smtClean="0"/>
              <a:t>RAM capturing</a:t>
            </a:r>
            <a:endParaRPr lang="en-SG" sz="2000" dirty="0"/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2667000" y="5029200"/>
            <a:ext cx="1219200" cy="70788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 smtClean="0"/>
              <a:t>Random Address</a:t>
            </a:r>
            <a:endParaRPr lang="en-SG" sz="2000" dirty="0"/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304800" y="3962400"/>
            <a:ext cx="1219200" cy="40011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 smtClean="0"/>
              <a:t>Attack:</a:t>
            </a:r>
            <a:endParaRPr lang="en-SG" sz="2000" dirty="0"/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304800" y="5162490"/>
            <a:ext cx="1219200" cy="40011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 smtClean="0"/>
              <a:t>Defense:</a:t>
            </a:r>
            <a:endParaRPr lang="en-SG" sz="2000" dirty="0"/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4114800" y="3200400"/>
            <a:ext cx="1066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5791200" y="3581400"/>
            <a:ext cx="0" cy="13788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8382000" y="3476731"/>
            <a:ext cx="0" cy="13788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E4ED74-ACEB-4EB3-9412-5DFE43CA0DD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b="1" smtClean="0">
                <a:solidFill>
                  <a:srgbClr val="A50021"/>
                </a:solidFill>
                <a:ea typeface="宋体" pitchFamily="2" charset="-122"/>
              </a:rPr>
              <a:t>Anti-Screen-Photo Scheme</a:t>
            </a:r>
            <a:endParaRPr lang="en-US" sz="2800" b="1" dirty="0">
              <a:solidFill>
                <a:srgbClr val="ACD6F2"/>
              </a:solidFill>
              <a:ea typeface="宋体" pitchFamily="2" charset="-122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990600"/>
            <a:ext cx="4343400" cy="537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E8ACF-FFB4-4A35-9606-9CAF0BE3DD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b="1" dirty="0" smtClean="0">
                <a:solidFill>
                  <a:srgbClr val="A50021"/>
                </a:solidFill>
                <a:ea typeface="宋体" pitchFamily="2" charset="-122"/>
              </a:rPr>
              <a:t>Detecting Screen-shooting</a:t>
            </a:r>
            <a:endParaRPr lang="en-US" sz="2800" b="1" dirty="0">
              <a:solidFill>
                <a:srgbClr val="ACD6F2"/>
              </a:solidFill>
              <a:ea typeface="宋体" pitchFamily="2" charset="-122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914400"/>
            <a:ext cx="5257800" cy="560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1066800" cy="457200"/>
          </a:xfrm>
        </p:spPr>
        <p:txBody>
          <a:bodyPr/>
          <a:lstStyle/>
          <a:p>
            <a:pPr>
              <a:defRPr/>
            </a:pPr>
            <a:fld id="{DC0E8ACF-FFB4-4A35-9606-9CAF0BE3DD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4495800"/>
            <a:ext cx="2438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e.g., at least one hand entering camera view  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dirty="0" smtClean="0">
                <a:solidFill>
                  <a:srgbClr val="A50021"/>
                </a:solidFill>
                <a:ea typeface="宋体" pitchFamily="2" charset="-122"/>
              </a:rPr>
              <a:t>Market</a:t>
            </a:r>
            <a:endParaRPr lang="en-US" sz="2800" b="1" dirty="0">
              <a:solidFill>
                <a:srgbClr val="ACD6F2"/>
              </a:solidFill>
              <a:ea typeface="宋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0" y="2438400"/>
            <a:ext cx="442436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288" indent="-268288" eaLnBrk="0" hangingPunct="0">
              <a:spcBef>
                <a:spcPct val="50000"/>
              </a:spcBef>
              <a:buFontTx/>
              <a:buChar char="•"/>
            </a:pPr>
            <a:r>
              <a:rPr lang="en-US" dirty="0" smtClean="0">
                <a:latin typeface="Arial" charset="0"/>
              </a:rPr>
              <a:t>MNC Companies </a:t>
            </a:r>
            <a:endParaRPr lang="en-US" dirty="0">
              <a:latin typeface="Arial" charset="0"/>
            </a:endParaRPr>
          </a:p>
          <a:p>
            <a:pPr marL="268288" indent="-268288" eaLnBrk="0" hangingPunct="0">
              <a:spcBef>
                <a:spcPct val="50000"/>
              </a:spcBef>
              <a:buFontTx/>
              <a:buChar char="•"/>
            </a:pPr>
            <a:r>
              <a:rPr lang="en-US" dirty="0" smtClean="0">
                <a:latin typeface="Arial" charset="0"/>
              </a:rPr>
              <a:t>Government</a:t>
            </a:r>
            <a:endParaRPr lang="en-US" dirty="0">
              <a:latin typeface="Arial" charset="0"/>
            </a:endParaRPr>
          </a:p>
          <a:p>
            <a:pPr marL="268288" indent="-268288" eaLnBrk="0" hangingPunct="0">
              <a:spcBef>
                <a:spcPct val="50000"/>
              </a:spcBef>
              <a:buFontTx/>
              <a:buChar char="•"/>
            </a:pPr>
            <a:r>
              <a:rPr lang="en-US" dirty="0" smtClean="0">
                <a:latin typeface="Arial" charset="0"/>
              </a:rPr>
              <a:t>Military organization</a:t>
            </a:r>
            <a:endParaRPr lang="en-US" dirty="0">
              <a:latin typeface="Arial" charset="0"/>
            </a:endParaRPr>
          </a:p>
          <a:p>
            <a:pPr marL="268288" indent="-268288" eaLnBrk="0" hangingPunct="0">
              <a:spcBef>
                <a:spcPct val="50000"/>
              </a:spcBef>
              <a:buFontTx/>
              <a:buChar char="•"/>
            </a:pPr>
            <a:r>
              <a:rPr lang="en-US" dirty="0" smtClean="0">
                <a:latin typeface="Arial" charset="0"/>
              </a:rPr>
              <a:t>Finanical </a:t>
            </a:r>
            <a:endParaRPr lang="en-SG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86200" y="6400800"/>
            <a:ext cx="1905000" cy="457200"/>
          </a:xfrm>
        </p:spPr>
        <p:txBody>
          <a:bodyPr/>
          <a:lstStyle/>
          <a:p>
            <a:pPr>
              <a:defRPr/>
            </a:pPr>
            <a:fld id="{DC0E8ACF-FFB4-4A35-9606-9CAF0BE3DDF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b="1" dirty="0" smtClean="0">
                <a:solidFill>
                  <a:srgbClr val="A50021"/>
                </a:solidFill>
                <a:ea typeface="宋体" pitchFamily="2" charset="-122"/>
              </a:rPr>
              <a:t>Implementation</a:t>
            </a:r>
            <a:endParaRPr lang="en-US" sz="2800" b="1" dirty="0">
              <a:solidFill>
                <a:srgbClr val="ACD6F2"/>
              </a:solidFill>
              <a:ea typeface="宋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5638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288" indent="-268288" eaLnBrk="0" hangingPunct="0">
              <a:spcBef>
                <a:spcPct val="50000"/>
              </a:spcBef>
              <a:buFontTx/>
              <a:buChar char="•"/>
            </a:pPr>
            <a:r>
              <a:rPr lang="en-US" dirty="0" smtClean="0">
                <a:latin typeface="Arial" charset="0"/>
              </a:rPr>
              <a:t>PC, Monitor with built-in Camera    </a:t>
            </a:r>
            <a:r>
              <a:rPr lang="en-US" dirty="0" smtClean="0">
                <a:latin typeface="+mn-lt"/>
              </a:rPr>
              <a:t>(</a:t>
            </a:r>
            <a:r>
              <a:rPr lang="en-US" sz="2000" dirty="0" smtClean="0">
                <a:latin typeface="+mn-lt"/>
              </a:rPr>
              <a:t>Asus: </a:t>
            </a:r>
            <a:r>
              <a:rPr lang="en-SG" sz="2000" dirty="0" smtClean="0">
                <a:latin typeface="+mn-lt"/>
              </a:rPr>
              <a:t>27-Inch Full-HD, LEDWebcam </a:t>
            </a:r>
            <a:r>
              <a:rPr lang="en-US" sz="2000" dirty="0" smtClean="0">
                <a:latin typeface="+mn-lt"/>
              </a:rPr>
              <a:t>US$300, </a:t>
            </a:r>
            <a:r>
              <a:rPr lang="en-SG" sz="2000" dirty="0" smtClean="0">
                <a:latin typeface="+mn-lt"/>
              </a:rPr>
              <a:t>ViewSonic:  VX2703MH-LED US$284</a:t>
            </a:r>
            <a:r>
              <a:rPr lang="en-SG" dirty="0" smtClean="0"/>
              <a:t> in Amazon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  <a:p>
            <a:pPr marL="268288" indent="-268288" eaLnBrk="0" hangingPunct="0">
              <a:spcBef>
                <a:spcPct val="50000"/>
              </a:spcBef>
              <a:buFontTx/>
              <a:buChar char="•"/>
            </a:pPr>
            <a:r>
              <a:rPr lang="en-US" dirty="0" smtClean="0">
                <a:latin typeface="Arial" charset="0"/>
              </a:rPr>
              <a:t>OpenCV 2.4</a:t>
            </a:r>
            <a:endParaRPr lang="en-US" dirty="0">
              <a:latin typeface="Arial" charset="0"/>
            </a:endParaRPr>
          </a:p>
          <a:p>
            <a:pPr marL="268288" indent="-268288" eaLnBrk="0" hangingPunct="0">
              <a:spcBef>
                <a:spcPct val="50000"/>
              </a:spcBef>
              <a:buFontTx/>
              <a:buChar char="•"/>
            </a:pPr>
            <a:r>
              <a:rPr lang="en-US" dirty="0" smtClean="0">
                <a:latin typeface="Arial" charset="0"/>
              </a:rPr>
              <a:t>MS Office 2007</a:t>
            </a:r>
            <a:endParaRPr lang="en-US" dirty="0">
              <a:latin typeface="Arial" charset="0"/>
            </a:endParaRP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2770" y="1524000"/>
            <a:ext cx="254643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E8ACF-FFB4-4A35-9606-9CAF0BE3DDF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b="1" dirty="0" smtClean="0">
                <a:solidFill>
                  <a:srgbClr val="A50021"/>
                </a:solidFill>
                <a:ea typeface="宋体" pitchFamily="2" charset="-122"/>
              </a:rPr>
              <a:t>Demo</a:t>
            </a:r>
            <a:endParaRPr lang="en-US" sz="2800" b="1" dirty="0">
              <a:solidFill>
                <a:srgbClr val="ACD6F2"/>
              </a:solidFill>
              <a:ea typeface="宋体" pitchFamily="2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E8ACF-FFB4-4A35-9606-9CAF0BE3DDF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3084513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b="1">
                <a:solidFill>
                  <a:srgbClr val="A50021"/>
                </a:solidFill>
                <a:ea typeface="宋体" pitchFamily="2" charset="-122"/>
              </a:rPr>
              <a:t>Thanks</a:t>
            </a:r>
            <a:endParaRPr lang="en-US" sz="2800" b="1">
              <a:solidFill>
                <a:srgbClr val="ACD6F2"/>
              </a:solidFill>
              <a:ea typeface="宋体" pitchFamily="2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E8ACF-FFB4-4A35-9606-9CAF0BE3DDF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_2x99AfNEGk4y70ApKyv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_2x99AfNEGk4y70ApKyv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_2x99AfNEGk4y70ApKyv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_2x99AfNEGk4y70ApKyv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_2x99AfNEGk4y70ApKyv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_2x99AfNEGk4y70ApKyv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_2x99AfNEGk4y70ApKyv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_2x99AfNEGk4y70ApKyvw"/>
</p:tagLst>
</file>

<file path=ppt/theme/theme1.xml><?xml version="1.0" encoding="utf-8"?>
<a:theme xmlns:a="http://schemas.openxmlformats.org/drawingml/2006/main" name="info_powerpt-template-v3[1]">
  <a:themeElements>
    <a:clrScheme name="OptimizedI2Rsma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ptimizedI2Rsmall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OptimizedI2Rsma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timizedI2Rsma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timizedI2Rsma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timizedI2Rsma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timizedI2Rsma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timizedI2Rsma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timizedI2Rsma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timizedI2Rsma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timizedI2Rsma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timizedI2Rsma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timizedI2Rsma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timizedI2Rsma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info_powerpt-template-v3[1]</Template>
  <TotalTime>230</TotalTime>
  <Words>136</Words>
  <Application>Microsoft Macintosh PowerPoint</Application>
  <PresentationFormat>On-screen Show (4:3)</PresentationFormat>
  <Paragraphs>50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Blackoak Std</vt:lpstr>
      <vt:lpstr>Calibri</vt:lpstr>
      <vt:lpstr>Gulim</vt:lpstr>
      <vt:lpstr>MS PGothic</vt:lpstr>
      <vt:lpstr>Times</vt:lpstr>
      <vt:lpstr>宋体</vt:lpstr>
      <vt:lpstr>info_powerpt-template-v3[1]</vt:lpstr>
      <vt:lpstr>TD2013007: Method and System for Protecting Content from Screen-shooting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SCEI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leeclg</dc:creator>
  <cp:lastModifiedBy>Hui Fang</cp:lastModifiedBy>
  <cp:revision>28</cp:revision>
  <dcterms:created xsi:type="dcterms:W3CDTF">2011-04-12T08:03:48Z</dcterms:created>
  <dcterms:modified xsi:type="dcterms:W3CDTF">2018-10-31T13:55:02Z</dcterms:modified>
</cp:coreProperties>
</file>