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73" r:id="rId12"/>
    <p:sldId id="266" r:id="rId13"/>
    <p:sldId id="268" r:id="rId14"/>
    <p:sldId id="275"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4015-30D3-4230-9D7D-D43368DCD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CAA5C-1083-44C9-825C-E2A0EF0C3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0A6ACF-EB49-48B1-BFBA-BA991088B439}"/>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B359A586-3CD7-4A5A-B69D-2639C12E3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F550C-6283-4276-8255-D037715A939E}"/>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360710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5338-45B9-45B2-804E-0B013DD8B9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7415-CC16-4A7D-AD86-E0A05EA6F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B345A-ACE4-4AF6-9567-D8F34778D160}"/>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AD945637-8BA4-42A8-99D4-6804B6264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DA34D-EB78-43A3-AEC0-3F5E6806CB73}"/>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124565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42352-3E85-4B0A-B542-E6867E44B6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19867-0B0B-457C-B186-58AA569FE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49B41-3A4A-4163-814E-8F807FFAEFDC}"/>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F6733E53-1C4F-41B2-88AD-720BC4B9F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5F8D7-3EA7-47A3-8D27-6789BAAD2578}"/>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77125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BC8-272F-48C3-8FA1-0B88BE4DD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F30258-2EA5-4451-9362-384B62CE11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65A99-11A3-41F9-83A0-ABF2C3D18ECE}"/>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500503BD-3C25-4055-BA1D-6CBACE869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B94BC-88BF-4F81-8EE5-096606F09F1E}"/>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337992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571A-724D-482F-ADDB-151C1641D1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DA75EF-83D8-41CC-8F92-048F5100B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794BC-48B3-41D7-977F-46AE18279D55}"/>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123E8A54-39A7-4449-8CC0-0217C408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3EA33-BE47-4C46-B56F-7FA5B8F6E642}"/>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65702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E13C-AFBD-43B7-AAE7-39FC0DACA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F75C4-DC8F-41C2-B407-E3FA69A44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1D4005-EC3D-43BF-A3D2-5688C0ED35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3DABDB-FEF9-400F-8504-3CF4E8BEADF2}"/>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6" name="Footer Placeholder 5">
            <a:extLst>
              <a:ext uri="{FF2B5EF4-FFF2-40B4-BE49-F238E27FC236}">
                <a16:creationId xmlns:a16="http://schemas.microsoft.com/office/drawing/2014/main" id="{FF183918-C5ED-408D-AC2B-EF5A51252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93F3E-159A-4B20-AC19-98514A48A839}"/>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23184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FD48-88B4-4D59-819E-84066571D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030D9-AD7B-4B96-9EAE-B074A7652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429AB6-26C9-4607-A5CB-1E5F1950C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319B61-76D9-45EC-B184-7116379DC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C7031-789C-400C-9591-00FDD40DF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8B370-EC9A-44C0-B3AA-EFD89523697B}"/>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8" name="Footer Placeholder 7">
            <a:extLst>
              <a:ext uri="{FF2B5EF4-FFF2-40B4-BE49-F238E27FC236}">
                <a16:creationId xmlns:a16="http://schemas.microsoft.com/office/drawing/2014/main" id="{76497D4A-AE7F-48AB-93E4-39B3367B2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F353A8-5704-4E6E-BAF0-B7BC54A27650}"/>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381874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981-95ED-4073-9951-D375DD56B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12F1B8-7D59-4E3D-8A56-DF3E74E93260}"/>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4" name="Footer Placeholder 3">
            <a:extLst>
              <a:ext uri="{FF2B5EF4-FFF2-40B4-BE49-F238E27FC236}">
                <a16:creationId xmlns:a16="http://schemas.microsoft.com/office/drawing/2014/main" id="{B4B4F9E6-8654-49AB-A163-1435655A8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0B64A0-2801-4A8B-81F4-B201841B18CF}"/>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123128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B7D8B-89FC-45D3-B552-C693ADB3E5D6}"/>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3" name="Footer Placeholder 2">
            <a:extLst>
              <a:ext uri="{FF2B5EF4-FFF2-40B4-BE49-F238E27FC236}">
                <a16:creationId xmlns:a16="http://schemas.microsoft.com/office/drawing/2014/main" id="{70D09BAB-B718-46D3-9FE0-72907027B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6128C1-24FE-4863-B7E2-B3C01BEA4B8A}"/>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348419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CF1-5B29-44F1-89AB-BB2611E03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8878BD-1667-47EE-B3FA-484D05D44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3153C-F0A8-4395-B071-80AACBB2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1463F-1409-47A6-9BD4-5BACCCBED4D1}"/>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6" name="Footer Placeholder 5">
            <a:extLst>
              <a:ext uri="{FF2B5EF4-FFF2-40B4-BE49-F238E27FC236}">
                <a16:creationId xmlns:a16="http://schemas.microsoft.com/office/drawing/2014/main" id="{B6432BEC-A0EC-4AEE-AF94-390ED1381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87E91-B91C-4952-BEBA-A3A20412D501}"/>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17633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CD49-93C2-4E1F-8D4D-9CDE6EAEA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B76BE-A72B-43B2-BC6A-8C1C87914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17DE5-E2FF-4B4E-AEFA-1E47680F2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39EE9-4CFB-43B4-951A-5F43EBEE4F81}"/>
              </a:ext>
            </a:extLst>
          </p:cNvPr>
          <p:cNvSpPr>
            <a:spLocks noGrp="1"/>
          </p:cNvSpPr>
          <p:nvPr>
            <p:ph type="dt" sz="half" idx="10"/>
          </p:nvPr>
        </p:nvSpPr>
        <p:spPr/>
        <p:txBody>
          <a:bodyPr/>
          <a:lstStyle/>
          <a:p>
            <a:fld id="{211354F2-6D17-4F39-A3AE-2C921FB52EDB}" type="datetimeFigureOut">
              <a:rPr lang="en-US" smtClean="0"/>
              <a:t>5/13/2021</a:t>
            </a:fld>
            <a:endParaRPr lang="en-US"/>
          </a:p>
        </p:txBody>
      </p:sp>
      <p:sp>
        <p:nvSpPr>
          <p:cNvPr id="6" name="Footer Placeholder 5">
            <a:extLst>
              <a:ext uri="{FF2B5EF4-FFF2-40B4-BE49-F238E27FC236}">
                <a16:creationId xmlns:a16="http://schemas.microsoft.com/office/drawing/2014/main" id="{F8BC685A-B6BC-47A2-A61A-18A2F8019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D93FF-2258-49E1-A1FF-F6E59AC970C7}"/>
              </a:ext>
            </a:extLst>
          </p:cNvPr>
          <p:cNvSpPr>
            <a:spLocks noGrp="1"/>
          </p:cNvSpPr>
          <p:nvPr>
            <p:ph type="sldNum" sz="quarter" idx="12"/>
          </p:nvPr>
        </p:nvSpPr>
        <p:spPr/>
        <p:txBody>
          <a:bodyPr/>
          <a:lstStyle/>
          <a:p>
            <a:fld id="{8B76DD0A-4239-479C-918F-CB2638F3C3BD}" type="slidenum">
              <a:rPr lang="en-US" smtClean="0"/>
              <a:t>‹#›</a:t>
            </a:fld>
            <a:endParaRPr lang="en-US"/>
          </a:p>
        </p:txBody>
      </p:sp>
    </p:spTree>
    <p:extLst>
      <p:ext uri="{BB962C8B-B14F-4D97-AF65-F5344CB8AC3E}">
        <p14:creationId xmlns:p14="http://schemas.microsoft.com/office/powerpoint/2010/main" val="367244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547FF-E923-44C7-ACCF-FA50B7640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CA7187-72FA-4E69-A980-DB776B7EA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B59D0-FC36-47D3-8543-2177F403E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354F2-6D17-4F39-A3AE-2C921FB52EDB}" type="datetimeFigureOut">
              <a:rPr lang="en-US" smtClean="0"/>
              <a:t>5/13/2021</a:t>
            </a:fld>
            <a:endParaRPr lang="en-US"/>
          </a:p>
        </p:txBody>
      </p:sp>
      <p:sp>
        <p:nvSpPr>
          <p:cNvPr id="5" name="Footer Placeholder 4">
            <a:extLst>
              <a:ext uri="{FF2B5EF4-FFF2-40B4-BE49-F238E27FC236}">
                <a16:creationId xmlns:a16="http://schemas.microsoft.com/office/drawing/2014/main" id="{BFB6CD22-2F03-4588-9584-4DFE4BAAF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E66366-6EA7-4D8C-9FDD-80710368F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6DD0A-4239-479C-918F-CB2638F3C3BD}" type="slidenum">
              <a:rPr lang="en-US" smtClean="0"/>
              <a:t>‹#›</a:t>
            </a:fld>
            <a:endParaRPr lang="en-US"/>
          </a:p>
        </p:txBody>
      </p:sp>
    </p:spTree>
    <p:extLst>
      <p:ext uri="{BB962C8B-B14F-4D97-AF65-F5344CB8AC3E}">
        <p14:creationId xmlns:p14="http://schemas.microsoft.com/office/powerpoint/2010/main" val="26764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17B4-EE31-4502-B8C5-6C83B190D8A0}"/>
              </a:ext>
            </a:extLst>
          </p:cNvPr>
          <p:cNvSpPr>
            <a:spLocks noGrp="1"/>
          </p:cNvSpPr>
          <p:nvPr>
            <p:ph type="ctrTitle"/>
          </p:nvPr>
        </p:nvSpPr>
        <p:spPr/>
        <p:txBody>
          <a:bodyPr/>
          <a:lstStyle/>
          <a:p>
            <a:r>
              <a:rPr lang="en-US" dirty="0"/>
              <a:t>Variational Entity Deduplication</a:t>
            </a:r>
          </a:p>
        </p:txBody>
      </p:sp>
      <p:sp>
        <p:nvSpPr>
          <p:cNvPr id="3" name="Subtitle 2">
            <a:extLst>
              <a:ext uri="{FF2B5EF4-FFF2-40B4-BE49-F238E27FC236}">
                <a16:creationId xmlns:a16="http://schemas.microsoft.com/office/drawing/2014/main" id="{DAC622B9-C117-4417-8A3F-CD78DDD0A3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0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7002-7A16-4BF1-B9C5-5AFA969DC0E8}"/>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86762728-7D66-4717-8532-A25764483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817" y="194294"/>
            <a:ext cx="6370983" cy="6469412"/>
          </a:xfrm>
        </p:spPr>
      </p:pic>
      <p:sp>
        <p:nvSpPr>
          <p:cNvPr id="6" name="Title 1">
            <a:extLst>
              <a:ext uri="{FF2B5EF4-FFF2-40B4-BE49-F238E27FC236}">
                <a16:creationId xmlns:a16="http://schemas.microsoft.com/office/drawing/2014/main" id="{1A9FC5CA-05CB-4062-A770-8E03F4645950}"/>
              </a:ext>
            </a:extLst>
          </p:cNvPr>
          <p:cNvSpPr txBox="1">
            <a:spLocks/>
          </p:cNvSpPr>
          <p:nvPr/>
        </p:nvSpPr>
        <p:spPr>
          <a:xfrm>
            <a:off x="838200" y="3110775"/>
            <a:ext cx="271338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worked only with Walmart-Amazon Dataset</a:t>
            </a:r>
          </a:p>
        </p:txBody>
      </p:sp>
    </p:spTree>
    <p:extLst>
      <p:ext uri="{BB962C8B-B14F-4D97-AF65-F5344CB8AC3E}">
        <p14:creationId xmlns:p14="http://schemas.microsoft.com/office/powerpoint/2010/main" val="325180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C122-4010-46B1-AF86-103EAB94C495}"/>
              </a:ext>
            </a:extLst>
          </p:cNvPr>
          <p:cNvSpPr>
            <a:spLocks noGrp="1"/>
          </p:cNvSpPr>
          <p:nvPr>
            <p:ph type="title"/>
          </p:nvPr>
        </p:nvSpPr>
        <p:spPr/>
        <p:txBody>
          <a:bodyPr/>
          <a:lstStyle/>
          <a:p>
            <a:r>
              <a:rPr lang="en-US" dirty="0"/>
              <a:t>Details on soft-supervision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7D2352-D9E6-4DE4-ADBB-B59C26730891}"/>
                  </a:ext>
                </a:extLst>
              </p:cNvPr>
              <p:cNvSpPr>
                <a:spLocks noGrp="1"/>
              </p:cNvSpPr>
              <p:nvPr>
                <p:ph idx="1"/>
              </p:nvPr>
            </p:nvSpPr>
            <p:spPr/>
            <p:txBody>
              <a:bodyPr>
                <a:normAutofit fontScale="77500" lnSpcReduction="20000"/>
              </a:bodyPr>
              <a:lstStyle/>
              <a:p>
                <a:r>
                  <a:rPr lang="en-US" dirty="0"/>
                  <a:t>We precompute </a:t>
                </a:r>
                <a14:m>
                  <m:oMath xmlns:m="http://schemas.openxmlformats.org/officeDocument/2006/math">
                    <m:r>
                      <m:rPr>
                        <m:sty m:val="p"/>
                      </m:rPr>
                      <a:rPr lang="en-US" b="0" i="0" smtClean="0">
                        <a:latin typeface="Cambria Math" panose="02040503050406030204" pitchFamily="18" charset="0"/>
                      </a:rPr>
                      <m:t>Δ</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oMath>
                </a14:m>
                <a:r>
                  <a:rPr lang="en-US" dirty="0"/>
                  <a:t> based on heuristic</a:t>
                </a:r>
              </a:p>
              <a:p>
                <a:r>
                  <a:rPr lang="en-US" dirty="0"/>
                  <a:t>Our input if of the form</a:t>
                </a:r>
              </a:p>
              <a:p>
                <a:pPr lvl="1"/>
                <a:r>
                  <a:rPr lang="en-US" sz="1900" dirty="0"/>
                  <a:t>COL title VAL </a:t>
                </a:r>
                <a:r>
                  <a:rPr lang="en-US" sz="1900" dirty="0" err="1"/>
                  <a:t>sony</a:t>
                </a:r>
                <a:r>
                  <a:rPr lang="en-US" sz="1900" dirty="0"/>
                  <a:t> 16gb class 4 </a:t>
                </a:r>
                <a:r>
                  <a:rPr lang="en-US" sz="1900" dirty="0" err="1"/>
                  <a:t>sd</a:t>
                </a:r>
                <a:r>
                  <a:rPr lang="en-US" sz="1900" dirty="0"/>
                  <a:t> memory card COL category VAL </a:t>
                </a:r>
                <a:r>
                  <a:rPr lang="en-US" sz="1900" dirty="0" err="1"/>
                  <a:t>usb</a:t>
                </a:r>
                <a:r>
                  <a:rPr lang="en-US" sz="1900" dirty="0"/>
                  <a:t> drives COL brand VAL </a:t>
                </a:r>
                <a:r>
                  <a:rPr lang="en-US" sz="1900" dirty="0" err="1"/>
                  <a:t>sony</a:t>
                </a:r>
                <a:r>
                  <a:rPr lang="en-US" sz="1900" dirty="0"/>
                  <a:t> COL </a:t>
                </a:r>
                <a:r>
                  <a:rPr lang="en-US" sz="1900" dirty="0" err="1"/>
                  <a:t>modelno</a:t>
                </a:r>
                <a:r>
                  <a:rPr lang="en-US" sz="1900" dirty="0"/>
                  <a:t> VAL sf16n4/</a:t>
                </a:r>
                <a:r>
                  <a:rPr lang="en-US" sz="1900" dirty="0" err="1"/>
                  <a:t>tqp</a:t>
                </a:r>
                <a:r>
                  <a:rPr lang="en-US" sz="1900" dirty="0"/>
                  <a:t> COL price VAL 0.0 	COL title VAL </a:t>
                </a:r>
                <a:r>
                  <a:rPr lang="en-US" sz="1900" dirty="0" err="1"/>
                  <a:t>pny</a:t>
                </a:r>
                <a:r>
                  <a:rPr lang="en-US" sz="1900" dirty="0"/>
                  <a:t> 4gb class 4 navy </a:t>
                </a:r>
                <a:r>
                  <a:rPr lang="en-US" sz="1900" dirty="0" err="1"/>
                  <a:t>sd</a:t>
                </a:r>
                <a:r>
                  <a:rPr lang="en-US" sz="1900" dirty="0"/>
                  <a:t> card COL category VAL car audio video COL brand VAL </a:t>
                </a:r>
                <a:r>
                  <a:rPr lang="en-US" sz="1900" dirty="0" err="1"/>
                  <a:t>pny</a:t>
                </a:r>
                <a:r>
                  <a:rPr lang="en-US" sz="1900" dirty="0"/>
                  <a:t> COL </a:t>
                </a:r>
                <a:r>
                  <a:rPr lang="en-US" sz="1900" dirty="0" err="1"/>
                  <a:t>modelno</a:t>
                </a:r>
                <a:r>
                  <a:rPr lang="en-US" sz="1900" dirty="0"/>
                  <a:t> VAL p-sdhc4g4-ef / navy COL price VAL 11.18 	0</a:t>
                </a:r>
              </a:p>
              <a:p>
                <a:pPr lvl="1"/>
                <a:endParaRPr lang="en-US" sz="1900" dirty="0"/>
              </a:p>
              <a:p>
                <a:pPr lvl="1"/>
                <a:r>
                  <a:rPr lang="en-US" dirty="0"/>
                  <a:t>This is further tokenized using </a:t>
                </a:r>
                <a:r>
                  <a:rPr lang="en-US" b="1" dirty="0" err="1"/>
                  <a:t>DistilBERT’s</a:t>
                </a:r>
                <a:r>
                  <a:rPr lang="en-US" dirty="0"/>
                  <a:t> tokenizer</a:t>
                </a:r>
              </a:p>
              <a:p>
                <a:pPr marL="457200" lvl="1" indent="0">
                  <a:buNone/>
                </a:pPr>
                <a:endParaRPr lang="en-US" sz="1500" dirty="0"/>
              </a:p>
              <a:p>
                <a:r>
                  <a:rPr lang="en-US" dirty="0"/>
                  <a:t>We obtain the tokenize sequence for sentence-1 and sentence-2</a:t>
                </a:r>
              </a:p>
              <a:p>
                <a:r>
                  <a:rPr lang="en-US" dirty="0"/>
                  <a:t>Let </a:t>
                </a:r>
                <a14:m>
                  <m:oMath xmlns:m="http://schemas.openxmlformats.org/officeDocument/2006/math">
                    <m:r>
                      <a:rPr lang="en-US" sz="2400" i="1">
                        <a:latin typeface="Cambria Math" panose="02040503050406030204" pitchFamily="18" charset="0"/>
                      </a:rPr>
                      <m:t>𝑑𝑖𝑓𝑓</m:t>
                    </m:r>
                    <m:r>
                      <a:rPr lang="en-US" sz="2400" i="1">
                        <a:latin typeface="Cambria Math" panose="02040503050406030204" pitchFamily="18" charset="0"/>
                      </a:rPr>
                      <m:t> </m:t>
                    </m:r>
                  </m:oMath>
                </a14:m>
                <a:r>
                  <a:rPr lang="en-US" sz="2400" dirty="0"/>
                  <a:t>= </a:t>
                </a:r>
                <a14:m>
                  <m:oMath xmlns:m="http://schemas.openxmlformats.org/officeDocument/2006/math">
                    <m:r>
                      <a:rPr lang="en-US" sz="2400" b="0" i="1" smtClean="0">
                        <a:latin typeface="Cambria Math" panose="02040503050406030204" pitchFamily="18" charset="0"/>
                      </a:rPr>
                      <m:t>𝑠𝑦𝑚</m:t>
                    </m:r>
                    <m:r>
                      <a:rPr lang="en-US" sz="2400" b="0" i="1" smtClean="0">
                        <a:latin typeface="Cambria Math" panose="02040503050406030204" pitchFamily="18" charset="0"/>
                      </a:rPr>
                      <m:t>_</m:t>
                    </m:r>
                    <m:r>
                      <a:rPr lang="en-US" sz="2400" b="0" i="1" smtClean="0">
                        <a:latin typeface="Cambria Math" panose="02040503050406030204" pitchFamily="18" charset="0"/>
                      </a:rPr>
                      <m:t>𝑑𝑖𝑓𝑓</m:t>
                    </m:r>
                    <m:r>
                      <a:rPr lang="en-US" sz="2400" b="0" i="1" smtClean="0">
                        <a:latin typeface="Cambria Math" panose="02040503050406030204" pitchFamily="18" charset="0"/>
                      </a:rPr>
                      <m:t>(</m:t>
                    </m:r>
                    <m:r>
                      <a:rPr lang="en-US" sz="2400" b="0" i="1" smtClean="0">
                        <a:latin typeface="Cambria Math" panose="02040503050406030204" pitchFamily="18" charset="0"/>
                      </a:rPr>
                      <m:t>𝑠𝑒𝑡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𝑡𝑜𝑘𝑒𝑛𝑠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𝑠𝑒𝑛</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e>
                        </m:d>
                      </m:e>
                    </m:d>
                    <m:r>
                      <a:rPr lang="en-US" sz="2400" b="0" i="1" smtClean="0">
                        <a:latin typeface="Cambria Math" panose="02040503050406030204" pitchFamily="18" charset="0"/>
                      </a:rPr>
                      <m:t>, </m:t>
                    </m:r>
                    <m:r>
                      <a:rPr lang="en-US" sz="2400" b="0" i="1" smtClean="0">
                        <a:latin typeface="Cambria Math" panose="02040503050406030204" pitchFamily="18" charset="0"/>
                      </a:rPr>
                      <m:t>𝑠𝑒𝑡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𝑡𝑜𝑘𝑒𝑛𝑠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𝑠𝑒𝑛</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e>
                        </m:d>
                      </m:e>
                    </m:d>
                  </m:oMath>
                </a14:m>
                <a:endParaRPr lang="en-US" sz="2400" dirty="0"/>
              </a:p>
              <a:p>
                <a14:m>
                  <m:oMath xmlns:m="http://schemas.openxmlformats.org/officeDocument/2006/math">
                    <m:r>
                      <m:rPr>
                        <m:sty m:val="p"/>
                      </m:rPr>
                      <a:rPr lang="en-US" sz="2400">
                        <a:latin typeface="Cambria Math" panose="02040503050406030204" pitchFamily="18" charset="0"/>
                      </a:rPr>
                      <m:t>Δ</m:t>
                    </m:r>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i="1">
                                <a:latin typeface="Cambria Math" panose="02040503050406030204" pitchFamily="18" charset="0"/>
                              </a:rPr>
                              <m:t>𝐸</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e>
                        </m:d>
                      </m:e>
                      <m:sub>
                        <m:r>
                          <a:rPr lang="en-US" sz="2400" b="0" i="1" smtClean="0">
                            <a:latin typeface="Cambria Math" panose="02040503050406030204" pitchFamily="18" charset="0"/>
                          </a:rPr>
                          <m:t>𝑖</m:t>
                        </m:r>
                      </m:sub>
                    </m:sSub>
                    <m:r>
                      <a:rPr lang="en-US" sz="2400" b="0" i="0" smtClean="0">
                        <a:latin typeface="Cambria Math" panose="02040503050406030204" pitchFamily="18" charset="0"/>
                      </a:rPr>
                      <m:t>=   </m:t>
                    </m:r>
                  </m:oMath>
                </a14:m>
                <a:endParaRPr lang="en-US" sz="2400" dirty="0"/>
              </a:p>
              <a:p>
                <a:pPr lvl="1"/>
                <a14:m>
                  <m:oMath xmlns:m="http://schemas.openxmlformats.org/officeDocument/2006/math">
                    <m:r>
                      <a:rPr lang="en-US" sz="2000" b="0" i="1" smtClean="0">
                        <a:latin typeface="Cambria Math" panose="02040503050406030204" pitchFamily="18" charset="0"/>
                      </a:rPr>
                      <m:t>0 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r>
                      <a:rPr lang="en-US" sz="2000" b="0" i="1" smtClean="0">
                        <a:latin typeface="Cambria Math" panose="02040503050406030204" pitchFamily="18" charset="0"/>
                      </a:rPr>
                      <m:t>𝑠𝑦𝑛𝑡𝑎𝑥</m:t>
                    </m:r>
                    <m:r>
                      <a:rPr lang="en-US" sz="2000" b="0" i="1" smtClean="0">
                        <a:latin typeface="Cambria Math" panose="02040503050406030204" pitchFamily="18" charset="0"/>
                      </a:rPr>
                      <m:t> </m:t>
                    </m:r>
                    <m:r>
                      <a:rPr lang="en-US" sz="2000" b="0" i="1" smtClean="0">
                        <a:latin typeface="Cambria Math" panose="02040503050406030204" pitchFamily="18" charset="0"/>
                      </a:rPr>
                      <m:t>𝑡𝑜𝑘𝑒𝑛𝑠</m:t>
                    </m:r>
                    <m:r>
                      <a:rPr lang="en-US" sz="2000" b="0" i="1" smtClean="0">
                        <a:latin typeface="Cambria Math" panose="02040503050406030204" pitchFamily="18" charset="0"/>
                      </a:rPr>
                      <m:t> </m:t>
                    </m:r>
                    <m:r>
                      <a:rPr lang="en-US" sz="2000" b="0" i="1" smtClean="0">
                        <a:latin typeface="Cambria Math" panose="02040503050406030204" pitchFamily="18" charset="0"/>
                      </a:rPr>
                      <m:t>𝑙𝑖𝑘𝑒</m:t>
                    </m:r>
                    <m:r>
                      <a:rPr lang="en-US" sz="2000" b="0" i="1" smtClean="0">
                        <a:latin typeface="Cambria Math" panose="02040503050406030204" pitchFamily="18" charset="0"/>
                      </a:rPr>
                      <m:t> </m:t>
                    </m:r>
                    <m:r>
                      <a:rPr lang="en-US" sz="2000" b="0" i="1" smtClean="0">
                        <a:latin typeface="Cambria Math" panose="02040503050406030204" pitchFamily="18" charset="0"/>
                      </a:rPr>
                      <m:t>𝐶𝑂𝐿</m:t>
                    </m:r>
                    <m:r>
                      <a:rPr lang="en-US" sz="2000" b="0" i="1" smtClean="0">
                        <a:latin typeface="Cambria Math" panose="02040503050406030204" pitchFamily="18" charset="0"/>
                      </a:rPr>
                      <m:t>, </m:t>
                    </m:r>
                    <m:r>
                      <a:rPr lang="en-US" sz="2000" b="0" i="1" smtClean="0">
                        <a:latin typeface="Cambria Math" panose="02040503050406030204" pitchFamily="18" charset="0"/>
                      </a:rPr>
                      <m:t>𝑉𝐴𝐿</m:t>
                    </m:r>
                    <m:r>
                      <a:rPr lang="en-US" sz="2000" b="0" i="1" smtClean="0">
                        <a:latin typeface="Cambria Math" panose="02040503050406030204" pitchFamily="18" charset="0"/>
                      </a:rPr>
                      <m:t>, </m:t>
                    </m:r>
                    <m:r>
                      <a:rPr lang="en-US" sz="2000" b="0" i="1" smtClean="0">
                        <a:latin typeface="Cambria Math" panose="02040503050406030204" pitchFamily="18" charset="0"/>
                      </a:rPr>
                      <m:t>𝐶𝑜𝑙𝑢𝑚𝑛</m:t>
                    </m:r>
                    <m:r>
                      <a:rPr lang="en-US" sz="2000" b="0" i="1" smtClean="0">
                        <a:latin typeface="Cambria Math" panose="02040503050406030204" pitchFamily="18" charset="0"/>
                      </a:rPr>
                      <m:t> </m:t>
                    </m:r>
                    <m:r>
                      <a:rPr lang="en-US" sz="2000" b="0" i="1" smtClean="0">
                        <a:latin typeface="Cambria Math" panose="02040503050406030204" pitchFamily="18" charset="0"/>
                      </a:rPr>
                      <m:t>𝑛𝑎𝑚𝑒𝑠</m:t>
                    </m:r>
                  </m:oMath>
                </a14:m>
                <a:endParaRPr lang="en-US" sz="2000" dirty="0"/>
              </a:p>
              <a:p>
                <a:pPr lvl="1"/>
                <a:r>
                  <a:rPr lang="en-US" sz="2000" dirty="0"/>
                  <a:t>0.5 </a:t>
                </a:r>
                <a14:m>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m:t>
                                </m:r>
                              </m:sup>
                            </m:sSup>
                          </m:e>
                        </m:d>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𝑑𝑖𝑓𝑓</m:t>
                    </m:r>
                    <m:r>
                      <a:rPr lang="en-US" sz="2000" b="0" i="1" smtClean="0">
                        <a:latin typeface="Cambria Math" panose="02040503050406030204" pitchFamily="18" charset="0"/>
                      </a:rPr>
                      <m:t> </m:t>
                    </m:r>
                  </m:oMath>
                </a14:m>
                <a:endParaRPr lang="en-US" sz="2000" dirty="0"/>
              </a:p>
              <a:p>
                <a:pPr lvl="1"/>
                <a:r>
                  <a:rPr lang="en-US" sz="2000" dirty="0"/>
                  <a:t>1.0 </a:t>
                </a:r>
                <a14:m>
                  <m:oMath xmlns:m="http://schemas.openxmlformats.org/officeDocument/2006/math">
                    <m:r>
                      <a:rPr lang="en-US" sz="2000" i="1">
                        <a:latin typeface="Cambria Math" panose="02040503050406030204" pitchFamily="18" charset="0"/>
                      </a:rPr>
                      <m:t>𝑖𝑓</m:t>
                    </m:r>
                    <m:r>
                      <a:rPr lang="en-US" sz="2000" i="1">
                        <a:latin typeface="Cambria Math" panose="02040503050406030204" pitchFamily="18" charset="0"/>
                      </a:rPr>
                      <m:t> </m:t>
                    </m:r>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r>
                              <a:rPr lang="en-US" sz="2000" i="1">
                                <a:latin typeface="Cambria Math" panose="02040503050406030204" pitchFamily="18" charset="0"/>
                              </a:rPr>
                              <m:t>𝐸</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𝐸</m:t>
                                </m:r>
                              </m:e>
                              <m:sup>
                                <m:r>
                                  <a:rPr lang="en-US" sz="2000" i="1">
                                    <a:latin typeface="Cambria Math" panose="02040503050406030204" pitchFamily="18" charset="0"/>
                                  </a:rPr>
                                  <m:t>′</m:t>
                                </m:r>
                              </m:sup>
                            </m:sSup>
                          </m:e>
                        </m:d>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𝑑𝑖𝑓𝑓</m:t>
                    </m:r>
                    <m:r>
                      <a:rPr lang="en-US" sz="2000" i="1">
                        <a:latin typeface="Cambria Math" panose="02040503050406030204" pitchFamily="18" charset="0"/>
                      </a:rPr>
                      <m:t> </m:t>
                    </m:r>
                  </m:oMath>
                </a14:m>
                <a:endParaRPr lang="en-US" sz="2000" dirty="0"/>
              </a:p>
              <a:p>
                <a14:m>
                  <m:oMath xmlns:m="http://schemas.openxmlformats.org/officeDocument/2006/math">
                    <m:r>
                      <a:rPr lang="en-US" b="0" i="1" smtClean="0">
                        <a:latin typeface="Cambria Math" panose="02040503050406030204" pitchFamily="18" charset="0"/>
                      </a:rPr>
                      <m:t>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𝑆𝑒𝑙𝑓𝑆𝑢𝑝</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oMath>
                </a14:m>
                <a:endParaRPr lang="en-US" dirty="0"/>
              </a:p>
              <a:p>
                <a:pPr lvl="1"/>
                <a:endParaRPr lang="en-US" sz="2000" dirty="0"/>
              </a:p>
            </p:txBody>
          </p:sp>
        </mc:Choice>
        <mc:Fallback xmlns="">
          <p:sp>
            <p:nvSpPr>
              <p:cNvPr id="3" name="Content Placeholder 2">
                <a:extLst>
                  <a:ext uri="{FF2B5EF4-FFF2-40B4-BE49-F238E27FC236}">
                    <a16:creationId xmlns:a16="http://schemas.microsoft.com/office/drawing/2014/main" id="{6F7D2352-D9E6-4DE4-ADBB-B59C26730891}"/>
                  </a:ext>
                </a:extLst>
              </p:cNvPr>
              <p:cNvSpPr>
                <a:spLocks noGrp="1" noRot="1" noChangeAspect="1" noMove="1" noResize="1" noEditPoints="1" noAdjustHandles="1" noChangeArrowheads="1" noChangeShapeType="1" noTextEdit="1"/>
              </p:cNvSpPr>
              <p:nvPr>
                <p:ph idx="1"/>
              </p:nvPr>
            </p:nvSpPr>
            <p:spPr>
              <a:blipFill>
                <a:blip r:embed="rId2"/>
                <a:stretch>
                  <a:fillRect l="-696" t="-2801" r="-290"/>
                </a:stretch>
              </a:blipFill>
            </p:spPr>
            <p:txBody>
              <a:bodyPr/>
              <a:lstStyle/>
              <a:p>
                <a:r>
                  <a:rPr lang="en-US">
                    <a:noFill/>
                  </a:rPr>
                  <a:t> </a:t>
                </a:r>
              </a:p>
            </p:txBody>
          </p:sp>
        </mc:Fallback>
      </mc:AlternateContent>
    </p:spTree>
    <p:extLst>
      <p:ext uri="{BB962C8B-B14F-4D97-AF65-F5344CB8AC3E}">
        <p14:creationId xmlns:p14="http://schemas.microsoft.com/office/powerpoint/2010/main" val="390039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B44-1070-46DF-99D1-F15DD407B803}"/>
              </a:ext>
            </a:extLst>
          </p:cNvPr>
          <p:cNvSpPr>
            <a:spLocks noGrp="1"/>
          </p:cNvSpPr>
          <p:nvPr>
            <p:ph type="title"/>
          </p:nvPr>
        </p:nvSpPr>
        <p:spPr/>
        <p:txBody>
          <a:bodyPr/>
          <a:lstStyle/>
          <a:p>
            <a:r>
              <a:rPr lang="en-US"/>
              <a:t>Baseline Results [Done]</a:t>
            </a:r>
            <a:endParaRPr lang="en-US" dirty="0"/>
          </a:p>
        </p:txBody>
      </p:sp>
      <p:sp>
        <p:nvSpPr>
          <p:cNvPr id="3" name="Content Placeholder 2">
            <a:extLst>
              <a:ext uri="{FF2B5EF4-FFF2-40B4-BE49-F238E27FC236}">
                <a16:creationId xmlns:a16="http://schemas.microsoft.com/office/drawing/2014/main" id="{DD44F100-D2BF-45E4-A3F2-6055FA54647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6188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2648-D441-48FB-A43A-EEACCDFDE389}"/>
              </a:ext>
            </a:extLst>
          </p:cNvPr>
          <p:cNvSpPr>
            <a:spLocks noGrp="1"/>
          </p:cNvSpPr>
          <p:nvPr>
            <p:ph type="title"/>
          </p:nvPr>
        </p:nvSpPr>
        <p:spPr/>
        <p:txBody>
          <a:bodyPr/>
          <a:lstStyle/>
          <a:p>
            <a:r>
              <a:rPr lang="en-US" dirty="0"/>
              <a:t>Results with attention (no soft supervision) without Augmentation [Done]</a:t>
            </a:r>
          </a:p>
        </p:txBody>
      </p:sp>
      <p:sp>
        <p:nvSpPr>
          <p:cNvPr id="3" name="Content Placeholder 2">
            <a:extLst>
              <a:ext uri="{FF2B5EF4-FFF2-40B4-BE49-F238E27FC236}">
                <a16:creationId xmlns:a16="http://schemas.microsoft.com/office/drawing/2014/main" id="{E3AE23CC-137D-4B7A-997E-4F467073B8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918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2648-D441-48FB-A43A-EEACCDFDE389}"/>
              </a:ext>
            </a:extLst>
          </p:cNvPr>
          <p:cNvSpPr>
            <a:spLocks noGrp="1"/>
          </p:cNvSpPr>
          <p:nvPr>
            <p:ph type="title"/>
          </p:nvPr>
        </p:nvSpPr>
        <p:spPr/>
        <p:txBody>
          <a:bodyPr/>
          <a:lstStyle/>
          <a:p>
            <a:r>
              <a:rPr lang="en-US" dirty="0"/>
              <a:t>Results with attention (no soft supervision)</a:t>
            </a:r>
            <a:br>
              <a:rPr lang="en-US" dirty="0"/>
            </a:br>
            <a:r>
              <a:rPr lang="en-US" dirty="0"/>
              <a:t>With Augmentation (Lokesh)</a:t>
            </a:r>
          </a:p>
        </p:txBody>
      </p:sp>
      <p:sp>
        <p:nvSpPr>
          <p:cNvPr id="3" name="Content Placeholder 2">
            <a:extLst>
              <a:ext uri="{FF2B5EF4-FFF2-40B4-BE49-F238E27FC236}">
                <a16:creationId xmlns:a16="http://schemas.microsoft.com/office/drawing/2014/main" id="{E3AE23CC-137D-4B7A-997E-4F467073B84E}"/>
              </a:ext>
            </a:extLst>
          </p:cNvPr>
          <p:cNvSpPr>
            <a:spLocks noGrp="1"/>
          </p:cNvSpPr>
          <p:nvPr>
            <p:ph idx="1"/>
          </p:nvPr>
        </p:nvSpPr>
        <p:spPr/>
        <p:txBody>
          <a:bodyPr/>
          <a:lstStyle/>
          <a:p>
            <a:r>
              <a:rPr lang="en-US" dirty="0"/>
              <a:t>Commit Msg :  Adding variational attention with Augmentation without self supervision</a:t>
            </a:r>
          </a:p>
          <a:p>
            <a:endParaRPr lang="en-US" dirty="0"/>
          </a:p>
        </p:txBody>
      </p:sp>
    </p:spTree>
    <p:extLst>
      <p:ext uri="{BB962C8B-B14F-4D97-AF65-F5344CB8AC3E}">
        <p14:creationId xmlns:p14="http://schemas.microsoft.com/office/powerpoint/2010/main" val="191654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05B8-0535-4A6C-9D62-E25AAD0CCAAE}"/>
              </a:ext>
            </a:extLst>
          </p:cNvPr>
          <p:cNvSpPr>
            <a:spLocks noGrp="1"/>
          </p:cNvSpPr>
          <p:nvPr>
            <p:ph type="title"/>
          </p:nvPr>
        </p:nvSpPr>
        <p:spPr/>
        <p:txBody>
          <a:bodyPr/>
          <a:lstStyle/>
          <a:p>
            <a:r>
              <a:rPr lang="en-US" dirty="0"/>
              <a:t>Results with attention (soft supervision) (Best Alpha)</a:t>
            </a:r>
          </a:p>
        </p:txBody>
      </p:sp>
      <p:sp>
        <p:nvSpPr>
          <p:cNvPr id="3" name="Content Placeholder 2">
            <a:extLst>
              <a:ext uri="{FF2B5EF4-FFF2-40B4-BE49-F238E27FC236}">
                <a16:creationId xmlns:a16="http://schemas.microsoft.com/office/drawing/2014/main" id="{1CF436C6-D951-447D-A6DD-C578CE7AB8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866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380EC32-F1F9-4314-9651-CB8D98048494}"/>
                  </a:ext>
                </a:extLst>
              </p:cNvPr>
              <p:cNvSpPr>
                <a:spLocks noGrp="1"/>
              </p:cNvSpPr>
              <p:nvPr>
                <p:ph type="title"/>
              </p:nvPr>
            </p:nvSpPr>
            <p:spPr/>
            <p:txBody>
              <a:bodyPr/>
              <a:lstStyle/>
              <a:p>
                <a:r>
                  <a:rPr lang="en-US" dirty="0"/>
                  <a:t>Sensitivity of </a:t>
                </a:r>
                <a14:m>
                  <m:oMath xmlns:m="http://schemas.openxmlformats.org/officeDocument/2006/math">
                    <m:r>
                      <a:rPr lang="en-US" b="0" i="1" smtClean="0">
                        <a:latin typeface="Cambria Math" panose="02040503050406030204" pitchFamily="18" charset="0"/>
                      </a:rPr>
                      <m:t>𝛼</m:t>
                    </m:r>
                  </m:oMath>
                </a14:m>
                <a:r>
                  <a:rPr lang="en-US" dirty="0"/>
                  <a:t> [0.1, 0.5, 1, 0.01, 0.001] </a:t>
                </a:r>
              </a:p>
            </p:txBody>
          </p:sp>
        </mc:Choice>
        <mc:Fallback>
          <p:sp>
            <p:nvSpPr>
              <p:cNvPr id="2" name="Title 1">
                <a:extLst>
                  <a:ext uri="{FF2B5EF4-FFF2-40B4-BE49-F238E27FC236}">
                    <a16:creationId xmlns:a16="http://schemas.microsoft.com/office/drawing/2014/main" id="{C380EC32-F1F9-4314-9651-CB8D9804849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77B67DC-D44A-4106-B97A-AB3FDEDA176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276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474C-7D26-4E18-B580-E90BB24FA8A7}"/>
              </a:ext>
            </a:extLst>
          </p:cNvPr>
          <p:cNvSpPr>
            <a:spLocks noGrp="1"/>
          </p:cNvSpPr>
          <p:nvPr>
            <p:ph type="title"/>
          </p:nvPr>
        </p:nvSpPr>
        <p:spPr/>
        <p:txBody>
          <a:bodyPr/>
          <a:lstStyle/>
          <a:p>
            <a:r>
              <a:rPr lang="en-US" dirty="0"/>
              <a:t>Ditch attn, and aggregate based of </a:t>
            </a:r>
            <a:r>
              <a:rPr lang="en-US" dirty="0" err="1"/>
              <a:t>y_self_sup</a:t>
            </a:r>
            <a:r>
              <a:rPr lang="en-US" dirty="0"/>
              <a:t> [Lokesh]</a:t>
            </a:r>
          </a:p>
        </p:txBody>
      </p:sp>
      <p:sp>
        <p:nvSpPr>
          <p:cNvPr id="3" name="Content Placeholder 2">
            <a:extLst>
              <a:ext uri="{FF2B5EF4-FFF2-40B4-BE49-F238E27FC236}">
                <a16:creationId xmlns:a16="http://schemas.microsoft.com/office/drawing/2014/main" id="{D74A669C-EE67-49F5-9D38-E5B6D2513321}"/>
              </a:ext>
            </a:extLst>
          </p:cNvPr>
          <p:cNvSpPr>
            <a:spLocks noGrp="1"/>
          </p:cNvSpPr>
          <p:nvPr>
            <p:ph idx="1"/>
          </p:nvPr>
        </p:nvSpPr>
        <p:spPr/>
        <p:txBody>
          <a:bodyPr/>
          <a:lstStyle/>
          <a:p>
            <a:r>
              <a:rPr lang="en-US" dirty="0"/>
              <a:t>Relate this </a:t>
            </a:r>
            <a:r>
              <a:rPr lang="en-US" dirty="0" err="1"/>
              <a:t>expt</a:t>
            </a:r>
            <a:r>
              <a:rPr lang="en-US" dirty="0"/>
              <a:t> to alpha </a:t>
            </a:r>
            <a:r>
              <a:rPr lang="en-US" dirty="0" err="1"/>
              <a:t>valye</a:t>
            </a:r>
            <a:endParaRPr lang="en-US" dirty="0"/>
          </a:p>
        </p:txBody>
      </p:sp>
    </p:spTree>
    <p:extLst>
      <p:ext uri="{BB962C8B-B14F-4D97-AF65-F5344CB8AC3E}">
        <p14:creationId xmlns:p14="http://schemas.microsoft.com/office/powerpoint/2010/main" val="147612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A8D2-BEA0-4276-B9C5-B835ECF5A3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C27E9-C672-4590-9407-DAF76D867320}"/>
              </a:ext>
            </a:extLst>
          </p:cNvPr>
          <p:cNvSpPr>
            <a:spLocks noGrp="1"/>
          </p:cNvSpPr>
          <p:nvPr>
            <p:ph idx="1"/>
          </p:nvPr>
        </p:nvSpPr>
        <p:spPr/>
        <p:txBody>
          <a:bodyPr/>
          <a:lstStyle/>
          <a:p>
            <a:r>
              <a:rPr lang="en-US" dirty="0"/>
              <a:t>We think we would have obtained more meaningful results if we were able to enforce soft supervision from some king of ground truth rather than the naïve heuristics that we adopted in this paper.</a:t>
            </a:r>
          </a:p>
        </p:txBody>
      </p:sp>
    </p:spTree>
    <p:extLst>
      <p:ext uri="{BB962C8B-B14F-4D97-AF65-F5344CB8AC3E}">
        <p14:creationId xmlns:p14="http://schemas.microsoft.com/office/powerpoint/2010/main" val="410004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A04F-2310-424C-8C02-4D563DEC31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80B8B9-4C16-4619-A80F-079D27984447}"/>
              </a:ext>
            </a:extLst>
          </p:cNvPr>
          <p:cNvSpPr>
            <a:spLocks noGrp="1"/>
          </p:cNvSpPr>
          <p:nvPr>
            <p:ph idx="1"/>
          </p:nvPr>
        </p:nvSpPr>
        <p:spPr/>
        <p:txBody>
          <a:bodyPr/>
          <a:lstStyle/>
          <a:p>
            <a:r>
              <a:rPr lang="en-US" dirty="0"/>
              <a:t>Varun Embar, </a:t>
            </a:r>
            <a:r>
              <a:rPr lang="en-US" dirty="0" err="1"/>
              <a:t>Bunyamin</a:t>
            </a:r>
            <a:r>
              <a:rPr lang="en-US" dirty="0"/>
              <a:t> </a:t>
            </a:r>
            <a:r>
              <a:rPr lang="en-US" dirty="0" err="1"/>
              <a:t>Sisman</a:t>
            </a:r>
            <a:r>
              <a:rPr lang="en-US" dirty="0"/>
              <a:t>, Hao Wei, Xin Luna Dong, Christos </a:t>
            </a:r>
            <a:r>
              <a:rPr lang="en-US" dirty="0" err="1"/>
              <a:t>Faloutsos</a:t>
            </a:r>
            <a:r>
              <a:rPr lang="en-US" dirty="0"/>
              <a:t>, and Lise </a:t>
            </a:r>
            <a:r>
              <a:rPr lang="en-US" dirty="0" err="1"/>
              <a:t>Getoor</a:t>
            </a:r>
            <a:r>
              <a:rPr lang="en-US" dirty="0"/>
              <a:t>. 2020. Contrastive Entity Linkage: Mining Variational Attributes from Large Catalogs for Entity Linkage. In Automated Knowledge Base Construction. https://doi.org/10.24432/C5W88R </a:t>
            </a:r>
          </a:p>
          <a:p>
            <a:endParaRPr lang="en-US" dirty="0"/>
          </a:p>
        </p:txBody>
      </p:sp>
    </p:spTree>
    <p:extLst>
      <p:ext uri="{BB962C8B-B14F-4D97-AF65-F5344CB8AC3E}">
        <p14:creationId xmlns:p14="http://schemas.microsoft.com/office/powerpoint/2010/main" val="346320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BC56-5162-4207-8D71-CBBE8F8DC54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84B3094-E65D-477E-A870-69891452B72D}"/>
              </a:ext>
            </a:extLst>
          </p:cNvPr>
          <p:cNvSpPr>
            <a:spLocks noGrp="1"/>
          </p:cNvSpPr>
          <p:nvPr>
            <p:ph idx="1"/>
          </p:nvPr>
        </p:nvSpPr>
        <p:spPr/>
        <p:txBody>
          <a:bodyPr>
            <a:normAutofit lnSpcReduction="10000"/>
          </a:bodyPr>
          <a:lstStyle/>
          <a:p>
            <a:r>
              <a:rPr lang="en-US" dirty="0"/>
              <a:t>Improving Entity matching using variational attributes</a:t>
            </a:r>
          </a:p>
          <a:p>
            <a:r>
              <a:rPr lang="en-US" b="1" dirty="0"/>
              <a:t>Variational attributes</a:t>
            </a:r>
            <a:r>
              <a:rPr lang="en-US" dirty="0"/>
              <a:t>: tokens that characterize two entities that are variations of each other</a:t>
            </a:r>
          </a:p>
          <a:p>
            <a:r>
              <a:rPr lang="en-US" dirty="0"/>
              <a:t>To do this, we mine domain-dependent variational attributes present in unstructured text</a:t>
            </a:r>
          </a:p>
          <a:p>
            <a:r>
              <a:rPr lang="en-US" dirty="0" err="1"/>
              <a:t>Eg</a:t>
            </a:r>
            <a:r>
              <a:rPr lang="en-US" dirty="0"/>
              <a:t>: </a:t>
            </a:r>
          </a:p>
          <a:p>
            <a:pPr lvl="1"/>
            <a:r>
              <a:rPr lang="en-US" dirty="0"/>
              <a:t>“</a:t>
            </a:r>
            <a:r>
              <a:rPr lang="en-US" dirty="0" err="1"/>
              <a:t>TabMaker</a:t>
            </a:r>
            <a:r>
              <a:rPr lang="en-US" dirty="0"/>
              <a:t> Color HD 16 GB” </a:t>
            </a:r>
          </a:p>
          <a:p>
            <a:pPr lvl="1"/>
            <a:r>
              <a:rPr lang="en-US" dirty="0"/>
              <a:t>“</a:t>
            </a:r>
            <a:r>
              <a:rPr lang="en-US" dirty="0" err="1"/>
              <a:t>TabMaker</a:t>
            </a:r>
            <a:r>
              <a:rPr lang="en-US" dirty="0"/>
              <a:t> Color HD 8 GB”</a:t>
            </a:r>
          </a:p>
          <a:p>
            <a:r>
              <a:rPr lang="en-US" dirty="0"/>
              <a:t>The above two entities are variational because of their storage size</a:t>
            </a:r>
          </a:p>
          <a:p>
            <a:pPr lvl="1"/>
            <a:r>
              <a:rPr lang="en-US" dirty="0"/>
              <a:t>They have same base attributes</a:t>
            </a:r>
          </a:p>
          <a:p>
            <a:pPr lvl="1"/>
            <a:endParaRPr lang="en-US" dirty="0"/>
          </a:p>
        </p:txBody>
      </p:sp>
    </p:spTree>
    <p:extLst>
      <p:ext uri="{BB962C8B-B14F-4D97-AF65-F5344CB8AC3E}">
        <p14:creationId xmlns:p14="http://schemas.microsoft.com/office/powerpoint/2010/main" val="68796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5FF6-18B1-4F65-A7E8-E6A5CD00C291}"/>
              </a:ext>
            </a:extLst>
          </p:cNvPr>
          <p:cNvSpPr>
            <a:spLocks noGrp="1"/>
          </p:cNvSpPr>
          <p:nvPr>
            <p:ph type="title"/>
          </p:nvPr>
        </p:nvSpPr>
        <p:spPr/>
        <p:txBody>
          <a:bodyPr>
            <a:normAutofit fontScale="90000"/>
          </a:bodyPr>
          <a:lstStyle/>
          <a:p>
            <a:r>
              <a:rPr lang="en-US" dirty="0"/>
              <a:t>Deep entity matching with Pre-trained Language models 								[VLDB’20]</a:t>
            </a:r>
          </a:p>
        </p:txBody>
      </p:sp>
      <p:sp>
        <p:nvSpPr>
          <p:cNvPr id="3" name="Content Placeholder 2">
            <a:extLst>
              <a:ext uri="{FF2B5EF4-FFF2-40B4-BE49-F238E27FC236}">
                <a16:creationId xmlns:a16="http://schemas.microsoft.com/office/drawing/2014/main" id="{168EF9A9-1D94-4265-8386-542DBDC7FF93}"/>
              </a:ext>
            </a:extLst>
          </p:cNvPr>
          <p:cNvSpPr>
            <a:spLocks noGrp="1"/>
          </p:cNvSpPr>
          <p:nvPr>
            <p:ph idx="1"/>
          </p:nvPr>
        </p:nvSpPr>
        <p:spPr>
          <a:xfrm>
            <a:off x="838200" y="1825625"/>
            <a:ext cx="10515600" cy="1700651"/>
          </a:xfrm>
        </p:spPr>
        <p:txBody>
          <a:bodyPr>
            <a:normAutofit lnSpcReduction="10000"/>
          </a:bodyPr>
          <a:lstStyle/>
          <a:p>
            <a:r>
              <a:rPr lang="en-US" dirty="0"/>
              <a:t>DITTO is a BERT based model to entity matching</a:t>
            </a:r>
          </a:p>
          <a:p>
            <a:r>
              <a:rPr lang="en-US" dirty="0"/>
              <a:t>This is a 2-class classification problem</a:t>
            </a:r>
          </a:p>
          <a:p>
            <a:pPr lvl="1"/>
            <a:r>
              <a:rPr lang="en-US" dirty="0"/>
              <a:t>Duplicate</a:t>
            </a:r>
          </a:p>
          <a:p>
            <a:pPr lvl="1"/>
            <a:r>
              <a:rPr lang="en-US" dirty="0"/>
              <a:t>Distinct</a:t>
            </a:r>
          </a:p>
          <a:p>
            <a:endParaRPr lang="en-US" dirty="0"/>
          </a:p>
        </p:txBody>
      </p:sp>
      <p:pic>
        <p:nvPicPr>
          <p:cNvPr id="4" name="Picture 3">
            <a:extLst>
              <a:ext uri="{FF2B5EF4-FFF2-40B4-BE49-F238E27FC236}">
                <a16:creationId xmlns:a16="http://schemas.microsoft.com/office/drawing/2014/main" id="{7195E712-BA4F-4F51-B7A9-8D61F2F8FE44}"/>
              </a:ext>
            </a:extLst>
          </p:cNvPr>
          <p:cNvPicPr>
            <a:picLocks noChangeAspect="1"/>
          </p:cNvPicPr>
          <p:nvPr/>
        </p:nvPicPr>
        <p:blipFill>
          <a:blip r:embed="rId2"/>
          <a:stretch>
            <a:fillRect/>
          </a:stretch>
        </p:blipFill>
        <p:spPr>
          <a:xfrm>
            <a:off x="327377" y="3526276"/>
            <a:ext cx="9297698" cy="1295581"/>
          </a:xfrm>
          <a:prstGeom prst="rect">
            <a:avLst/>
          </a:prstGeom>
        </p:spPr>
      </p:pic>
      <p:pic>
        <p:nvPicPr>
          <p:cNvPr id="5" name="Picture 4">
            <a:extLst>
              <a:ext uri="{FF2B5EF4-FFF2-40B4-BE49-F238E27FC236}">
                <a16:creationId xmlns:a16="http://schemas.microsoft.com/office/drawing/2014/main" id="{EFBF263D-2913-40A5-9408-573C778DFAFF}"/>
              </a:ext>
            </a:extLst>
          </p:cNvPr>
          <p:cNvPicPr>
            <a:picLocks noChangeAspect="1"/>
          </p:cNvPicPr>
          <p:nvPr/>
        </p:nvPicPr>
        <p:blipFill>
          <a:blip r:embed="rId3"/>
          <a:stretch>
            <a:fillRect/>
          </a:stretch>
        </p:blipFill>
        <p:spPr>
          <a:xfrm>
            <a:off x="603448" y="4952232"/>
            <a:ext cx="4753638" cy="1705213"/>
          </a:xfrm>
          <a:prstGeom prst="rect">
            <a:avLst/>
          </a:prstGeom>
        </p:spPr>
      </p:pic>
    </p:spTree>
    <p:extLst>
      <p:ext uri="{BB962C8B-B14F-4D97-AF65-F5344CB8AC3E}">
        <p14:creationId xmlns:p14="http://schemas.microsoft.com/office/powerpoint/2010/main" val="96035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BC6C-DE5A-4561-A33E-BDEE024DC449}"/>
              </a:ext>
            </a:extLst>
          </p:cNvPr>
          <p:cNvSpPr>
            <a:spLocks noGrp="1"/>
          </p:cNvSpPr>
          <p:nvPr>
            <p:ph type="title"/>
          </p:nvPr>
        </p:nvSpPr>
        <p:spPr/>
        <p:txBody>
          <a:bodyPr>
            <a:normAutofit/>
          </a:bodyPr>
          <a:lstStyle/>
          <a:p>
            <a:r>
              <a:rPr lang="en-US" dirty="0"/>
              <a:t>DITTO Architecture</a:t>
            </a:r>
          </a:p>
        </p:txBody>
      </p:sp>
      <p:pic>
        <p:nvPicPr>
          <p:cNvPr id="4" name="Picture 3">
            <a:extLst>
              <a:ext uri="{FF2B5EF4-FFF2-40B4-BE49-F238E27FC236}">
                <a16:creationId xmlns:a16="http://schemas.microsoft.com/office/drawing/2014/main" id="{35AD8F5A-487D-4193-B204-B62F0DE79D59}"/>
              </a:ext>
            </a:extLst>
          </p:cNvPr>
          <p:cNvPicPr>
            <a:picLocks noChangeAspect="1"/>
          </p:cNvPicPr>
          <p:nvPr/>
        </p:nvPicPr>
        <p:blipFill>
          <a:blip r:embed="rId2"/>
          <a:stretch>
            <a:fillRect/>
          </a:stretch>
        </p:blipFill>
        <p:spPr>
          <a:xfrm>
            <a:off x="2111371" y="1690688"/>
            <a:ext cx="7630590" cy="5134692"/>
          </a:xfrm>
          <a:prstGeom prst="rect">
            <a:avLst/>
          </a:prstGeom>
        </p:spPr>
      </p:pic>
    </p:spTree>
    <p:extLst>
      <p:ext uri="{BB962C8B-B14F-4D97-AF65-F5344CB8AC3E}">
        <p14:creationId xmlns:p14="http://schemas.microsoft.com/office/powerpoint/2010/main" val="5998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2D9-4030-4740-84F8-E4A816E98BF7}"/>
              </a:ext>
            </a:extLst>
          </p:cNvPr>
          <p:cNvSpPr>
            <a:spLocks noGrp="1"/>
          </p:cNvSpPr>
          <p:nvPr>
            <p:ph type="title"/>
          </p:nvPr>
        </p:nvSpPr>
        <p:spPr/>
        <p:txBody>
          <a:bodyPr/>
          <a:lstStyle/>
          <a:p>
            <a:r>
              <a:rPr lang="en-US" dirty="0"/>
              <a:t>Proposed Approach</a:t>
            </a:r>
          </a:p>
        </p:txBody>
      </p:sp>
      <p:pic>
        <p:nvPicPr>
          <p:cNvPr id="7" name="Picture 6">
            <a:extLst>
              <a:ext uri="{FF2B5EF4-FFF2-40B4-BE49-F238E27FC236}">
                <a16:creationId xmlns:a16="http://schemas.microsoft.com/office/drawing/2014/main" id="{4907E0AF-A318-4E2B-8DC5-ABC3FEECB69F}"/>
              </a:ext>
            </a:extLst>
          </p:cNvPr>
          <p:cNvPicPr>
            <a:picLocks noChangeAspect="1"/>
          </p:cNvPicPr>
          <p:nvPr/>
        </p:nvPicPr>
        <p:blipFill>
          <a:blip r:embed="rId2"/>
          <a:stretch>
            <a:fillRect/>
          </a:stretch>
        </p:blipFill>
        <p:spPr>
          <a:xfrm>
            <a:off x="2269211" y="1780068"/>
            <a:ext cx="7653578" cy="4411775"/>
          </a:xfrm>
          <a:prstGeom prst="rect">
            <a:avLst/>
          </a:prstGeom>
        </p:spPr>
      </p:pic>
      <p:sp>
        <p:nvSpPr>
          <p:cNvPr id="3" name="TextBox 2">
            <a:extLst>
              <a:ext uri="{FF2B5EF4-FFF2-40B4-BE49-F238E27FC236}">
                <a16:creationId xmlns:a16="http://schemas.microsoft.com/office/drawing/2014/main" id="{CA3C8788-E4D2-4D9A-A3B1-8CA1A026D69D}"/>
              </a:ext>
            </a:extLst>
          </p:cNvPr>
          <p:cNvSpPr txBox="1"/>
          <p:nvPr/>
        </p:nvSpPr>
        <p:spPr>
          <a:xfrm>
            <a:off x="5699738" y="2822222"/>
            <a:ext cx="396262" cy="369332"/>
          </a:xfrm>
          <a:prstGeom prst="rect">
            <a:avLst/>
          </a:prstGeom>
          <a:noFill/>
        </p:spPr>
        <p:txBody>
          <a:bodyPr wrap="none" rtlCol="0">
            <a:spAutoFit/>
          </a:bodyPr>
          <a:lstStyle/>
          <a:p>
            <a:r>
              <a:rPr lang="en-US" b="1" dirty="0"/>
              <a:t>FF</a:t>
            </a:r>
          </a:p>
        </p:txBody>
      </p:sp>
      <p:sp>
        <p:nvSpPr>
          <p:cNvPr id="5" name="TextBox 4">
            <a:extLst>
              <a:ext uri="{FF2B5EF4-FFF2-40B4-BE49-F238E27FC236}">
                <a16:creationId xmlns:a16="http://schemas.microsoft.com/office/drawing/2014/main" id="{E5FC9EC7-39E8-4FD5-B2DE-7D353333725A}"/>
              </a:ext>
            </a:extLst>
          </p:cNvPr>
          <p:cNvSpPr txBox="1"/>
          <p:nvPr/>
        </p:nvSpPr>
        <p:spPr>
          <a:xfrm>
            <a:off x="2883160" y="2452890"/>
            <a:ext cx="396262" cy="369332"/>
          </a:xfrm>
          <a:prstGeom prst="rect">
            <a:avLst/>
          </a:prstGeom>
          <a:noFill/>
        </p:spPr>
        <p:txBody>
          <a:bodyPr wrap="none" rtlCol="0">
            <a:spAutoFit/>
          </a:bodyPr>
          <a:lstStyle/>
          <a:p>
            <a:r>
              <a:rPr lang="en-US" b="1" dirty="0"/>
              <a:t>FF</a:t>
            </a:r>
          </a:p>
        </p:txBody>
      </p:sp>
    </p:spTree>
    <p:extLst>
      <p:ext uri="{BB962C8B-B14F-4D97-AF65-F5344CB8AC3E}">
        <p14:creationId xmlns:p14="http://schemas.microsoft.com/office/powerpoint/2010/main" val="284913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952-A3F9-4050-AD8A-BB41EDFD1C4A}"/>
              </a:ext>
            </a:extLst>
          </p:cNvPr>
          <p:cNvSpPr>
            <a:spLocks noGrp="1"/>
          </p:cNvSpPr>
          <p:nvPr>
            <p:ph type="title"/>
          </p:nvPr>
        </p:nvSpPr>
        <p:spPr/>
        <p:txBody>
          <a:bodyPr/>
          <a:lstStyle/>
          <a:p>
            <a:r>
              <a:rPr lang="en-US" dirty="0"/>
              <a:t>Datasets</a:t>
            </a:r>
          </a:p>
        </p:txBody>
      </p:sp>
      <p:pic>
        <p:nvPicPr>
          <p:cNvPr id="4" name="Picture 3">
            <a:extLst>
              <a:ext uri="{FF2B5EF4-FFF2-40B4-BE49-F238E27FC236}">
                <a16:creationId xmlns:a16="http://schemas.microsoft.com/office/drawing/2014/main" id="{C410D9FE-37A1-4D16-B8F5-61BE71D7DD6E}"/>
              </a:ext>
            </a:extLst>
          </p:cNvPr>
          <p:cNvPicPr>
            <a:picLocks noChangeAspect="1"/>
          </p:cNvPicPr>
          <p:nvPr/>
        </p:nvPicPr>
        <p:blipFill>
          <a:blip r:embed="rId2"/>
          <a:stretch>
            <a:fillRect/>
          </a:stretch>
        </p:blipFill>
        <p:spPr>
          <a:xfrm>
            <a:off x="2998110" y="1600377"/>
            <a:ext cx="6195779" cy="4529490"/>
          </a:xfrm>
          <a:prstGeom prst="rect">
            <a:avLst/>
          </a:prstGeom>
        </p:spPr>
      </p:pic>
      <p:sp>
        <p:nvSpPr>
          <p:cNvPr id="5" name="Rectangle: Rounded Corners 4">
            <a:extLst>
              <a:ext uri="{FF2B5EF4-FFF2-40B4-BE49-F238E27FC236}">
                <a16:creationId xmlns:a16="http://schemas.microsoft.com/office/drawing/2014/main" id="{A7D4ECD6-DA13-4073-A0CB-3993FF3D5621}"/>
              </a:ext>
            </a:extLst>
          </p:cNvPr>
          <p:cNvSpPr/>
          <p:nvPr/>
        </p:nvSpPr>
        <p:spPr>
          <a:xfrm>
            <a:off x="3228619" y="4997494"/>
            <a:ext cx="5734755" cy="28222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EF1D79-179B-4FF0-8CA7-28E5151C6242}"/>
              </a:ext>
            </a:extLst>
          </p:cNvPr>
          <p:cNvSpPr/>
          <p:nvPr/>
        </p:nvSpPr>
        <p:spPr>
          <a:xfrm>
            <a:off x="3228620" y="3865122"/>
            <a:ext cx="5734755" cy="28222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19CB609-DE7A-400E-BC22-55AB234B64E9}"/>
              </a:ext>
            </a:extLst>
          </p:cNvPr>
          <p:cNvSpPr/>
          <p:nvPr/>
        </p:nvSpPr>
        <p:spPr>
          <a:xfrm>
            <a:off x="3228618" y="5563680"/>
            <a:ext cx="5734755" cy="28222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41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8646-32C8-487F-9599-A9C6C70F373F}"/>
              </a:ext>
            </a:extLst>
          </p:cNvPr>
          <p:cNvSpPr>
            <a:spLocks noGrp="1"/>
          </p:cNvSpPr>
          <p:nvPr>
            <p:ph type="title"/>
          </p:nvPr>
        </p:nvSpPr>
        <p:spPr/>
        <p:txBody>
          <a:bodyPr/>
          <a:lstStyle/>
          <a:p>
            <a:r>
              <a:rPr lang="en-US" dirty="0"/>
              <a:t>Initial Results</a:t>
            </a:r>
          </a:p>
        </p:txBody>
      </p:sp>
      <p:sp>
        <p:nvSpPr>
          <p:cNvPr id="4" name="TextBox 3">
            <a:extLst>
              <a:ext uri="{FF2B5EF4-FFF2-40B4-BE49-F238E27FC236}">
                <a16:creationId xmlns:a16="http://schemas.microsoft.com/office/drawing/2014/main" id="{CF4B42EE-6FCC-493F-A22F-0902F7D8A9AF}"/>
              </a:ext>
            </a:extLst>
          </p:cNvPr>
          <p:cNvSpPr txBox="1"/>
          <p:nvPr/>
        </p:nvSpPr>
        <p:spPr>
          <a:xfrm>
            <a:off x="349956" y="1998134"/>
            <a:ext cx="587022"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13F3BE25-9566-4D9C-8771-CB84FFD7DC38}"/>
              </a:ext>
            </a:extLst>
          </p:cNvPr>
          <p:cNvSpPr/>
          <p:nvPr/>
        </p:nvSpPr>
        <p:spPr>
          <a:xfrm>
            <a:off x="349956" y="2182800"/>
            <a:ext cx="5181600" cy="4247317"/>
          </a:xfrm>
          <a:prstGeom prst="rect">
            <a:avLst/>
          </a:prstGeom>
        </p:spPr>
        <p:txBody>
          <a:bodyPr wrap="square">
            <a:spAutoFit/>
          </a:bodyPr>
          <a:lstStyle/>
          <a:p>
            <a:r>
              <a:rPr lang="en-US" dirty="0"/>
              <a:t>=========eval at epoch=20=========</a:t>
            </a:r>
          </a:p>
          <a:p>
            <a:r>
              <a:rPr lang="en-US" dirty="0"/>
              <a:t>Validation:</a:t>
            </a:r>
          </a:p>
          <a:p>
            <a:r>
              <a:rPr lang="en-US" dirty="0"/>
              <a:t>====Structured/Walmart-Amazon====</a:t>
            </a:r>
          </a:p>
          <a:p>
            <a:r>
              <a:rPr lang="en-US" dirty="0"/>
              <a:t>accuracy=0.964</a:t>
            </a:r>
          </a:p>
          <a:p>
            <a:r>
              <a:rPr lang="en-US" dirty="0"/>
              <a:t>precision=0.815</a:t>
            </a:r>
          </a:p>
          <a:p>
            <a:r>
              <a:rPr lang="en-US" dirty="0"/>
              <a:t>recall=0.798</a:t>
            </a:r>
          </a:p>
          <a:p>
            <a:r>
              <a:rPr lang="en-US" dirty="0"/>
              <a:t>f1=0.806</a:t>
            </a:r>
          </a:p>
          <a:p>
            <a:r>
              <a:rPr lang="en-US" dirty="0"/>
              <a:t>======================================</a:t>
            </a:r>
          </a:p>
          <a:p>
            <a:r>
              <a:rPr lang="en-US" dirty="0"/>
              <a:t>Test:</a:t>
            </a:r>
          </a:p>
          <a:p>
            <a:r>
              <a:rPr lang="en-US" dirty="0"/>
              <a:t>====Structured/Walmart-Amazon====</a:t>
            </a:r>
          </a:p>
          <a:p>
            <a:r>
              <a:rPr lang="en-US" dirty="0"/>
              <a:t>accuracy=0.962</a:t>
            </a:r>
          </a:p>
          <a:p>
            <a:r>
              <a:rPr lang="en-US" dirty="0"/>
              <a:t>precision=0.812</a:t>
            </a:r>
          </a:p>
          <a:p>
            <a:r>
              <a:rPr lang="en-US" dirty="0"/>
              <a:t>recall=0.782</a:t>
            </a:r>
          </a:p>
          <a:p>
            <a:r>
              <a:rPr lang="en-US" dirty="0"/>
              <a:t>f1=0.797</a:t>
            </a:r>
          </a:p>
          <a:p>
            <a:r>
              <a:rPr lang="en-US" dirty="0"/>
              <a:t>======================================</a:t>
            </a:r>
          </a:p>
        </p:txBody>
      </p:sp>
      <p:sp>
        <p:nvSpPr>
          <p:cNvPr id="8" name="Rectangle 7">
            <a:extLst>
              <a:ext uri="{FF2B5EF4-FFF2-40B4-BE49-F238E27FC236}">
                <a16:creationId xmlns:a16="http://schemas.microsoft.com/office/drawing/2014/main" id="{ABA997A4-F9CE-4336-A4F4-7FD7DDC5BC37}"/>
              </a:ext>
            </a:extLst>
          </p:cNvPr>
          <p:cNvSpPr/>
          <p:nvPr/>
        </p:nvSpPr>
        <p:spPr>
          <a:xfrm>
            <a:off x="6096000" y="2182799"/>
            <a:ext cx="6096000" cy="4247317"/>
          </a:xfrm>
          <a:prstGeom prst="rect">
            <a:avLst/>
          </a:prstGeom>
        </p:spPr>
        <p:txBody>
          <a:bodyPr>
            <a:spAutoFit/>
          </a:bodyPr>
          <a:lstStyle/>
          <a:p>
            <a:r>
              <a:rPr lang="en-US" dirty="0"/>
              <a:t>=========eval at epoch=20=========</a:t>
            </a:r>
          </a:p>
          <a:p>
            <a:r>
              <a:rPr lang="en-US" dirty="0"/>
              <a:t>Validation:</a:t>
            </a:r>
          </a:p>
          <a:p>
            <a:r>
              <a:rPr lang="en-US" dirty="0"/>
              <a:t>====Structured/Walmart-Amazon====</a:t>
            </a:r>
          </a:p>
          <a:p>
            <a:r>
              <a:rPr lang="en-US" dirty="0"/>
              <a:t>accuracy=0.965</a:t>
            </a:r>
          </a:p>
          <a:p>
            <a:r>
              <a:rPr lang="en-US" dirty="0"/>
              <a:t>precision=0.820</a:t>
            </a:r>
          </a:p>
          <a:p>
            <a:r>
              <a:rPr lang="en-US" dirty="0"/>
              <a:t>recall=0.803</a:t>
            </a:r>
          </a:p>
          <a:p>
            <a:r>
              <a:rPr lang="en-US" dirty="0"/>
              <a:t>f1=0.812</a:t>
            </a:r>
          </a:p>
          <a:p>
            <a:r>
              <a:rPr lang="en-US" dirty="0"/>
              <a:t>======================================</a:t>
            </a:r>
          </a:p>
          <a:p>
            <a:r>
              <a:rPr lang="en-US" dirty="0"/>
              <a:t>Test:</a:t>
            </a:r>
          </a:p>
          <a:p>
            <a:r>
              <a:rPr lang="en-US" dirty="0"/>
              <a:t>====Structured/Walmart-Amazon====</a:t>
            </a:r>
          </a:p>
          <a:p>
            <a:r>
              <a:rPr lang="en-US" dirty="0"/>
              <a:t>accuracy=0.963</a:t>
            </a:r>
          </a:p>
          <a:p>
            <a:r>
              <a:rPr lang="en-US" dirty="0"/>
              <a:t>precision=0.821</a:t>
            </a:r>
          </a:p>
          <a:p>
            <a:r>
              <a:rPr lang="en-US" dirty="0"/>
              <a:t>recall=0.782</a:t>
            </a:r>
          </a:p>
          <a:p>
            <a:r>
              <a:rPr lang="en-US" dirty="0"/>
              <a:t>f1=0.801</a:t>
            </a:r>
          </a:p>
          <a:p>
            <a:r>
              <a:rPr lang="en-US" dirty="0"/>
              <a:t>======================================</a:t>
            </a:r>
          </a:p>
        </p:txBody>
      </p:sp>
      <p:sp>
        <p:nvSpPr>
          <p:cNvPr id="9" name="Rectangle: Rounded Corners 8">
            <a:extLst>
              <a:ext uri="{FF2B5EF4-FFF2-40B4-BE49-F238E27FC236}">
                <a16:creationId xmlns:a16="http://schemas.microsoft.com/office/drawing/2014/main" id="{2F78A15F-F68A-4F37-9AE7-79CB79083EE1}"/>
              </a:ext>
            </a:extLst>
          </p:cNvPr>
          <p:cNvSpPr/>
          <p:nvPr/>
        </p:nvSpPr>
        <p:spPr>
          <a:xfrm>
            <a:off x="1557867" y="1630449"/>
            <a:ext cx="2427111" cy="427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a:t>
            </a:r>
          </a:p>
        </p:txBody>
      </p:sp>
      <p:sp>
        <p:nvSpPr>
          <p:cNvPr id="10" name="Rectangle: Rounded Corners 9">
            <a:extLst>
              <a:ext uri="{FF2B5EF4-FFF2-40B4-BE49-F238E27FC236}">
                <a16:creationId xmlns:a16="http://schemas.microsoft.com/office/drawing/2014/main" id="{B2E8315E-E163-4A43-9ACB-0D68D3F4BCA0}"/>
              </a:ext>
            </a:extLst>
          </p:cNvPr>
          <p:cNvSpPr/>
          <p:nvPr/>
        </p:nvSpPr>
        <p:spPr>
          <a:xfrm>
            <a:off x="7185378" y="1630449"/>
            <a:ext cx="2427111" cy="427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Proposed Approach</a:t>
            </a:r>
          </a:p>
        </p:txBody>
      </p:sp>
    </p:spTree>
    <p:extLst>
      <p:ext uri="{BB962C8B-B14F-4D97-AF65-F5344CB8AC3E}">
        <p14:creationId xmlns:p14="http://schemas.microsoft.com/office/powerpoint/2010/main" val="396601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EBB6-6656-447C-A639-CFE5DF1961EC}"/>
              </a:ext>
            </a:extLst>
          </p:cNvPr>
          <p:cNvSpPr>
            <a:spLocks noGrp="1"/>
          </p:cNvSpPr>
          <p:nvPr>
            <p:ph type="title"/>
          </p:nvPr>
        </p:nvSpPr>
        <p:spPr>
          <a:xfrm>
            <a:off x="2905540" y="2511977"/>
            <a:ext cx="5761382" cy="1325563"/>
          </a:xfrm>
        </p:spPr>
        <p:txBody>
          <a:bodyPr/>
          <a:lstStyle/>
          <a:p>
            <a:r>
              <a:rPr lang="en-US" dirty="0"/>
              <a:t>End Sem Presentation</a:t>
            </a:r>
          </a:p>
        </p:txBody>
      </p:sp>
    </p:spTree>
    <p:extLst>
      <p:ext uri="{BB962C8B-B14F-4D97-AF65-F5344CB8AC3E}">
        <p14:creationId xmlns:p14="http://schemas.microsoft.com/office/powerpoint/2010/main" val="180818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7002-7A16-4BF1-B9C5-5AFA969DC0E8}"/>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86762728-7D66-4717-8532-A25764483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817" y="194294"/>
            <a:ext cx="6370983" cy="6469412"/>
          </a:xfrm>
        </p:spPr>
      </p:pic>
    </p:spTree>
    <p:extLst>
      <p:ext uri="{BB962C8B-B14F-4D97-AF65-F5344CB8AC3E}">
        <p14:creationId xmlns:p14="http://schemas.microsoft.com/office/powerpoint/2010/main" val="1131997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538</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Variational Entity Deduplication</vt:lpstr>
      <vt:lpstr>Problem Statement</vt:lpstr>
      <vt:lpstr>Deep entity matching with Pre-trained Language models         [VLDB’20]</vt:lpstr>
      <vt:lpstr>DITTO Architecture</vt:lpstr>
      <vt:lpstr>Proposed Approach</vt:lpstr>
      <vt:lpstr>Datasets</vt:lpstr>
      <vt:lpstr>Initial Results</vt:lpstr>
      <vt:lpstr>End Sem Presentation</vt:lpstr>
      <vt:lpstr>Block Diagram</vt:lpstr>
      <vt:lpstr>Block Diagram</vt:lpstr>
      <vt:lpstr>Details on soft-supervision </vt:lpstr>
      <vt:lpstr>Baseline Results [Done]</vt:lpstr>
      <vt:lpstr>Results with attention (no soft supervision) without Augmentation [Done]</vt:lpstr>
      <vt:lpstr>Results with attention (no soft supervision) With Augmentation (Lokesh)</vt:lpstr>
      <vt:lpstr>Results with attention (soft supervision) (Best Alpha)</vt:lpstr>
      <vt:lpstr>Sensitivity of α [0.1, 0.5, 1, 0.01, 0.001] </vt:lpstr>
      <vt:lpstr>Ditch attn, and aggregate based of y_self_sup [Lokesh]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Entity Deduplication</dc:title>
  <dc:creator>Lokesh N</dc:creator>
  <cp:lastModifiedBy>Lokesh N</cp:lastModifiedBy>
  <cp:revision>30</cp:revision>
  <dcterms:created xsi:type="dcterms:W3CDTF">2021-04-10T14:47:06Z</dcterms:created>
  <dcterms:modified xsi:type="dcterms:W3CDTF">2021-05-13T18:57:04Z</dcterms:modified>
</cp:coreProperties>
</file>