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9"/>
  </p:notesMasterIdLst>
  <p:sldIdLst>
    <p:sldId id="256" r:id="rId3"/>
    <p:sldId id="276" r:id="rId4"/>
    <p:sldId id="277" r:id="rId5"/>
    <p:sldId id="279" r:id="rId6"/>
    <p:sldId id="258" r:id="rId7"/>
    <p:sldId id="272" r:id="rId8"/>
    <p:sldId id="271" r:id="rId9"/>
    <p:sldId id="278" r:id="rId10"/>
    <p:sldId id="281" r:id="rId11"/>
    <p:sldId id="270" r:id="rId12"/>
    <p:sldId id="282" r:id="rId13"/>
    <p:sldId id="267" r:id="rId14"/>
    <p:sldId id="268" r:id="rId15"/>
    <p:sldId id="283" r:id="rId16"/>
    <p:sldId id="284"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8FA"/>
    <a:srgbClr val="DAE0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EFA69-BB01-6F23-4222-370190A2146A}" v="1650" dt="2023-12-07T17:21:31.977"/>
    <p1510:client id="{5F7BC5DD-9369-C08D-97AF-7E7145881022}" v="219" dt="2022-11-20T06:06:02.657"/>
    <p1510:client id="{A3313421-1A81-4CAA-9969-FA1259664397}" v="190" dt="2022-11-13T19:12:03.172"/>
    <p1510:client id="{C98A6D3D-B713-4959-424F-14D1CAEBFBCB}" v="7" dt="2022-11-16T09:12:14.155"/>
    <p1510:client id="{F8E16552-1ACE-8C31-92D1-6847983F60A8}" v="2442" dt="2022-11-15T07:04:54.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5DDE6-521A-4B8A-B9D7-3DA4E244A45D}" type="datetimeFigureOut">
              <a:t>12/19/2023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A839B-2C62-4EF8-A266-53A08FDBD1AB}" type="slidenum">
              <a:t>‹#›</a:t>
            </a:fld>
            <a:endParaRPr lang="en-US"/>
          </a:p>
        </p:txBody>
      </p:sp>
    </p:spTree>
    <p:extLst>
      <p:ext uri="{BB962C8B-B14F-4D97-AF65-F5344CB8AC3E}">
        <p14:creationId xmlns:p14="http://schemas.microsoft.com/office/powerpoint/2010/main" val="720977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7742" y="948686"/>
            <a:ext cx="9144000" cy="1620926"/>
          </a:xfrm>
        </p:spPr>
        <p:txBody>
          <a:bodyPr vert="horz" lIns="91440" tIns="45720" rIns="91440" bIns="45720" rtlCol="0" anchor="b">
            <a:noAutofit/>
          </a:bodyPr>
          <a:lstStyle/>
          <a:p>
            <a:r>
              <a:rPr lang="en-US" b="1" dirty="0">
                <a:ea typeface="+mj-lt"/>
                <a:cs typeface="+mj-lt"/>
              </a:rPr>
              <a:t>Gradient Coreset for Federated Learning</a:t>
            </a:r>
          </a:p>
        </p:txBody>
      </p:sp>
      <p:sp>
        <p:nvSpPr>
          <p:cNvPr id="3" name="Subtitle 2"/>
          <p:cNvSpPr>
            <a:spLocks noGrp="1"/>
          </p:cNvSpPr>
          <p:nvPr>
            <p:ph type="subTitle" idx="1"/>
          </p:nvPr>
        </p:nvSpPr>
        <p:spPr>
          <a:xfrm>
            <a:off x="1968110" y="3251424"/>
            <a:ext cx="9144000" cy="1655762"/>
          </a:xfrm>
        </p:spPr>
        <p:txBody>
          <a:bodyPr vert="horz" lIns="91440" tIns="45720" rIns="91440" bIns="45720" rtlCol="0" anchor="t">
            <a:normAutofit/>
          </a:bodyPr>
          <a:lstStyle/>
          <a:p>
            <a:r>
              <a:rPr lang="en-US" dirty="0">
                <a:latin typeface="Calibri Light"/>
                <a:cs typeface="Calibri Light"/>
              </a:rPr>
              <a:t>Durga Sivasubramanian</a:t>
            </a:r>
            <a:r>
              <a:rPr lang="en-US" dirty="0">
                <a:solidFill>
                  <a:srgbClr val="0070C0"/>
                </a:solidFill>
                <a:ea typeface="+mn-lt"/>
                <a:cs typeface="+mn-lt"/>
              </a:rPr>
              <a:t>*</a:t>
            </a:r>
            <a:r>
              <a:rPr lang="en-US" dirty="0">
                <a:latin typeface="Calibri Light"/>
                <a:cs typeface="Calibri Light"/>
              </a:rPr>
              <a:t>, Lokesh </a:t>
            </a:r>
            <a:r>
              <a:rPr lang="en-US" dirty="0" err="1">
                <a:latin typeface="Calibri Light"/>
                <a:cs typeface="Calibri Light"/>
              </a:rPr>
              <a:t>Nagalapatti</a:t>
            </a:r>
            <a:r>
              <a:rPr lang="en-US" dirty="0">
                <a:solidFill>
                  <a:srgbClr val="0070C0"/>
                </a:solidFill>
                <a:latin typeface="Calibri"/>
                <a:cs typeface="Calibri"/>
              </a:rPr>
              <a:t>*</a:t>
            </a:r>
            <a:r>
              <a:rPr lang="en-US" dirty="0">
                <a:latin typeface="Calibri Light"/>
                <a:cs typeface="Calibri Light"/>
              </a:rPr>
              <a:t>, Rishabh Iyer</a:t>
            </a:r>
            <a:r>
              <a:rPr lang="en-US" dirty="0">
                <a:solidFill>
                  <a:schemeClr val="accent2"/>
                </a:solidFill>
                <a:latin typeface="Calibri"/>
                <a:cs typeface="Calibri"/>
              </a:rPr>
              <a:t>*</a:t>
            </a:r>
            <a:r>
              <a:rPr lang="en-US" dirty="0">
                <a:latin typeface="Calibri Light"/>
                <a:cs typeface="Calibri Light"/>
              </a:rPr>
              <a:t>,</a:t>
            </a:r>
            <a:br>
              <a:rPr lang="en-US" dirty="0">
                <a:latin typeface="Calibri Light"/>
                <a:cs typeface="Calibri Light"/>
              </a:rPr>
            </a:br>
            <a:r>
              <a:rPr lang="en-US" dirty="0">
                <a:latin typeface="Calibri Light"/>
                <a:cs typeface="Calibri Light"/>
              </a:rPr>
              <a:t> Ganesh Ramakrishnan</a:t>
            </a:r>
            <a:r>
              <a:rPr lang="en-US" dirty="0">
                <a:solidFill>
                  <a:srgbClr val="0070C0"/>
                </a:solidFill>
                <a:ea typeface="+mn-lt"/>
                <a:cs typeface="+mn-lt"/>
              </a:rPr>
              <a:t>*</a:t>
            </a:r>
            <a:br>
              <a:rPr lang="en-US" dirty="0">
                <a:latin typeface="Calibri Light"/>
                <a:cs typeface="Calibri Light"/>
              </a:rPr>
            </a:br>
            <a:endParaRPr lang="en-US">
              <a:latin typeface="Calibri Light"/>
              <a:cs typeface="Calibri Light"/>
            </a:endParaRPr>
          </a:p>
        </p:txBody>
      </p:sp>
      <p:pic>
        <p:nvPicPr>
          <p:cNvPr id="5" name="Picture 5" descr="Logo, company name&#10;&#10;Description automatically generated">
            <a:extLst>
              <a:ext uri="{FF2B5EF4-FFF2-40B4-BE49-F238E27FC236}">
                <a16:creationId xmlns:a16="http://schemas.microsoft.com/office/drawing/2014/main" id="{07354818-867F-07CA-965D-C7E27C55C65D}"/>
              </a:ext>
            </a:extLst>
          </p:cNvPr>
          <p:cNvPicPr>
            <a:picLocks noChangeAspect="1"/>
          </p:cNvPicPr>
          <p:nvPr/>
        </p:nvPicPr>
        <p:blipFill>
          <a:blip r:embed="rId2"/>
          <a:stretch>
            <a:fillRect/>
          </a:stretch>
        </p:blipFill>
        <p:spPr>
          <a:xfrm>
            <a:off x="7958334" y="5078191"/>
            <a:ext cx="2490538" cy="897356"/>
          </a:xfrm>
          <a:prstGeom prst="rect">
            <a:avLst/>
          </a:prstGeom>
        </p:spPr>
      </p:pic>
      <p:sp>
        <p:nvSpPr>
          <p:cNvPr id="8" name="TextBox 7">
            <a:extLst>
              <a:ext uri="{FF2B5EF4-FFF2-40B4-BE49-F238E27FC236}">
                <a16:creationId xmlns:a16="http://schemas.microsoft.com/office/drawing/2014/main" id="{71479AF2-F465-465A-30B2-7C6D041178B3}"/>
              </a:ext>
            </a:extLst>
          </p:cNvPr>
          <p:cNvSpPr txBox="1"/>
          <p:nvPr/>
        </p:nvSpPr>
        <p:spPr>
          <a:xfrm>
            <a:off x="10319422" y="490668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2"/>
                </a:solidFill>
              </a:rPr>
              <a:t>*</a:t>
            </a:r>
          </a:p>
        </p:txBody>
      </p:sp>
      <p:pic>
        <p:nvPicPr>
          <p:cNvPr id="9" name="Picture 9" descr="Logo, company name&#10;&#10;Description automatically generated">
            <a:extLst>
              <a:ext uri="{FF2B5EF4-FFF2-40B4-BE49-F238E27FC236}">
                <a16:creationId xmlns:a16="http://schemas.microsoft.com/office/drawing/2014/main" id="{425D59F9-E50A-2D59-5C3E-20E040B859F4}"/>
              </a:ext>
            </a:extLst>
          </p:cNvPr>
          <p:cNvPicPr>
            <a:picLocks noChangeAspect="1"/>
          </p:cNvPicPr>
          <p:nvPr/>
        </p:nvPicPr>
        <p:blipFill>
          <a:blip r:embed="rId3"/>
          <a:stretch>
            <a:fillRect/>
          </a:stretch>
        </p:blipFill>
        <p:spPr>
          <a:xfrm>
            <a:off x="1389203" y="4585769"/>
            <a:ext cx="3430002" cy="1803339"/>
          </a:xfrm>
          <a:prstGeom prst="rect">
            <a:avLst/>
          </a:prstGeom>
        </p:spPr>
      </p:pic>
      <p:sp>
        <p:nvSpPr>
          <p:cNvPr id="11" name="TextBox 10">
            <a:extLst>
              <a:ext uri="{FF2B5EF4-FFF2-40B4-BE49-F238E27FC236}">
                <a16:creationId xmlns:a16="http://schemas.microsoft.com/office/drawing/2014/main" id="{BDD8A058-6EC4-3629-A023-A17BD16DCF82}"/>
              </a:ext>
            </a:extLst>
          </p:cNvPr>
          <p:cNvSpPr txBox="1"/>
          <p:nvPr/>
        </p:nvSpPr>
        <p:spPr>
          <a:xfrm>
            <a:off x="4562431" y="490831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70C0"/>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6" name="Group 15">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7" name="Rectangle 16">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0" name="Freeform: Shape 19">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B5F5A93-B67D-FC82-A358-0291B3918F70}"/>
              </a:ext>
            </a:extLst>
          </p:cNvPr>
          <p:cNvSpPr>
            <a:spLocks noGrp="1"/>
          </p:cNvSpPr>
          <p:nvPr>
            <p:ph type="title"/>
          </p:nvPr>
        </p:nvSpPr>
        <p:spPr>
          <a:xfrm>
            <a:off x="565433" y="553784"/>
            <a:ext cx="9906000" cy="685800"/>
          </a:xfrm>
        </p:spPr>
        <p:txBody>
          <a:bodyPr anchor="t">
            <a:normAutofit/>
          </a:bodyPr>
          <a:lstStyle/>
          <a:p>
            <a:r>
              <a:rPr lang="en-US" sz="4000"/>
              <a:t>Subset Selection </a:t>
            </a:r>
          </a:p>
        </p:txBody>
      </p:sp>
      <p:grpSp>
        <p:nvGrpSpPr>
          <p:cNvPr id="405" name="Group 404">
            <a:extLst>
              <a:ext uri="{FF2B5EF4-FFF2-40B4-BE49-F238E27FC236}">
                <a16:creationId xmlns:a16="http://schemas.microsoft.com/office/drawing/2014/main" id="{D7E42F0F-435C-DB39-EB46-420397E34AD5}"/>
              </a:ext>
            </a:extLst>
          </p:cNvPr>
          <p:cNvGrpSpPr/>
          <p:nvPr/>
        </p:nvGrpSpPr>
        <p:grpSpPr>
          <a:xfrm>
            <a:off x="931871" y="1375968"/>
            <a:ext cx="9173120" cy="616396"/>
            <a:chOff x="917311" y="1550694"/>
            <a:chExt cx="7032726" cy="645517"/>
          </a:xfrm>
        </p:grpSpPr>
        <p:sp>
          <p:nvSpPr>
            <p:cNvPr id="402" name="Rectangle: Rounded Corners 401">
              <a:extLst>
                <a:ext uri="{FF2B5EF4-FFF2-40B4-BE49-F238E27FC236}">
                  <a16:creationId xmlns:a16="http://schemas.microsoft.com/office/drawing/2014/main" id="{0B14CB16-61C9-2B4C-7EC5-D5467D128612}"/>
                </a:ext>
              </a:extLst>
            </p:cNvPr>
            <p:cNvSpPr/>
            <p:nvPr/>
          </p:nvSpPr>
          <p:spPr>
            <a:xfrm>
              <a:off x="917311" y="1550694"/>
              <a:ext cx="7032726" cy="645517"/>
            </a:xfrm>
            <a:prstGeom prst="roundRect">
              <a:avLst/>
            </a:prstGeom>
            <a:solidFill>
              <a:srgbClr val="1138F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138FA"/>
                </a:solidFill>
                <a:cs typeface="Arial"/>
              </a:endParaRPr>
            </a:p>
          </p:txBody>
        </p:sp>
        <p:sp>
          <p:nvSpPr>
            <p:cNvPr id="403" name="TextBox 402">
              <a:extLst>
                <a:ext uri="{FF2B5EF4-FFF2-40B4-BE49-F238E27FC236}">
                  <a16:creationId xmlns:a16="http://schemas.microsoft.com/office/drawing/2014/main" id="{76D1551E-4700-459F-A8A2-E48379C9FD3F}"/>
                </a:ext>
              </a:extLst>
            </p:cNvPr>
            <p:cNvSpPr txBox="1"/>
            <p:nvPr/>
          </p:nvSpPr>
          <p:spPr>
            <a:xfrm>
              <a:off x="1127225" y="1713286"/>
              <a:ext cx="65218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solidFill>
                    <a:schemeClr val="bg1"/>
                  </a:solidFill>
                  <a:latin typeface="Calibri"/>
                </a:rPr>
                <a:t>The optimization problem is weakly submodular</a:t>
              </a:r>
              <a:endParaRPr lang="en-US" b="1">
                <a:solidFill>
                  <a:schemeClr val="bg1"/>
                </a:solidFill>
                <a:cs typeface="Arial"/>
              </a:endParaRPr>
            </a:p>
          </p:txBody>
        </p:sp>
      </p:grpSp>
      <p:grpSp>
        <p:nvGrpSpPr>
          <p:cNvPr id="408" name="Group 407">
            <a:extLst>
              <a:ext uri="{FF2B5EF4-FFF2-40B4-BE49-F238E27FC236}">
                <a16:creationId xmlns:a16="http://schemas.microsoft.com/office/drawing/2014/main" id="{8F65B823-ED48-BE68-BE20-F71D3B49C7AD}"/>
              </a:ext>
            </a:extLst>
          </p:cNvPr>
          <p:cNvGrpSpPr/>
          <p:nvPr/>
        </p:nvGrpSpPr>
        <p:grpSpPr>
          <a:xfrm>
            <a:off x="1320151" y="2220477"/>
            <a:ext cx="9707007" cy="829950"/>
            <a:chOff x="917311" y="1550694"/>
            <a:chExt cx="6707417" cy="829950"/>
          </a:xfrm>
        </p:grpSpPr>
        <p:sp>
          <p:nvSpPr>
            <p:cNvPr id="409" name="Rectangle: Rounded Corners 408">
              <a:extLst>
                <a:ext uri="{FF2B5EF4-FFF2-40B4-BE49-F238E27FC236}">
                  <a16:creationId xmlns:a16="http://schemas.microsoft.com/office/drawing/2014/main" id="{2F2F83E3-27CF-23C5-14B5-29722ED6541A}"/>
                </a:ext>
              </a:extLst>
            </p:cNvPr>
            <p:cNvSpPr/>
            <p:nvPr/>
          </p:nvSpPr>
          <p:spPr>
            <a:xfrm>
              <a:off x="917311" y="1550694"/>
              <a:ext cx="6707417" cy="829950"/>
            </a:xfrm>
            <a:prstGeom prst="roundRect">
              <a:avLst/>
            </a:prstGeom>
            <a:solidFill>
              <a:srgbClr val="0EC783"/>
            </a:solidFill>
            <a:ln>
              <a:solidFill>
                <a:srgbClr val="0EC7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138FA"/>
                </a:solidFill>
                <a:cs typeface="Arial"/>
              </a:endParaRPr>
            </a:p>
          </p:txBody>
        </p:sp>
        <p:sp>
          <p:nvSpPr>
            <p:cNvPr id="410" name="TextBox 409">
              <a:extLst>
                <a:ext uri="{FF2B5EF4-FFF2-40B4-BE49-F238E27FC236}">
                  <a16:creationId xmlns:a16="http://schemas.microsoft.com/office/drawing/2014/main" id="{B76FD3C9-50F8-2583-BCAC-9A8DD74088DD}"/>
                </a:ext>
              </a:extLst>
            </p:cNvPr>
            <p:cNvSpPr txBox="1"/>
            <p:nvPr/>
          </p:nvSpPr>
          <p:spPr>
            <a:xfrm>
              <a:off x="1090334" y="1635630"/>
              <a:ext cx="6521894" cy="646331"/>
            </a:xfrm>
            <a:prstGeom prst="rect">
              <a:avLst/>
            </a:prstGeom>
            <a:solidFill>
              <a:srgbClr val="0EC783"/>
            </a:solidFill>
            <a:ln>
              <a:solidFill>
                <a:srgbClr val="0EC783"/>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ea typeface="+mn-lt"/>
                  <a:cs typeface="+mn-lt"/>
                </a:rPr>
                <a:t>Hence could be solved using greedy algorithm with approximation guarantees – we use orthogonal matching pursuit (OMP) algorithm</a:t>
              </a:r>
              <a:endParaRPr lang="en-US" b="1">
                <a:solidFill>
                  <a:schemeClr val="bg1"/>
                </a:solidFill>
                <a:cs typeface="Arial"/>
              </a:endParaRPr>
            </a:p>
          </p:txBody>
        </p:sp>
      </p:grpSp>
      <p:sp>
        <p:nvSpPr>
          <p:cNvPr id="404" name="Arrow: Down 403">
            <a:extLst>
              <a:ext uri="{FF2B5EF4-FFF2-40B4-BE49-F238E27FC236}">
                <a16:creationId xmlns:a16="http://schemas.microsoft.com/office/drawing/2014/main" id="{ACDAFB11-D9A0-5BC6-AC41-B631C7A69D24}"/>
              </a:ext>
            </a:extLst>
          </p:cNvPr>
          <p:cNvSpPr/>
          <p:nvPr/>
        </p:nvSpPr>
        <p:spPr>
          <a:xfrm>
            <a:off x="9398807" y="1599229"/>
            <a:ext cx="723172" cy="791121"/>
          </a:xfrm>
          <a:prstGeom prst="downArrow">
            <a:avLst/>
          </a:prstGeom>
          <a:solidFill>
            <a:srgbClr val="DAE0F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5" name="Arrow: Down 494">
            <a:extLst>
              <a:ext uri="{FF2B5EF4-FFF2-40B4-BE49-F238E27FC236}">
                <a16:creationId xmlns:a16="http://schemas.microsoft.com/office/drawing/2014/main" id="{D1659543-31C5-C91D-1217-CF41EE2C3C01}"/>
              </a:ext>
            </a:extLst>
          </p:cNvPr>
          <p:cNvSpPr/>
          <p:nvPr/>
        </p:nvSpPr>
        <p:spPr>
          <a:xfrm>
            <a:off x="10432604" y="2666999"/>
            <a:ext cx="698904" cy="776561"/>
          </a:xfrm>
          <a:prstGeom prst="downArrow">
            <a:avLst/>
          </a:prstGeom>
          <a:solidFill>
            <a:srgbClr val="DAE0F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9" name="Group 18">
            <a:extLst>
              <a:ext uri="{FF2B5EF4-FFF2-40B4-BE49-F238E27FC236}">
                <a16:creationId xmlns:a16="http://schemas.microsoft.com/office/drawing/2014/main" id="{756DE43D-13C0-F27B-C780-17AE63F1D9C5}"/>
              </a:ext>
            </a:extLst>
          </p:cNvPr>
          <p:cNvGrpSpPr/>
          <p:nvPr/>
        </p:nvGrpSpPr>
        <p:grpSpPr>
          <a:xfrm>
            <a:off x="1606507" y="3230004"/>
            <a:ext cx="10075873" cy="3120801"/>
            <a:chOff x="1606507" y="3230004"/>
            <a:chExt cx="10075873" cy="3120801"/>
          </a:xfrm>
        </p:grpSpPr>
        <p:grpSp>
          <p:nvGrpSpPr>
            <p:cNvPr id="492" name="Group 491">
              <a:extLst>
                <a:ext uri="{FF2B5EF4-FFF2-40B4-BE49-F238E27FC236}">
                  <a16:creationId xmlns:a16="http://schemas.microsoft.com/office/drawing/2014/main" id="{32D26D15-C1E4-BA03-9409-05B5A023351C}"/>
                </a:ext>
              </a:extLst>
            </p:cNvPr>
            <p:cNvGrpSpPr/>
            <p:nvPr/>
          </p:nvGrpSpPr>
          <p:grpSpPr>
            <a:xfrm>
              <a:off x="1606507" y="3230004"/>
              <a:ext cx="10075873" cy="3120801"/>
              <a:chOff x="917311" y="1550694"/>
              <a:chExt cx="7032726" cy="1140754"/>
            </a:xfrm>
          </p:grpSpPr>
          <p:sp>
            <p:nvSpPr>
              <p:cNvPr id="493" name="Rectangle: Rounded Corners 492">
                <a:extLst>
                  <a:ext uri="{FF2B5EF4-FFF2-40B4-BE49-F238E27FC236}">
                    <a16:creationId xmlns:a16="http://schemas.microsoft.com/office/drawing/2014/main" id="{A2E4DFDE-FB43-DB88-E79F-9D84698EA540}"/>
                  </a:ext>
                </a:extLst>
              </p:cNvPr>
              <p:cNvSpPr/>
              <p:nvPr/>
            </p:nvSpPr>
            <p:spPr>
              <a:xfrm>
                <a:off x="917311" y="1550694"/>
                <a:ext cx="7032726" cy="1140754"/>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138FA"/>
                  </a:solidFill>
                  <a:cs typeface="Arial"/>
                </a:endParaRPr>
              </a:p>
            </p:txBody>
          </p:sp>
          <p:sp>
            <p:nvSpPr>
              <p:cNvPr id="494" name="TextBox 493">
                <a:extLst>
                  <a:ext uri="{FF2B5EF4-FFF2-40B4-BE49-F238E27FC236}">
                    <a16:creationId xmlns:a16="http://schemas.microsoft.com/office/drawing/2014/main" id="{47E3DA0F-15C5-54D7-C967-B8B387465787}"/>
                  </a:ext>
                </a:extLst>
              </p:cNvPr>
              <p:cNvSpPr txBox="1"/>
              <p:nvPr/>
            </p:nvSpPr>
            <p:spPr>
              <a:xfrm>
                <a:off x="1114300" y="1591229"/>
                <a:ext cx="6612792" cy="926269"/>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dirty="0">
                    <a:solidFill>
                      <a:srgbClr val="00B050"/>
                    </a:solidFill>
                    <a:ea typeface="+mn-lt"/>
                    <a:cs typeface="+mn-lt"/>
                  </a:rPr>
                  <a:t>Find projection                                         for each             and chose the    with whose projection is maximum and add it to </a:t>
                </a:r>
                <a:r>
                  <a:rPr lang="en-US" dirty="0">
                    <a:ea typeface="+mn-lt"/>
                    <a:cs typeface="+mn-lt"/>
                  </a:rPr>
                  <a:t>      </a:t>
                </a:r>
                <a:r>
                  <a:rPr lang="en-US" dirty="0">
                    <a:solidFill>
                      <a:srgbClr val="00B050"/>
                    </a:solidFill>
                    <a:ea typeface="+mn-lt"/>
                    <a:cs typeface="+mn-lt"/>
                  </a:rPr>
                  <a:t>.</a:t>
                </a:r>
                <a:endParaRPr lang="en-US" dirty="0">
                  <a:cs typeface="Arial"/>
                </a:endParaRPr>
              </a:p>
              <a:p>
                <a:pPr marL="342900" indent="-342900">
                  <a:lnSpc>
                    <a:spcPct val="150000"/>
                  </a:lnSpc>
                  <a:buAutoNum type="arabicPeriod"/>
                </a:pPr>
                <a:r>
                  <a:rPr lang="en-US" dirty="0">
                    <a:solidFill>
                      <a:srgbClr val="00B050"/>
                    </a:solidFill>
                    <a:ea typeface="+mn-lt"/>
                    <a:cs typeface="+mn-lt"/>
                  </a:rPr>
                  <a:t>Solve linear regression problem to find</a:t>
                </a:r>
                <a:r>
                  <a:rPr lang="en-US" dirty="0">
                    <a:ea typeface="+mn-lt"/>
                    <a:cs typeface="+mn-lt"/>
                  </a:rPr>
                  <a:t>        </a:t>
                </a:r>
                <a:r>
                  <a:rPr lang="en-US" dirty="0">
                    <a:solidFill>
                      <a:srgbClr val="000000"/>
                    </a:solidFill>
                    <a:ea typeface="+mn-lt"/>
                    <a:cs typeface="+mn-lt"/>
                  </a:rPr>
                  <a:t>  </a:t>
                </a:r>
                <a:r>
                  <a:rPr lang="en-US" dirty="0">
                    <a:solidFill>
                      <a:srgbClr val="00B050"/>
                    </a:solidFill>
                    <a:ea typeface="+mn-lt"/>
                    <a:cs typeface="+mn-lt"/>
                  </a:rPr>
                  <a:t>for                  .</a:t>
                </a:r>
                <a:endParaRPr lang="en-US" dirty="0">
                  <a:solidFill>
                    <a:srgbClr val="00B050"/>
                  </a:solidFill>
                  <a:cs typeface="Arial"/>
                </a:endParaRPr>
              </a:p>
              <a:p>
                <a:pPr marL="342900" indent="-342900">
                  <a:lnSpc>
                    <a:spcPct val="150000"/>
                  </a:lnSpc>
                  <a:buAutoNum type="arabicPeriod"/>
                </a:pPr>
                <a:r>
                  <a:rPr lang="en-US" dirty="0">
                    <a:solidFill>
                      <a:srgbClr val="00B050"/>
                    </a:solidFill>
                    <a:ea typeface="+mn-lt"/>
                    <a:cs typeface="+mn-lt"/>
                  </a:rPr>
                  <a:t>Set                                            .</a:t>
                </a:r>
                <a:endParaRPr lang="en-US">
                  <a:cs typeface="Arial"/>
                </a:endParaRPr>
              </a:p>
              <a:p>
                <a:pPr marL="342900" indent="-342900">
                  <a:lnSpc>
                    <a:spcPct val="150000"/>
                  </a:lnSpc>
                  <a:buAutoNum type="arabicPeriod"/>
                </a:pPr>
                <a:r>
                  <a:rPr lang="en-US" dirty="0">
                    <a:solidFill>
                      <a:srgbClr val="00B050"/>
                    </a:solidFill>
                    <a:ea typeface="+mn-lt"/>
                    <a:cs typeface="+mn-lt"/>
                  </a:rPr>
                  <a:t>Repeat the steps with new</a:t>
                </a:r>
                <a:r>
                  <a:rPr lang="en-US" dirty="0">
                    <a:ea typeface="+mn-lt"/>
                    <a:cs typeface="+mn-lt"/>
                  </a:rPr>
                  <a:t>    </a:t>
                </a:r>
                <a:r>
                  <a:rPr lang="en-US" dirty="0">
                    <a:solidFill>
                      <a:srgbClr val="00B050"/>
                    </a:solidFill>
                    <a:ea typeface="+mn-lt"/>
                    <a:cs typeface="+mn-lt"/>
                  </a:rPr>
                  <a:t>until the</a:t>
                </a:r>
                <a:r>
                  <a:rPr lang="en-US" dirty="0">
                    <a:ea typeface="+mn-lt"/>
                    <a:cs typeface="+mn-lt"/>
                  </a:rPr>
                  <a:t>           </a:t>
                </a:r>
                <a:r>
                  <a:rPr lang="en-US" dirty="0">
                    <a:solidFill>
                      <a:srgbClr val="000000"/>
                    </a:solidFill>
                    <a:ea typeface="+mn-lt"/>
                    <a:cs typeface="+mn-lt"/>
                  </a:rPr>
                  <a:t>  </a:t>
                </a:r>
                <a:r>
                  <a:rPr lang="en-US" dirty="0">
                    <a:solidFill>
                      <a:srgbClr val="00B050"/>
                    </a:solidFill>
                    <a:ea typeface="+mn-lt"/>
                    <a:cs typeface="+mn-lt"/>
                  </a:rPr>
                  <a:t>or               (budget).</a:t>
                </a:r>
                <a:r>
                  <a:rPr lang="en-US" dirty="0">
                    <a:ea typeface="+mn-lt"/>
                    <a:cs typeface="+mn-lt"/>
                  </a:rPr>
                  <a:t> </a:t>
                </a:r>
                <a:endParaRPr lang="en-US">
                  <a:cs typeface="Arial"/>
                </a:endParaRPr>
              </a:p>
              <a:p>
                <a:pPr marL="342900" indent="-342900">
                  <a:lnSpc>
                    <a:spcPct val="150000"/>
                  </a:lnSpc>
                  <a:buAutoNum type="arabicPeriod"/>
                </a:pPr>
                <a:r>
                  <a:rPr lang="en-US" dirty="0">
                    <a:solidFill>
                      <a:srgbClr val="00B050"/>
                    </a:solidFill>
                    <a:ea typeface="+mn-lt"/>
                    <a:cs typeface="+mn-lt"/>
                  </a:rPr>
                  <a:t>Return</a:t>
                </a:r>
                <a:r>
                  <a:rPr lang="en-US" dirty="0">
                    <a:ea typeface="+mn-lt"/>
                    <a:cs typeface="+mn-lt"/>
                  </a:rPr>
                  <a:t>      </a:t>
                </a:r>
                <a:r>
                  <a:rPr lang="en-US" dirty="0">
                    <a:solidFill>
                      <a:srgbClr val="00B050"/>
                    </a:solidFill>
                    <a:ea typeface="+mn-lt"/>
                    <a:cs typeface="+mn-lt"/>
                  </a:rPr>
                  <a:t>.</a:t>
                </a:r>
                <a:endParaRPr lang="en-US" dirty="0">
                  <a:solidFill>
                    <a:srgbClr val="00B050"/>
                  </a:solidFill>
                  <a:cs typeface="Arial"/>
                </a:endParaRPr>
              </a:p>
            </p:txBody>
          </p:sp>
        </p:grpSp>
        <p:pic>
          <p:nvPicPr>
            <p:cNvPr id="4" name="Picture 3" descr="j \in D_i&#10;%23a7713c-bcd6-4de9-ba5b-8f62080ea3c3">
              <a:extLst>
                <a:ext uri="{FF2B5EF4-FFF2-40B4-BE49-F238E27FC236}">
                  <a16:creationId xmlns:a16="http://schemas.microsoft.com/office/drawing/2014/main" id="{83AB23C4-08DC-81F0-65CC-97B3B92AA3DD}"/>
                </a:ext>
              </a:extLst>
            </p:cNvPr>
            <p:cNvPicPr>
              <a:picLocks noChangeAspect="1"/>
            </p:cNvPicPr>
            <p:nvPr/>
          </p:nvPicPr>
          <p:blipFill>
            <a:blip r:embed="rId2"/>
            <a:stretch>
              <a:fillRect/>
            </a:stretch>
          </p:blipFill>
          <p:spPr>
            <a:xfrm>
              <a:off x="7324754" y="3491207"/>
              <a:ext cx="688664" cy="249575"/>
            </a:xfrm>
            <a:prstGeom prst="rect">
              <a:avLst/>
            </a:prstGeom>
          </p:spPr>
        </p:pic>
        <p:pic>
          <p:nvPicPr>
            <p:cNvPr id="5" name="Picture 4" descr="j&#10;%28785e72-80c4-4238-98cd-50ff6a94e5db">
              <a:extLst>
                <a:ext uri="{FF2B5EF4-FFF2-40B4-BE49-F238E27FC236}">
                  <a16:creationId xmlns:a16="http://schemas.microsoft.com/office/drawing/2014/main" id="{F2772DC4-5059-C41C-7362-6DE0AFEBCD59}"/>
                </a:ext>
              </a:extLst>
            </p:cNvPr>
            <p:cNvPicPr>
              <a:picLocks noChangeAspect="1"/>
            </p:cNvPicPr>
            <p:nvPr/>
          </p:nvPicPr>
          <p:blipFill>
            <a:blip r:embed="rId3"/>
            <a:stretch>
              <a:fillRect/>
            </a:stretch>
          </p:blipFill>
          <p:spPr>
            <a:xfrm>
              <a:off x="9567921" y="3486618"/>
              <a:ext cx="115177" cy="254078"/>
            </a:xfrm>
            <a:prstGeom prst="rect">
              <a:avLst/>
            </a:prstGeom>
          </p:spPr>
        </p:pic>
        <p:pic>
          <p:nvPicPr>
            <p:cNvPr id="6" name="Picture 5" descr="\mathcal{X}_i^t&#10;%ebc07ff2-35a1-43d2-89de-32ea8732d576">
              <a:extLst>
                <a:ext uri="{FF2B5EF4-FFF2-40B4-BE49-F238E27FC236}">
                  <a16:creationId xmlns:a16="http://schemas.microsoft.com/office/drawing/2014/main" id="{E18B56BE-BAD2-DDCB-E04C-95B79F4BAC9E}"/>
                </a:ext>
              </a:extLst>
            </p:cNvPr>
            <p:cNvPicPr>
              <a:picLocks noChangeAspect="1"/>
            </p:cNvPicPr>
            <p:nvPr/>
          </p:nvPicPr>
          <p:blipFill>
            <a:blip r:embed="rId4"/>
            <a:stretch>
              <a:fillRect/>
            </a:stretch>
          </p:blipFill>
          <p:spPr>
            <a:xfrm>
              <a:off x="5988771" y="3855055"/>
              <a:ext cx="359379" cy="321278"/>
            </a:xfrm>
            <a:prstGeom prst="rect">
              <a:avLst/>
            </a:prstGeom>
          </p:spPr>
        </p:pic>
        <p:pic>
          <p:nvPicPr>
            <p:cNvPr id="7" name="Picture 6" descr="w_{ij}^t&#10;%d2e0eb6f-4f04-4e90-83a9-060b5e7df09d">
              <a:extLst>
                <a:ext uri="{FF2B5EF4-FFF2-40B4-BE49-F238E27FC236}">
                  <a16:creationId xmlns:a16="http://schemas.microsoft.com/office/drawing/2014/main" id="{5788C65E-EFFC-7AD6-EF5C-F2CFC29EA175}"/>
                </a:ext>
              </a:extLst>
            </p:cNvPr>
            <p:cNvPicPr>
              <a:picLocks noChangeAspect="1"/>
            </p:cNvPicPr>
            <p:nvPr/>
          </p:nvPicPr>
          <p:blipFill>
            <a:blip r:embed="rId5"/>
            <a:stretch>
              <a:fillRect/>
            </a:stretch>
          </p:blipFill>
          <p:spPr>
            <a:xfrm>
              <a:off x="6348295" y="4266000"/>
              <a:ext cx="421029" cy="392279"/>
            </a:xfrm>
            <a:prstGeom prst="rect">
              <a:avLst/>
            </a:prstGeom>
          </p:spPr>
        </p:pic>
        <p:pic>
          <p:nvPicPr>
            <p:cNvPr id="8" name="Picture 7" descr="j \in \mathcal{X}_i^t&#10;%218b88d8-a7af-4778-9298-3444082b001c">
              <a:extLst>
                <a:ext uri="{FF2B5EF4-FFF2-40B4-BE49-F238E27FC236}">
                  <a16:creationId xmlns:a16="http://schemas.microsoft.com/office/drawing/2014/main" id="{602849A8-D085-00AA-6E4C-BAC652DB733F}"/>
                </a:ext>
              </a:extLst>
            </p:cNvPr>
            <p:cNvPicPr>
              <a:picLocks noChangeAspect="1"/>
            </p:cNvPicPr>
            <p:nvPr/>
          </p:nvPicPr>
          <p:blipFill>
            <a:blip r:embed="rId6"/>
            <a:stretch>
              <a:fillRect/>
            </a:stretch>
          </p:blipFill>
          <p:spPr>
            <a:xfrm>
              <a:off x="7226406" y="4280464"/>
              <a:ext cx="955482" cy="377378"/>
            </a:xfrm>
            <a:prstGeom prst="rect">
              <a:avLst/>
            </a:prstGeom>
          </p:spPr>
        </p:pic>
        <p:pic>
          <p:nvPicPr>
            <p:cNvPr id="9" name="Picture 8" descr="r = \nabla_{\theta}l_i^j(\theta^t).\nabla_{\theta}l_s(\theta^t)&#10;&#10;%842176df-73cd-43b0-916f-c9eb4ea864a0">
              <a:extLst>
                <a:ext uri="{FF2B5EF4-FFF2-40B4-BE49-F238E27FC236}">
                  <a16:creationId xmlns:a16="http://schemas.microsoft.com/office/drawing/2014/main" id="{DE8389FE-1DB4-EE59-08BC-4B4838564973}"/>
                </a:ext>
              </a:extLst>
            </p:cNvPr>
            <p:cNvPicPr>
              <a:picLocks noChangeAspect="1"/>
            </p:cNvPicPr>
            <p:nvPr/>
          </p:nvPicPr>
          <p:blipFill>
            <a:blip r:embed="rId7"/>
            <a:stretch>
              <a:fillRect/>
            </a:stretch>
          </p:blipFill>
          <p:spPr>
            <a:xfrm>
              <a:off x="3921437" y="3438376"/>
              <a:ext cx="2488540" cy="355231"/>
            </a:xfrm>
            <a:prstGeom prst="rect">
              <a:avLst/>
            </a:prstGeom>
          </p:spPr>
        </p:pic>
        <p:pic>
          <p:nvPicPr>
            <p:cNvPr id="10" name="Picture 9" descr="r = \nabla_{\theta}l_s(\theta^t) -\sum_{j \in \mathcal{X}_i^t}w_{ij}^t\nabla_{\theta}l_i^j(\theta^t)&#10;&#10;%23a9eded-f410-4b3a-911e-9459b58c8de8">
              <a:extLst>
                <a:ext uri="{FF2B5EF4-FFF2-40B4-BE49-F238E27FC236}">
                  <a16:creationId xmlns:a16="http://schemas.microsoft.com/office/drawing/2014/main" id="{0F46434F-CC5B-AF80-71EE-1D0A1F1B173A}"/>
                </a:ext>
              </a:extLst>
            </p:cNvPr>
            <p:cNvPicPr>
              <a:picLocks noChangeAspect="1"/>
            </p:cNvPicPr>
            <p:nvPr/>
          </p:nvPicPr>
          <p:blipFill>
            <a:blip r:embed="rId8"/>
            <a:stretch>
              <a:fillRect/>
            </a:stretch>
          </p:blipFill>
          <p:spPr>
            <a:xfrm>
              <a:off x="2772067" y="4653137"/>
              <a:ext cx="3576492" cy="370657"/>
            </a:xfrm>
            <a:prstGeom prst="rect">
              <a:avLst/>
            </a:prstGeom>
          </p:spPr>
        </p:pic>
        <p:pic>
          <p:nvPicPr>
            <p:cNvPr id="11" name="Picture 10" descr="r = \nabla_{\theta}l_s(\theta^t) -\sum_{j \in \mathcal{X}_i^t}w_{ij}^t\nabla_{\theta}l_i^j(\theta^t)&#10;&#10;%23a9eded-f410-4b3a-911e-9459b58c8de8">
              <a:extLst>
                <a:ext uri="{FF2B5EF4-FFF2-40B4-BE49-F238E27FC236}">
                  <a16:creationId xmlns:a16="http://schemas.microsoft.com/office/drawing/2014/main" id="{54940821-2A7E-CE4B-6C09-779BFAB77426}"/>
                </a:ext>
              </a:extLst>
            </p:cNvPr>
            <p:cNvPicPr>
              <a:picLocks noChangeAspect="1"/>
            </p:cNvPicPr>
            <p:nvPr/>
          </p:nvPicPr>
          <p:blipFill rotWithShape="1">
            <a:blip r:embed="rId8"/>
            <a:srcRect r="94386" b="10126"/>
            <a:stretch/>
          </p:blipFill>
          <p:spPr>
            <a:xfrm>
              <a:off x="5062742" y="5064524"/>
              <a:ext cx="200771" cy="333123"/>
            </a:xfrm>
            <a:prstGeom prst="rect">
              <a:avLst/>
            </a:prstGeom>
          </p:spPr>
        </p:pic>
        <p:pic>
          <p:nvPicPr>
            <p:cNvPr id="12" name="Picture 11" descr="|\mathcal{X}_i^t| &lt; b&#10;&#10;%869dd1c4-e8e5-4358-b9a7-20046c75e069">
              <a:extLst>
                <a:ext uri="{FF2B5EF4-FFF2-40B4-BE49-F238E27FC236}">
                  <a16:creationId xmlns:a16="http://schemas.microsoft.com/office/drawing/2014/main" id="{55D0189C-5745-5D38-5A65-94FE40CFE6AA}"/>
                </a:ext>
              </a:extLst>
            </p:cNvPr>
            <p:cNvPicPr>
              <a:picLocks noChangeAspect="1"/>
            </p:cNvPicPr>
            <p:nvPr/>
          </p:nvPicPr>
          <p:blipFill>
            <a:blip r:embed="rId9"/>
            <a:stretch>
              <a:fillRect/>
            </a:stretch>
          </p:blipFill>
          <p:spPr>
            <a:xfrm>
              <a:off x="7139804" y="5140636"/>
              <a:ext cx="810794" cy="265181"/>
            </a:xfrm>
            <a:prstGeom prst="rect">
              <a:avLst/>
            </a:prstGeom>
          </p:spPr>
        </p:pic>
        <p:pic>
          <p:nvPicPr>
            <p:cNvPr id="13" name="Picture 12" descr="|r| &lt; \epsilon &#10;&#10;%3d1b877c-186d-466a-86ef-46f06a33470b">
              <a:extLst>
                <a:ext uri="{FF2B5EF4-FFF2-40B4-BE49-F238E27FC236}">
                  <a16:creationId xmlns:a16="http://schemas.microsoft.com/office/drawing/2014/main" id="{17D3B426-95E0-CEE8-E06B-4FAC85520676}"/>
                </a:ext>
              </a:extLst>
            </p:cNvPr>
            <p:cNvPicPr>
              <a:picLocks noChangeAspect="1"/>
            </p:cNvPicPr>
            <p:nvPr/>
          </p:nvPicPr>
          <p:blipFill>
            <a:blip r:embed="rId10"/>
            <a:stretch>
              <a:fillRect/>
            </a:stretch>
          </p:blipFill>
          <p:spPr>
            <a:xfrm>
              <a:off x="6095445" y="5126962"/>
              <a:ext cx="721037" cy="269154"/>
            </a:xfrm>
            <a:prstGeom prst="rect">
              <a:avLst/>
            </a:prstGeom>
          </p:spPr>
        </p:pic>
        <p:pic>
          <p:nvPicPr>
            <p:cNvPr id="15" name="Picture 14" descr="\mathcal{X}_i^t&#10;&#10;%593a9ec5-a634-4f41-a63e-88da7a21016d">
              <a:extLst>
                <a:ext uri="{FF2B5EF4-FFF2-40B4-BE49-F238E27FC236}">
                  <a16:creationId xmlns:a16="http://schemas.microsoft.com/office/drawing/2014/main" id="{83F5CC84-2645-176D-DE1F-5E25D4BDD83F}"/>
                </a:ext>
              </a:extLst>
            </p:cNvPr>
            <p:cNvPicPr>
              <a:picLocks noChangeAspect="1"/>
            </p:cNvPicPr>
            <p:nvPr/>
          </p:nvPicPr>
          <p:blipFill>
            <a:blip r:embed="rId4"/>
            <a:stretch>
              <a:fillRect/>
            </a:stretch>
          </p:blipFill>
          <p:spPr>
            <a:xfrm>
              <a:off x="3048292" y="5528649"/>
              <a:ext cx="350030" cy="321279"/>
            </a:xfrm>
            <a:prstGeom prst="rect">
              <a:avLst/>
            </a:prstGeom>
          </p:spPr>
        </p:pic>
      </p:grpSp>
    </p:spTree>
    <p:extLst>
      <p:ext uri="{BB962C8B-B14F-4D97-AF65-F5344CB8AC3E}">
        <p14:creationId xmlns:p14="http://schemas.microsoft.com/office/powerpoint/2010/main" val="1184621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18F68D3-4D94-7EBC-C51B-B7E61E684867}"/>
              </a:ext>
            </a:extLst>
          </p:cNvPr>
          <p:cNvSpPr>
            <a:spLocks noGrp="1"/>
          </p:cNvSpPr>
          <p:nvPr>
            <p:ph type="title"/>
          </p:nvPr>
        </p:nvSpPr>
        <p:spPr>
          <a:xfrm>
            <a:off x="838199" y="388308"/>
            <a:ext cx="7188989" cy="1021424"/>
          </a:xfrm>
        </p:spPr>
        <p:txBody>
          <a:bodyPr anchor="b">
            <a:normAutofit/>
          </a:bodyPr>
          <a:lstStyle/>
          <a:p>
            <a:r>
              <a:rPr lang="en-US" sz="4000" dirty="0">
                <a:solidFill>
                  <a:schemeClr val="bg1"/>
                </a:solidFill>
              </a:rPr>
              <a:t>Results when clients' data is noisy</a:t>
            </a:r>
          </a:p>
        </p:txBody>
      </p:sp>
      <p:cxnSp>
        <p:nvCxnSpPr>
          <p:cNvPr id="27" name="Straight Connector 2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5A6271BF-D7C9-CE03-76A4-E3B791601109}"/>
              </a:ext>
            </a:extLst>
          </p:cNvPr>
          <p:cNvGrpSpPr/>
          <p:nvPr/>
        </p:nvGrpSpPr>
        <p:grpSpPr>
          <a:xfrm>
            <a:off x="321454" y="1702271"/>
            <a:ext cx="11324976" cy="4258113"/>
            <a:chOff x="49026" y="1688239"/>
            <a:chExt cx="16779617" cy="5082826"/>
          </a:xfrm>
        </p:grpSpPr>
        <p:pic>
          <p:nvPicPr>
            <p:cNvPr id="3" name="Picture 2" descr="A close-up of a graph&#10;&#10;Description automatically generated">
              <a:extLst>
                <a:ext uri="{FF2B5EF4-FFF2-40B4-BE49-F238E27FC236}">
                  <a16:creationId xmlns:a16="http://schemas.microsoft.com/office/drawing/2014/main" id="{DB07FADB-A7BD-DA82-9AAE-43CE7F58B778}"/>
                </a:ext>
              </a:extLst>
            </p:cNvPr>
            <p:cNvPicPr>
              <a:picLocks noChangeAspect="1"/>
            </p:cNvPicPr>
            <p:nvPr/>
          </p:nvPicPr>
          <p:blipFill rotWithShape="1">
            <a:blip r:embed="rId2"/>
            <a:srcRect t="4127" r="236" b="57832"/>
            <a:stretch/>
          </p:blipFill>
          <p:spPr>
            <a:xfrm>
              <a:off x="49026" y="1688239"/>
              <a:ext cx="16779617" cy="5082826"/>
            </a:xfrm>
            <a:prstGeom prst="rect">
              <a:avLst/>
            </a:prstGeom>
          </p:spPr>
        </p:pic>
        <p:sp>
          <p:nvSpPr>
            <p:cNvPr id="4" name="Rectangle 3">
              <a:extLst>
                <a:ext uri="{FF2B5EF4-FFF2-40B4-BE49-F238E27FC236}">
                  <a16:creationId xmlns:a16="http://schemas.microsoft.com/office/drawing/2014/main" id="{EE17FA5C-CA23-9224-9A16-CD2AFBBE5463}"/>
                </a:ext>
              </a:extLst>
            </p:cNvPr>
            <p:cNvSpPr/>
            <p:nvPr/>
          </p:nvSpPr>
          <p:spPr>
            <a:xfrm>
              <a:off x="1011019" y="4761254"/>
              <a:ext cx="707215" cy="2490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DE886F28-FB18-C616-845E-D3066D70348F}"/>
              </a:ext>
            </a:extLst>
          </p:cNvPr>
          <p:cNvSpPr/>
          <p:nvPr/>
        </p:nvSpPr>
        <p:spPr>
          <a:xfrm>
            <a:off x="1115158" y="4421106"/>
            <a:ext cx="477317" cy="20861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22E891-2808-282A-6016-CEBDB8F2E76E}"/>
              </a:ext>
            </a:extLst>
          </p:cNvPr>
          <p:cNvSpPr/>
          <p:nvPr/>
        </p:nvSpPr>
        <p:spPr>
          <a:xfrm>
            <a:off x="549087" y="5009028"/>
            <a:ext cx="806823" cy="268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2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close-up of a graph&#10;&#10;Description automatically generated">
            <a:extLst>
              <a:ext uri="{FF2B5EF4-FFF2-40B4-BE49-F238E27FC236}">
                <a16:creationId xmlns:a16="http://schemas.microsoft.com/office/drawing/2014/main" id="{F6599BD1-79D3-CA0F-F57D-5581E652D2E1}"/>
              </a:ext>
            </a:extLst>
          </p:cNvPr>
          <p:cNvPicPr>
            <a:picLocks noChangeAspect="1"/>
          </p:cNvPicPr>
          <p:nvPr/>
        </p:nvPicPr>
        <p:blipFill rotWithShape="1">
          <a:blip r:embed="rId2"/>
          <a:srcRect l="4544" t="2104" r="45170" b="88227"/>
          <a:stretch/>
        </p:blipFill>
        <p:spPr>
          <a:xfrm>
            <a:off x="5106894" y="908755"/>
            <a:ext cx="6559329" cy="413956"/>
          </a:xfrm>
          <a:prstGeom prst="rect">
            <a:avLst/>
          </a:prstGeom>
        </p:spPr>
      </p:pic>
      <p:pic>
        <p:nvPicPr>
          <p:cNvPr id="12" name="Picture 11">
            <a:extLst>
              <a:ext uri="{FF2B5EF4-FFF2-40B4-BE49-F238E27FC236}">
                <a16:creationId xmlns:a16="http://schemas.microsoft.com/office/drawing/2014/main" id="{3A56F31E-234C-42E8-2EE5-5252BAD023AA}"/>
              </a:ext>
            </a:extLst>
          </p:cNvPr>
          <p:cNvPicPr>
            <a:picLocks noChangeAspect="1"/>
          </p:cNvPicPr>
          <p:nvPr/>
        </p:nvPicPr>
        <p:blipFill rotWithShape="1">
          <a:blip r:embed="rId3"/>
          <a:srcRect l="1293" t="6383" r="3139" b="26306"/>
          <a:stretch/>
        </p:blipFill>
        <p:spPr>
          <a:xfrm>
            <a:off x="5923681" y="4229632"/>
            <a:ext cx="6184203" cy="2087599"/>
          </a:xfrm>
          <a:prstGeom prst="rect">
            <a:avLst/>
          </a:prstGeom>
        </p:spPr>
      </p:pic>
      <p:pic>
        <p:nvPicPr>
          <p:cNvPr id="8" name="Picture 7" descr="A close-up of a graph&#10;&#10;Description automatically generated">
            <a:extLst>
              <a:ext uri="{FF2B5EF4-FFF2-40B4-BE49-F238E27FC236}">
                <a16:creationId xmlns:a16="http://schemas.microsoft.com/office/drawing/2014/main" id="{82FA6B11-C858-6A4A-DBA0-9351382A21C4}"/>
              </a:ext>
            </a:extLst>
          </p:cNvPr>
          <p:cNvPicPr>
            <a:picLocks noChangeAspect="1"/>
          </p:cNvPicPr>
          <p:nvPr/>
        </p:nvPicPr>
        <p:blipFill rotWithShape="1">
          <a:blip r:embed="rId2"/>
          <a:srcRect l="54201" t="2976" r="186" b="88797"/>
          <a:stretch/>
        </p:blipFill>
        <p:spPr>
          <a:xfrm>
            <a:off x="5329517" y="1332567"/>
            <a:ext cx="6113117" cy="314217"/>
          </a:xfrm>
          <a:prstGeom prst="rect">
            <a:avLst/>
          </a:prstGeom>
        </p:spPr>
      </p:pic>
      <p:pic>
        <p:nvPicPr>
          <p:cNvPr id="3" name="Picture 2" descr="A close-up of a graph&#10;&#10;Description automatically generated">
            <a:extLst>
              <a:ext uri="{FF2B5EF4-FFF2-40B4-BE49-F238E27FC236}">
                <a16:creationId xmlns:a16="http://schemas.microsoft.com/office/drawing/2014/main" id="{DB07FADB-A7BD-DA82-9AAE-43CE7F58B778}"/>
              </a:ext>
            </a:extLst>
          </p:cNvPr>
          <p:cNvPicPr>
            <a:picLocks noChangeAspect="1"/>
          </p:cNvPicPr>
          <p:nvPr/>
        </p:nvPicPr>
        <p:blipFill rotWithShape="1">
          <a:blip r:embed="rId4"/>
          <a:srcRect l="1839" t="44417" r="51151" b="32706"/>
          <a:stretch/>
        </p:blipFill>
        <p:spPr>
          <a:xfrm>
            <a:off x="5806307" y="1758328"/>
            <a:ext cx="6238191" cy="2058244"/>
          </a:xfrm>
          <a:prstGeom prst="rect">
            <a:avLst/>
          </a:prstGeom>
        </p:spPr>
      </p:pic>
      <p:sp>
        <p:nvSpPr>
          <p:cNvPr id="2" name="Title 1">
            <a:extLst>
              <a:ext uri="{FF2B5EF4-FFF2-40B4-BE49-F238E27FC236}">
                <a16:creationId xmlns:a16="http://schemas.microsoft.com/office/drawing/2014/main" id="{F18F68D3-4D94-7EBC-C51B-B7E61E684867}"/>
              </a:ext>
            </a:extLst>
          </p:cNvPr>
          <p:cNvSpPr>
            <a:spLocks noGrp="1"/>
          </p:cNvSpPr>
          <p:nvPr>
            <p:ph type="title"/>
          </p:nvPr>
        </p:nvSpPr>
        <p:spPr>
          <a:xfrm>
            <a:off x="798357" y="-762"/>
            <a:ext cx="10515600" cy="942664"/>
          </a:xfrm>
        </p:spPr>
        <p:txBody>
          <a:bodyPr vert="horz" lIns="91440" tIns="45720" rIns="91440" bIns="45720" rtlCol="0" anchor="ctr">
            <a:normAutofit/>
          </a:bodyPr>
          <a:lstStyle/>
          <a:p>
            <a:pPr algn="ctr">
              <a:spcBef>
                <a:spcPct val="0"/>
              </a:spcBef>
            </a:pPr>
            <a:r>
              <a:rPr lang="en-US" sz="5200" kern="1200">
                <a:solidFill>
                  <a:schemeClr val="tx1"/>
                </a:solidFill>
                <a:latin typeface="+mj-lt"/>
                <a:ea typeface="+mj-ea"/>
                <a:cs typeface="+mj-cs"/>
              </a:rPr>
              <a:t>Results when clients' data is noisy</a:t>
            </a:r>
          </a:p>
        </p:txBody>
      </p:sp>
      <p:sp>
        <p:nvSpPr>
          <p:cNvPr id="14" name="TextBox 13">
            <a:extLst>
              <a:ext uri="{FF2B5EF4-FFF2-40B4-BE49-F238E27FC236}">
                <a16:creationId xmlns:a16="http://schemas.microsoft.com/office/drawing/2014/main" id="{ED2B41B4-05D1-9CF0-942E-A99C69DDE540}"/>
              </a:ext>
            </a:extLst>
          </p:cNvPr>
          <p:cNvSpPr txBox="1"/>
          <p:nvPr/>
        </p:nvSpPr>
        <p:spPr>
          <a:xfrm>
            <a:off x="6246656" y="3894666"/>
            <a:ext cx="554193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b="1" dirty="0">
                <a:ea typeface="+mn-lt"/>
                <a:cs typeface="+mn-lt"/>
              </a:rPr>
              <a:t>Performance of G</a:t>
            </a:r>
            <a:r>
              <a:rPr lang="en-US" sz="900" b="1" dirty="0">
                <a:ea typeface="+mn-lt"/>
                <a:cs typeface="+mn-lt"/>
              </a:rPr>
              <a:t>CFL </a:t>
            </a:r>
            <a:r>
              <a:rPr lang="en-US" sz="1050" b="1" dirty="0">
                <a:ea typeface="+mn-lt"/>
                <a:cs typeface="+mn-lt"/>
              </a:rPr>
              <a:t>in the presence of open set noise with 10% data subset</a:t>
            </a:r>
            <a:endParaRPr lang="en-US" sz="1050" b="1" dirty="0">
              <a:cs typeface="Arial"/>
            </a:endParaRPr>
          </a:p>
        </p:txBody>
      </p:sp>
      <p:sp>
        <p:nvSpPr>
          <p:cNvPr id="15" name="TextBox 14">
            <a:extLst>
              <a:ext uri="{FF2B5EF4-FFF2-40B4-BE49-F238E27FC236}">
                <a16:creationId xmlns:a16="http://schemas.microsoft.com/office/drawing/2014/main" id="{F55089F9-882D-EA2F-8F07-B281CE6CC723}"/>
              </a:ext>
            </a:extLst>
          </p:cNvPr>
          <p:cNvSpPr txBox="1"/>
          <p:nvPr/>
        </p:nvSpPr>
        <p:spPr>
          <a:xfrm>
            <a:off x="6321361" y="6454586"/>
            <a:ext cx="55419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dirty="0">
                <a:ea typeface="+mn-lt"/>
                <a:cs typeface="+mn-lt"/>
              </a:rPr>
              <a:t>Performance of G</a:t>
            </a:r>
            <a:r>
              <a:rPr lang="en-US" sz="1000" b="1" dirty="0">
                <a:ea typeface="+mn-lt"/>
                <a:cs typeface="+mn-lt"/>
              </a:rPr>
              <a:t>CFL </a:t>
            </a:r>
            <a:r>
              <a:rPr lang="en-US" sz="1100" b="1" dirty="0">
                <a:ea typeface="+mn-lt"/>
                <a:cs typeface="+mn-lt"/>
              </a:rPr>
              <a:t>in the presence of </a:t>
            </a:r>
            <a:r>
              <a:rPr lang="en-US" sz="1100" b="1" dirty="0" err="1">
                <a:ea typeface="+mn-lt"/>
                <a:cs typeface="+mn-lt"/>
              </a:rPr>
              <a:t>attibute</a:t>
            </a:r>
            <a:r>
              <a:rPr lang="en-US" sz="1100" b="1" dirty="0">
                <a:ea typeface="+mn-lt"/>
                <a:cs typeface="+mn-lt"/>
              </a:rPr>
              <a:t> noise with 10% data subset</a:t>
            </a:r>
            <a:endParaRPr lang="en-US" sz="1100" b="1" dirty="0">
              <a:cs typeface="Arial"/>
            </a:endParaRPr>
          </a:p>
        </p:txBody>
      </p:sp>
      <p:grpSp>
        <p:nvGrpSpPr>
          <p:cNvPr id="21" name="Group 20">
            <a:extLst>
              <a:ext uri="{FF2B5EF4-FFF2-40B4-BE49-F238E27FC236}">
                <a16:creationId xmlns:a16="http://schemas.microsoft.com/office/drawing/2014/main" id="{5624A733-6C0D-FE42-25B9-A67D55A1FD0D}"/>
              </a:ext>
            </a:extLst>
          </p:cNvPr>
          <p:cNvGrpSpPr/>
          <p:nvPr/>
        </p:nvGrpSpPr>
        <p:grpSpPr>
          <a:xfrm>
            <a:off x="294341" y="1489668"/>
            <a:ext cx="5113109" cy="4822253"/>
            <a:chOff x="294341" y="1489668"/>
            <a:chExt cx="5113109" cy="4822253"/>
          </a:xfrm>
        </p:grpSpPr>
        <p:pic>
          <p:nvPicPr>
            <p:cNvPr id="7" name="Picture 6" descr="A close-up of a graph&#10;&#10;Description automatically generated">
              <a:extLst>
                <a:ext uri="{FF2B5EF4-FFF2-40B4-BE49-F238E27FC236}">
                  <a16:creationId xmlns:a16="http://schemas.microsoft.com/office/drawing/2014/main" id="{DB865F93-D471-E938-69DC-873445E9E5D6}"/>
                </a:ext>
              </a:extLst>
            </p:cNvPr>
            <p:cNvPicPr>
              <a:picLocks noChangeAspect="1"/>
            </p:cNvPicPr>
            <p:nvPr/>
          </p:nvPicPr>
          <p:blipFill rotWithShape="1">
            <a:blip r:embed="rId4"/>
            <a:srcRect l="51532" t="42930" r="1089" b="17476"/>
            <a:stretch/>
          </p:blipFill>
          <p:spPr>
            <a:xfrm>
              <a:off x="294341" y="1489668"/>
              <a:ext cx="5113109" cy="4822253"/>
            </a:xfrm>
            <a:prstGeom prst="rect">
              <a:avLst/>
            </a:prstGeom>
          </p:spPr>
        </p:pic>
        <p:sp>
          <p:nvSpPr>
            <p:cNvPr id="18" name="Rectangle 17">
              <a:extLst>
                <a:ext uri="{FF2B5EF4-FFF2-40B4-BE49-F238E27FC236}">
                  <a16:creationId xmlns:a16="http://schemas.microsoft.com/office/drawing/2014/main" id="{DDAA31AB-5DD6-CD48-7968-71323B8B32CC}"/>
                </a:ext>
              </a:extLst>
            </p:cNvPr>
            <p:cNvSpPr/>
            <p:nvPr/>
          </p:nvSpPr>
          <p:spPr>
            <a:xfrm>
              <a:off x="329950" y="5098675"/>
              <a:ext cx="806823" cy="268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946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5F6F-C919-3B30-2B07-F7ED9B87DBF5}"/>
              </a:ext>
            </a:extLst>
          </p:cNvPr>
          <p:cNvSpPr>
            <a:spLocks noGrp="1"/>
          </p:cNvSpPr>
          <p:nvPr>
            <p:ph type="title"/>
          </p:nvPr>
        </p:nvSpPr>
        <p:spPr/>
        <p:txBody>
          <a:bodyPr/>
          <a:lstStyle/>
          <a:p>
            <a:r>
              <a:rPr lang="en-US" dirty="0"/>
              <a:t>GCFL for improving training efficiency</a:t>
            </a:r>
          </a:p>
        </p:txBody>
      </p:sp>
      <p:sp>
        <p:nvSpPr>
          <p:cNvPr id="7" name="Rectangle 6">
            <a:extLst>
              <a:ext uri="{FF2B5EF4-FFF2-40B4-BE49-F238E27FC236}">
                <a16:creationId xmlns:a16="http://schemas.microsoft.com/office/drawing/2014/main" id="{A6F4381B-A058-5A26-73AF-2DA6BC526573}"/>
              </a:ext>
            </a:extLst>
          </p:cNvPr>
          <p:cNvSpPr/>
          <p:nvPr/>
        </p:nvSpPr>
        <p:spPr>
          <a:xfrm>
            <a:off x="329950" y="5098675"/>
            <a:ext cx="806823" cy="2689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C9BD313-1666-32BE-F9E1-DC3C81E9E2B2}"/>
              </a:ext>
            </a:extLst>
          </p:cNvPr>
          <p:cNvGrpSpPr/>
          <p:nvPr/>
        </p:nvGrpSpPr>
        <p:grpSpPr>
          <a:xfrm>
            <a:off x="1512047" y="1351096"/>
            <a:ext cx="7619003" cy="5022395"/>
            <a:chOff x="1512047" y="1351096"/>
            <a:chExt cx="7619003" cy="5022395"/>
          </a:xfrm>
        </p:grpSpPr>
        <p:pic>
          <p:nvPicPr>
            <p:cNvPr id="3" name="Picture 2">
              <a:extLst>
                <a:ext uri="{FF2B5EF4-FFF2-40B4-BE49-F238E27FC236}">
                  <a16:creationId xmlns:a16="http://schemas.microsoft.com/office/drawing/2014/main" id="{60E0A46D-7EE0-79DC-AE13-E920416FA58A}"/>
                </a:ext>
              </a:extLst>
            </p:cNvPr>
            <p:cNvPicPr>
              <a:picLocks noChangeAspect="1"/>
            </p:cNvPicPr>
            <p:nvPr/>
          </p:nvPicPr>
          <p:blipFill>
            <a:blip r:embed="rId2"/>
            <a:stretch>
              <a:fillRect/>
            </a:stretch>
          </p:blipFill>
          <p:spPr>
            <a:xfrm>
              <a:off x="1512047" y="1351096"/>
              <a:ext cx="7619003" cy="5022395"/>
            </a:xfrm>
            <a:prstGeom prst="rect">
              <a:avLst/>
            </a:prstGeom>
          </p:spPr>
        </p:pic>
        <p:sp>
          <p:nvSpPr>
            <p:cNvPr id="10" name="Rectangle 9">
              <a:extLst>
                <a:ext uri="{FF2B5EF4-FFF2-40B4-BE49-F238E27FC236}">
                  <a16:creationId xmlns:a16="http://schemas.microsoft.com/office/drawing/2014/main" id="{035D6EE3-F0A4-FE51-2DA0-8644B28CF901}"/>
                </a:ext>
              </a:extLst>
            </p:cNvPr>
            <p:cNvSpPr/>
            <p:nvPr/>
          </p:nvSpPr>
          <p:spPr>
            <a:xfrm>
              <a:off x="2039470" y="5423647"/>
              <a:ext cx="986117" cy="3137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4327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2AF7-B6D5-DE1F-6B4E-937F51FF60FC}"/>
              </a:ext>
            </a:extLst>
          </p:cNvPr>
          <p:cNvSpPr>
            <a:spLocks noGrp="1"/>
          </p:cNvSpPr>
          <p:nvPr>
            <p:ph type="title"/>
          </p:nvPr>
        </p:nvSpPr>
        <p:spPr/>
        <p:txBody>
          <a:bodyPr>
            <a:normAutofit/>
          </a:bodyPr>
          <a:lstStyle/>
          <a:p>
            <a:r>
              <a:rPr lang="en-US" dirty="0"/>
              <a:t>Ablation on the size of  </a:t>
            </a:r>
          </a:p>
        </p:txBody>
      </p:sp>
      <p:pic>
        <p:nvPicPr>
          <p:cNvPr id="5" name="Picture 4" descr="|D_S|&#10;%333a1787-716f-409b-83bd-32b8dae4c07e">
            <a:extLst>
              <a:ext uri="{FF2B5EF4-FFF2-40B4-BE49-F238E27FC236}">
                <a16:creationId xmlns:a16="http://schemas.microsoft.com/office/drawing/2014/main" id="{A5FCEE7C-91F6-35F1-EAB9-55642F572D45}"/>
              </a:ext>
            </a:extLst>
          </p:cNvPr>
          <p:cNvPicPr>
            <a:picLocks noChangeAspect="1"/>
          </p:cNvPicPr>
          <p:nvPr/>
        </p:nvPicPr>
        <p:blipFill>
          <a:blip r:embed="rId2"/>
          <a:stretch>
            <a:fillRect/>
          </a:stretch>
        </p:blipFill>
        <p:spPr>
          <a:xfrm>
            <a:off x="6207840" y="753720"/>
            <a:ext cx="1021416" cy="544481"/>
          </a:xfrm>
          <a:prstGeom prst="rect">
            <a:avLst/>
          </a:prstGeom>
        </p:spPr>
      </p:pic>
      <p:pic>
        <p:nvPicPr>
          <p:cNvPr id="6" name="Picture 5">
            <a:extLst>
              <a:ext uri="{FF2B5EF4-FFF2-40B4-BE49-F238E27FC236}">
                <a16:creationId xmlns:a16="http://schemas.microsoft.com/office/drawing/2014/main" id="{8B68592E-8592-E39D-2615-27E26F01C460}"/>
              </a:ext>
            </a:extLst>
          </p:cNvPr>
          <p:cNvPicPr>
            <a:picLocks noChangeAspect="1"/>
          </p:cNvPicPr>
          <p:nvPr/>
        </p:nvPicPr>
        <p:blipFill>
          <a:blip r:embed="rId3"/>
          <a:stretch>
            <a:fillRect/>
          </a:stretch>
        </p:blipFill>
        <p:spPr>
          <a:xfrm>
            <a:off x="2508125" y="1466795"/>
            <a:ext cx="6712572" cy="4721273"/>
          </a:xfrm>
          <a:prstGeom prst="rect">
            <a:avLst/>
          </a:prstGeom>
        </p:spPr>
      </p:pic>
      <p:sp>
        <p:nvSpPr>
          <p:cNvPr id="7" name="Rectangle 6">
            <a:extLst>
              <a:ext uri="{FF2B5EF4-FFF2-40B4-BE49-F238E27FC236}">
                <a16:creationId xmlns:a16="http://schemas.microsoft.com/office/drawing/2014/main" id="{62731390-481C-56C9-A738-BF28AC69E1F7}"/>
              </a:ext>
            </a:extLst>
          </p:cNvPr>
          <p:cNvSpPr/>
          <p:nvPr/>
        </p:nvSpPr>
        <p:spPr>
          <a:xfrm>
            <a:off x="2667000" y="5244353"/>
            <a:ext cx="951254" cy="3137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263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7C6A5-BAC1-0F3C-D6C6-436616165E23}"/>
              </a:ext>
            </a:extLst>
          </p:cNvPr>
          <p:cNvSpPr>
            <a:spLocks noGrp="1"/>
          </p:cNvSpPr>
          <p:nvPr>
            <p:ph type="title"/>
          </p:nvPr>
        </p:nvSpPr>
        <p:spPr>
          <a:xfrm>
            <a:off x="546571" y="927349"/>
            <a:ext cx="11210925" cy="744836"/>
          </a:xfrm>
        </p:spPr>
        <p:txBody>
          <a:bodyPr vert="horz" lIns="91440" tIns="45720" rIns="91440" bIns="45720" rtlCol="0" anchor="ctr">
            <a:normAutofit/>
          </a:bodyPr>
          <a:lstStyle/>
          <a:p>
            <a:pPr algn="ctr">
              <a:spcBef>
                <a:spcPct val="0"/>
              </a:spcBef>
            </a:pPr>
            <a:r>
              <a:rPr lang="en-US" sz="3200" kern="1200" dirty="0">
                <a:solidFill>
                  <a:schemeClr val="bg1"/>
                </a:solidFill>
                <a:latin typeface="+mj-lt"/>
                <a:ea typeface="+mj-ea"/>
                <a:cs typeface="+mj-cs"/>
              </a:rPr>
              <a:t>Ablation on client participation</a:t>
            </a:r>
            <a:endParaRPr lang="en-US" sz="3200" kern="1200" dirty="0">
              <a:solidFill>
                <a:schemeClr val="bg1"/>
              </a:solidFill>
              <a:latin typeface="+mj-lt"/>
              <a:ea typeface="+mj-ea"/>
              <a:cs typeface="Arial"/>
            </a:endParaRPr>
          </a:p>
          <a:p>
            <a:endParaRPr lang="en-US" dirty="0"/>
          </a:p>
        </p:txBody>
      </p:sp>
      <p:pic>
        <p:nvPicPr>
          <p:cNvPr id="4" name="Picture 3">
            <a:extLst>
              <a:ext uri="{FF2B5EF4-FFF2-40B4-BE49-F238E27FC236}">
                <a16:creationId xmlns:a16="http://schemas.microsoft.com/office/drawing/2014/main" id="{711002A0-3EDD-25A8-0C5A-0BDE3474345A}"/>
              </a:ext>
            </a:extLst>
          </p:cNvPr>
          <p:cNvPicPr>
            <a:picLocks noChangeAspect="1"/>
          </p:cNvPicPr>
          <p:nvPr/>
        </p:nvPicPr>
        <p:blipFill rotWithShape="1">
          <a:blip r:embed="rId2"/>
          <a:srcRect l="1478" r="2828" b="-101"/>
          <a:stretch/>
        </p:blipFill>
        <p:spPr>
          <a:xfrm>
            <a:off x="543363" y="1456090"/>
            <a:ext cx="10783824" cy="4937066"/>
          </a:xfrm>
          <a:prstGeom prst="rect">
            <a:avLst/>
          </a:prstGeom>
        </p:spPr>
      </p:pic>
      <p:sp>
        <p:nvSpPr>
          <p:cNvPr id="5" name="Rectangle 4">
            <a:extLst>
              <a:ext uri="{FF2B5EF4-FFF2-40B4-BE49-F238E27FC236}">
                <a16:creationId xmlns:a16="http://schemas.microsoft.com/office/drawing/2014/main" id="{8C3DBD2D-7A55-4411-4E00-25DCB06CC7FD}"/>
              </a:ext>
            </a:extLst>
          </p:cNvPr>
          <p:cNvSpPr/>
          <p:nvPr/>
        </p:nvSpPr>
        <p:spPr>
          <a:xfrm>
            <a:off x="549087" y="5625352"/>
            <a:ext cx="876549" cy="2490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2061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3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0735FA3-B149-6C3F-C184-3104DF65F7F2}"/>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latin typeface="Arial"/>
                <a:cs typeface="Arial"/>
              </a:rPr>
              <a:t>Conclusion</a:t>
            </a:r>
            <a:endParaRPr lang="en-US" sz="4000" dirty="0">
              <a:solidFill>
                <a:srgbClr val="FFFFFF"/>
              </a:solidFill>
            </a:endParaRPr>
          </a:p>
        </p:txBody>
      </p:sp>
      <p:sp>
        <p:nvSpPr>
          <p:cNvPr id="3" name="Text Placeholder 2">
            <a:extLst>
              <a:ext uri="{FF2B5EF4-FFF2-40B4-BE49-F238E27FC236}">
                <a16:creationId xmlns:a16="http://schemas.microsoft.com/office/drawing/2014/main" id="{4BBDD438-95D5-E977-08E6-95A0CDB2B29A}"/>
              </a:ext>
            </a:extLst>
          </p:cNvPr>
          <p:cNvSpPr>
            <a:spLocks noGrp="1"/>
          </p:cNvSpPr>
          <p:nvPr>
            <p:ph type="body" idx="1"/>
          </p:nvPr>
        </p:nvSpPr>
        <p:spPr>
          <a:xfrm>
            <a:off x="1424904" y="2494450"/>
            <a:ext cx="4053545" cy="3563159"/>
          </a:xfrm>
        </p:spPr>
        <p:txBody>
          <a:bodyPr>
            <a:normAutofit/>
          </a:bodyPr>
          <a:lstStyle/>
          <a:p>
            <a:pPr marL="114300" indent="0">
              <a:buNone/>
            </a:pPr>
            <a:r>
              <a:rPr lang="en-US" sz="2200" dirty="0"/>
              <a:t>We developed a gradient matching optimization algorithm for data efficient and robust training for </a:t>
            </a:r>
            <a:r>
              <a:rPr lang="en-US" sz="2200"/>
              <a:t>federated</a:t>
            </a:r>
            <a:r>
              <a:rPr lang="en-US" sz="2200" dirty="0"/>
              <a:t> learning settings. </a:t>
            </a:r>
          </a:p>
          <a:p>
            <a:pPr marL="114300" indent="0">
              <a:buNone/>
            </a:pPr>
            <a:endParaRPr lang="en-US" sz="2200"/>
          </a:p>
          <a:p>
            <a:pPr marL="114300" indent="0">
              <a:buNone/>
            </a:pPr>
            <a:r>
              <a:rPr lang="en-US" sz="2200" dirty="0"/>
              <a:t>We achieve best trade-offs between accuracy and efficiency while </a:t>
            </a:r>
            <a:r>
              <a:rPr lang="en-US" sz="2200"/>
              <a:t>effectively mitigating the </a:t>
            </a:r>
            <a:r>
              <a:rPr lang="en-US" sz="2200" dirty="0"/>
              <a:t>adverse impact of noise.</a:t>
            </a:r>
          </a:p>
          <a:p>
            <a:pPr marL="114300" indent="0">
              <a:buNone/>
            </a:pPr>
            <a:endParaRPr lang="en-US" sz="2200"/>
          </a:p>
          <a:p>
            <a:pPr marL="114300" indent="0">
              <a:buNone/>
            </a:pPr>
            <a:endParaRPr lang="en-US" sz="2200"/>
          </a:p>
        </p:txBody>
      </p:sp>
      <p:pic>
        <p:nvPicPr>
          <p:cNvPr id="4" name="Picture 4" descr="A picture containing text&#10;&#10;Description automatically generated">
            <a:extLst>
              <a:ext uri="{FF2B5EF4-FFF2-40B4-BE49-F238E27FC236}">
                <a16:creationId xmlns:a16="http://schemas.microsoft.com/office/drawing/2014/main" id="{9AA717A9-434A-F4E9-1509-1141AB557D02}"/>
              </a:ext>
            </a:extLst>
          </p:cNvPr>
          <p:cNvPicPr>
            <a:picLocks noChangeAspect="1"/>
          </p:cNvPicPr>
          <p:nvPr/>
        </p:nvPicPr>
        <p:blipFill rotWithShape="1">
          <a:blip r:embed="rId2"/>
          <a:srcRect t="141" r="2" b="3707"/>
          <a:stretch/>
        </p:blipFill>
        <p:spPr>
          <a:xfrm>
            <a:off x="6718410" y="2492376"/>
            <a:ext cx="3563368" cy="3563372"/>
          </a:xfrm>
          <a:prstGeom prst="rect">
            <a:avLst/>
          </a:prstGeom>
        </p:spPr>
      </p:pic>
      <p:sp>
        <p:nvSpPr>
          <p:cNvPr id="5" name="Google Shape;270;p13">
            <a:extLst>
              <a:ext uri="{FF2B5EF4-FFF2-40B4-BE49-F238E27FC236}">
                <a16:creationId xmlns:a16="http://schemas.microsoft.com/office/drawing/2014/main" id="{E4CD3C3E-3EC4-0B09-73CB-C86080134CB6}"/>
              </a:ext>
            </a:extLst>
          </p:cNvPr>
          <p:cNvSpPr txBox="1">
            <a:spLocks noGrp="1"/>
          </p:cNvSpPr>
          <p:nvPr/>
        </p:nvSpPr>
        <p:spPr>
          <a:xfrm>
            <a:off x="2054406" y="6114857"/>
            <a:ext cx="8283616" cy="79653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rgbClr val="0E101A"/>
              </a:buClr>
              <a:buSzPts val="3600"/>
              <a:buFont typeface="Calibri"/>
              <a:buNone/>
            </a:pPr>
            <a:r>
              <a:rPr lang="en-US" sz="3600" i="1" dirty="0">
                <a:solidFill>
                  <a:srgbClr val="0E101A"/>
                </a:solidFill>
              </a:rPr>
              <a:t>For more details, do visit our </a:t>
            </a:r>
            <a:r>
              <a:rPr lang="en-US" sz="3600" i="1" dirty="0">
                <a:solidFill>
                  <a:srgbClr val="FF0000"/>
                </a:solidFill>
              </a:rPr>
              <a:t>poster</a:t>
            </a:r>
            <a:r>
              <a:rPr lang="en-US" sz="3600" i="1" dirty="0">
                <a:solidFill>
                  <a:srgbClr val="0E101A"/>
                </a:solidFill>
              </a:rPr>
              <a:t>. </a:t>
            </a:r>
            <a:endParaRPr sz="7200" i="1"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55847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5D910-0A2A-DA24-FC9B-030A4C45F50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Federated Learning</a:t>
            </a:r>
          </a:p>
        </p:txBody>
      </p:sp>
      <p:pic>
        <p:nvPicPr>
          <p:cNvPr id="7" name="Content Placeholder 6" descr="A diagram of a cloud computing model&#10;&#10;Description automatically generated">
            <a:extLst>
              <a:ext uri="{FF2B5EF4-FFF2-40B4-BE49-F238E27FC236}">
                <a16:creationId xmlns:a16="http://schemas.microsoft.com/office/drawing/2014/main" id="{32D2DB53-DFB8-5C09-AF9F-6F8CBBBDC73F}"/>
              </a:ext>
            </a:extLst>
          </p:cNvPr>
          <p:cNvPicPr>
            <a:picLocks noGrp="1" noChangeAspect="1"/>
          </p:cNvPicPr>
          <p:nvPr>
            <p:ph idx="1"/>
          </p:nvPr>
        </p:nvPicPr>
        <p:blipFill>
          <a:blip r:embed="rId2"/>
          <a:stretch>
            <a:fillRect/>
          </a:stretch>
        </p:blipFill>
        <p:spPr>
          <a:xfrm>
            <a:off x="4864513" y="1088527"/>
            <a:ext cx="6661443" cy="4944004"/>
          </a:xfrm>
        </p:spPr>
      </p:pic>
    </p:spTree>
    <p:extLst>
      <p:ext uri="{BB962C8B-B14F-4D97-AF65-F5344CB8AC3E}">
        <p14:creationId xmlns:p14="http://schemas.microsoft.com/office/powerpoint/2010/main" val="109829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4A58-734A-6FC2-4C49-662119AE1B34}"/>
              </a:ext>
            </a:extLst>
          </p:cNvPr>
          <p:cNvSpPr>
            <a:spLocks noGrp="1"/>
          </p:cNvSpPr>
          <p:nvPr>
            <p:ph type="title"/>
          </p:nvPr>
        </p:nvSpPr>
        <p:spPr>
          <a:prstGeom prst="roundRect">
            <a:avLst/>
          </a:prstGeom>
        </p:spPr>
        <p:style>
          <a:lnRef idx="1">
            <a:schemeClr val="accent5"/>
          </a:lnRef>
          <a:fillRef idx="3">
            <a:schemeClr val="accent5"/>
          </a:fillRef>
          <a:effectRef idx="2">
            <a:schemeClr val="accent5"/>
          </a:effectRef>
          <a:fontRef idx="minor">
            <a:schemeClr val="lt1"/>
          </a:fontRef>
        </p:style>
        <p:txBody>
          <a:bodyPr/>
          <a:lstStyle/>
          <a:p>
            <a:pPr algn="ctr"/>
            <a:r>
              <a:rPr lang="en-US" b="1" dirty="0">
                <a:cs typeface="Calibri Light"/>
              </a:rPr>
              <a:t>Effect of noise in federated learning</a:t>
            </a:r>
            <a:endParaRPr lang="en-US" b="1"/>
          </a:p>
        </p:txBody>
      </p:sp>
      <p:pic>
        <p:nvPicPr>
          <p:cNvPr id="4" name="Content Placeholder 3" descr="A graph with different colored lines and dots&#10;&#10;Description automatically generated">
            <a:extLst>
              <a:ext uri="{FF2B5EF4-FFF2-40B4-BE49-F238E27FC236}">
                <a16:creationId xmlns:a16="http://schemas.microsoft.com/office/drawing/2014/main" id="{6ADDEF15-549E-E886-3617-A64C2DF36EBE}"/>
              </a:ext>
            </a:extLst>
          </p:cNvPr>
          <p:cNvPicPr>
            <a:picLocks noGrp="1" noChangeAspect="1"/>
          </p:cNvPicPr>
          <p:nvPr>
            <p:ph idx="1"/>
          </p:nvPr>
        </p:nvPicPr>
        <p:blipFill rotWithShape="1">
          <a:blip r:embed="rId2"/>
          <a:srcRect l="4530" t="6407" r="5063" b="7895"/>
          <a:stretch/>
        </p:blipFill>
        <p:spPr>
          <a:xfrm>
            <a:off x="5796737" y="2504578"/>
            <a:ext cx="5925520" cy="3270824"/>
          </a:xfrm>
        </p:spPr>
      </p:pic>
      <p:pic>
        <p:nvPicPr>
          <p:cNvPr id="3" name="Picture 2" descr="A diagram of a data model&#10;&#10;Description automatically generated">
            <a:extLst>
              <a:ext uri="{FF2B5EF4-FFF2-40B4-BE49-F238E27FC236}">
                <a16:creationId xmlns:a16="http://schemas.microsoft.com/office/drawing/2014/main" id="{970408BC-C9A4-1430-854D-14EADDD19BBE}"/>
              </a:ext>
            </a:extLst>
          </p:cNvPr>
          <p:cNvPicPr>
            <a:picLocks noChangeAspect="1"/>
          </p:cNvPicPr>
          <p:nvPr/>
        </p:nvPicPr>
        <p:blipFill rotWithShape="1">
          <a:blip r:embed="rId3"/>
          <a:srcRect t="11037" r="99" b="-111"/>
          <a:stretch/>
        </p:blipFill>
        <p:spPr>
          <a:xfrm>
            <a:off x="615577" y="2238588"/>
            <a:ext cx="4999320" cy="3979513"/>
          </a:xfrm>
          <a:prstGeom prst="rect">
            <a:avLst/>
          </a:prstGeom>
        </p:spPr>
      </p:pic>
    </p:spTree>
    <p:extLst>
      <p:ext uri="{BB962C8B-B14F-4D97-AF65-F5344CB8AC3E}">
        <p14:creationId xmlns:p14="http://schemas.microsoft.com/office/powerpoint/2010/main" val="120214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430847-50A0-B7AD-C6AD-E20FB2634572}"/>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Problem setup</a:t>
            </a:r>
          </a:p>
        </p:txBody>
      </p:sp>
      <p:sp>
        <p:nvSpPr>
          <p:cNvPr id="3" name="Text Placeholder 2">
            <a:extLst>
              <a:ext uri="{FF2B5EF4-FFF2-40B4-BE49-F238E27FC236}">
                <a16:creationId xmlns:a16="http://schemas.microsoft.com/office/drawing/2014/main" id="{1A4F3A11-A660-DB4E-4D88-5D1B11447D87}"/>
              </a:ext>
            </a:extLst>
          </p:cNvPr>
          <p:cNvSpPr>
            <a:spLocks/>
          </p:cNvSpPr>
          <p:nvPr/>
        </p:nvSpPr>
        <p:spPr>
          <a:xfrm>
            <a:off x="1041729" y="2112579"/>
            <a:ext cx="10132483" cy="4192805"/>
          </a:xfrm>
          <a:prstGeom prst="rect">
            <a:avLst/>
          </a:prstGeom>
        </p:spPr>
        <p:txBody>
          <a:bodyPr lIns="91440" tIns="45720" rIns="91440" bIns="45720" anchor="t"/>
          <a:lstStyle/>
          <a:p>
            <a:pPr marL="109220" defTabSz="877824">
              <a:spcAft>
                <a:spcPts val="600"/>
              </a:spcAft>
            </a:pPr>
            <a:r>
              <a:rPr lang="en-US" kern="1200" dirty="0">
                <a:solidFill>
                  <a:srgbClr val="1138FA"/>
                </a:solidFill>
                <a:latin typeface="+mn-lt"/>
                <a:ea typeface="+mn-ea"/>
                <a:cs typeface="+mn-cs"/>
              </a:rPr>
              <a:t>We want to  train machine learning model,</a:t>
            </a:r>
            <a:r>
              <a:rPr lang="en-US" sz="1700" kern="1200" dirty="0">
                <a:latin typeface="+mn-lt"/>
                <a:ea typeface="+mn-ea"/>
                <a:cs typeface="+mn-cs"/>
              </a:rPr>
              <a:t> </a:t>
            </a:r>
            <a:r>
              <a:rPr lang="en-US" sz="1700" dirty="0"/>
              <a:t>                         </a:t>
            </a:r>
            <a:r>
              <a:rPr lang="en-US" dirty="0">
                <a:solidFill>
                  <a:srgbClr val="1138FA"/>
                </a:solidFill>
              </a:rPr>
              <a:t>gr</a:t>
            </a:r>
            <a:r>
              <a:rPr lang="en-US" dirty="0">
                <a:solidFill>
                  <a:srgbClr val="1138FA"/>
                </a:solidFill>
                <a:ea typeface="+mn-lt"/>
                <a:cs typeface="+mn-lt"/>
              </a:rPr>
              <a:t>ound truth target distribution</a:t>
            </a:r>
            <a:r>
              <a:rPr lang="en-US" dirty="0">
                <a:ea typeface="+mn-lt"/>
                <a:cs typeface="+mn-lt"/>
              </a:rPr>
              <a:t>          .</a:t>
            </a:r>
          </a:p>
          <a:p>
            <a:pPr marL="109220" defTabSz="877824">
              <a:spcAft>
                <a:spcPts val="600"/>
              </a:spcAft>
            </a:pPr>
            <a:endParaRPr lang="en-US" dirty="0">
              <a:cs typeface="Arial"/>
            </a:endParaRPr>
          </a:p>
          <a:p>
            <a:pPr marL="109220" defTabSz="877824">
              <a:spcAft>
                <a:spcPts val="600"/>
              </a:spcAft>
            </a:pPr>
            <a:r>
              <a:rPr lang="en-US" dirty="0">
                <a:solidFill>
                  <a:srgbClr val="1138FA"/>
                </a:solidFill>
                <a:cs typeface="Arial"/>
              </a:rPr>
              <a:t>However, server has                           , however            is too little to train any modern machine learning models. </a:t>
            </a:r>
          </a:p>
          <a:p>
            <a:pPr marL="109220" defTabSz="877824">
              <a:spcAft>
                <a:spcPts val="600"/>
              </a:spcAft>
            </a:pPr>
            <a:endParaRPr lang="en-US" dirty="0">
              <a:solidFill>
                <a:srgbClr val="1138FA"/>
              </a:solidFill>
              <a:cs typeface="Arial"/>
            </a:endParaRPr>
          </a:p>
          <a:p>
            <a:pPr marL="109220" defTabSz="877824">
              <a:spcAft>
                <a:spcPts val="600"/>
              </a:spcAft>
            </a:pPr>
            <a:r>
              <a:rPr lang="en-US" dirty="0">
                <a:solidFill>
                  <a:srgbClr val="1138FA"/>
                </a:solidFill>
                <a:cs typeface="Arial"/>
              </a:rPr>
              <a:t>Therefore, the server seeks help from </a:t>
            </a:r>
            <a:r>
              <a:rPr lang="en-US" b="1" i="1" dirty="0">
                <a:cs typeface="Arial"/>
              </a:rPr>
              <a:t>N</a:t>
            </a:r>
            <a:r>
              <a:rPr lang="en-US" dirty="0">
                <a:cs typeface="Arial"/>
              </a:rPr>
              <a:t> </a:t>
            </a:r>
            <a:r>
              <a:rPr lang="en-US" dirty="0">
                <a:solidFill>
                  <a:srgbClr val="1138FA"/>
                </a:solidFill>
                <a:cs typeface="Arial"/>
              </a:rPr>
              <a:t>clients who have enough training data,</a:t>
            </a:r>
          </a:p>
          <a:p>
            <a:pPr marL="109220" defTabSz="877824">
              <a:spcAft>
                <a:spcPts val="600"/>
              </a:spcAft>
            </a:pPr>
            <a:endParaRPr lang="en-US" dirty="0">
              <a:solidFill>
                <a:srgbClr val="1138FA"/>
              </a:solidFill>
              <a:cs typeface="Arial"/>
            </a:endParaRPr>
          </a:p>
          <a:p>
            <a:pPr marL="109220" defTabSz="877824">
              <a:spcAft>
                <a:spcPts val="600"/>
              </a:spcAft>
            </a:pPr>
            <a:endParaRPr lang="en-US" dirty="0">
              <a:solidFill>
                <a:srgbClr val="1138FA"/>
              </a:solidFill>
              <a:cs typeface="Arial"/>
            </a:endParaRPr>
          </a:p>
          <a:p>
            <a:pPr marL="109220" defTabSz="877824">
              <a:spcAft>
                <a:spcPts val="600"/>
              </a:spcAft>
            </a:pPr>
            <a:r>
              <a:rPr lang="en-US" dirty="0">
                <a:solidFill>
                  <a:srgbClr val="1138FA"/>
                </a:solidFill>
                <a:cs typeface="Arial"/>
              </a:rPr>
              <a:t>However,  </a:t>
            </a:r>
          </a:p>
        </p:txBody>
      </p:sp>
      <p:pic>
        <p:nvPicPr>
          <p:cNvPr id="4" name="Picture 3" descr="f_{\theta}: \mathcal{X} \rightarrow{\mathcal{Y}}&#10;%e098f39c-6300-4e60-ab88-9b2a00c4ca01">
            <a:extLst>
              <a:ext uri="{FF2B5EF4-FFF2-40B4-BE49-F238E27FC236}">
                <a16:creationId xmlns:a16="http://schemas.microsoft.com/office/drawing/2014/main" id="{863D0078-E075-0A69-5D83-0CE7C151FD07}"/>
              </a:ext>
            </a:extLst>
          </p:cNvPr>
          <p:cNvPicPr>
            <a:picLocks noChangeAspect="1"/>
          </p:cNvPicPr>
          <p:nvPr/>
        </p:nvPicPr>
        <p:blipFill>
          <a:blip r:embed="rId2"/>
          <a:stretch>
            <a:fillRect/>
          </a:stretch>
        </p:blipFill>
        <p:spPr>
          <a:xfrm>
            <a:off x="5583305" y="2180164"/>
            <a:ext cx="1362027" cy="260183"/>
          </a:xfrm>
          <a:prstGeom prst="rect">
            <a:avLst/>
          </a:prstGeom>
        </p:spPr>
      </p:pic>
      <p:pic>
        <p:nvPicPr>
          <p:cNvPr id="5" name="Picture 4" descr="Pr_S&#10;%ff5ca6b6-64e4-4547-9d79-0994a7878bcb">
            <a:extLst>
              <a:ext uri="{FF2B5EF4-FFF2-40B4-BE49-F238E27FC236}">
                <a16:creationId xmlns:a16="http://schemas.microsoft.com/office/drawing/2014/main" id="{D9E90F9B-B2B7-3609-26F0-70F7AD6520BD}"/>
              </a:ext>
            </a:extLst>
          </p:cNvPr>
          <p:cNvPicPr>
            <a:picLocks noChangeAspect="1"/>
          </p:cNvPicPr>
          <p:nvPr/>
        </p:nvPicPr>
        <p:blipFill>
          <a:blip r:embed="rId3"/>
          <a:stretch>
            <a:fillRect/>
          </a:stretch>
        </p:blipFill>
        <p:spPr>
          <a:xfrm>
            <a:off x="10222689" y="2182657"/>
            <a:ext cx="512110" cy="251511"/>
          </a:xfrm>
          <a:prstGeom prst="rect">
            <a:avLst/>
          </a:prstGeom>
        </p:spPr>
      </p:pic>
      <p:pic>
        <p:nvPicPr>
          <p:cNvPr id="13" name="Picture 12" descr="D_S \overset{\mathrm{iid}}{\sim} Pr_S&#10;%eea12614-f800-4b0f-ab61-101fa564b6a3">
            <a:extLst>
              <a:ext uri="{FF2B5EF4-FFF2-40B4-BE49-F238E27FC236}">
                <a16:creationId xmlns:a16="http://schemas.microsoft.com/office/drawing/2014/main" id="{85491ECC-02B3-D0F7-FBCC-A58CE2A094BC}"/>
              </a:ext>
            </a:extLst>
          </p:cNvPr>
          <p:cNvPicPr>
            <a:picLocks noChangeAspect="1"/>
          </p:cNvPicPr>
          <p:nvPr/>
        </p:nvPicPr>
        <p:blipFill>
          <a:blip r:embed="rId4"/>
          <a:stretch>
            <a:fillRect/>
          </a:stretch>
        </p:blipFill>
        <p:spPr>
          <a:xfrm>
            <a:off x="3501245" y="2698905"/>
            <a:ext cx="1543860" cy="464111"/>
          </a:xfrm>
          <a:prstGeom prst="rect">
            <a:avLst/>
          </a:prstGeom>
        </p:spPr>
      </p:pic>
      <p:pic>
        <p:nvPicPr>
          <p:cNvPr id="15" name="Picture 14" descr="|D_S|&#10;%333a1787-716f-409b-83bd-32b8dae4c07e">
            <a:extLst>
              <a:ext uri="{FF2B5EF4-FFF2-40B4-BE49-F238E27FC236}">
                <a16:creationId xmlns:a16="http://schemas.microsoft.com/office/drawing/2014/main" id="{3CDFF133-F077-E44E-4182-410438CEF600}"/>
              </a:ext>
            </a:extLst>
          </p:cNvPr>
          <p:cNvPicPr>
            <a:picLocks noChangeAspect="1"/>
          </p:cNvPicPr>
          <p:nvPr/>
        </p:nvPicPr>
        <p:blipFill>
          <a:blip r:embed="rId5"/>
          <a:stretch>
            <a:fillRect/>
          </a:stretch>
        </p:blipFill>
        <p:spPr>
          <a:xfrm>
            <a:off x="6163017" y="2850465"/>
            <a:ext cx="583142" cy="310403"/>
          </a:xfrm>
          <a:prstGeom prst="rect">
            <a:avLst/>
          </a:prstGeom>
        </p:spPr>
      </p:pic>
      <p:pic>
        <p:nvPicPr>
          <p:cNvPr id="17" name="Picture 16" descr="D_T = \bigcup_{i=1}^N D_i&#10;%c9b85222-6a3a-4821-99b0-df490f0bbcc3">
            <a:extLst>
              <a:ext uri="{FF2B5EF4-FFF2-40B4-BE49-F238E27FC236}">
                <a16:creationId xmlns:a16="http://schemas.microsoft.com/office/drawing/2014/main" id="{511B06AD-CD63-5058-2983-D3793A66CD41}"/>
              </a:ext>
            </a:extLst>
          </p:cNvPr>
          <p:cNvPicPr>
            <a:picLocks noChangeAspect="1"/>
          </p:cNvPicPr>
          <p:nvPr/>
        </p:nvPicPr>
        <p:blipFill>
          <a:blip r:embed="rId6"/>
          <a:stretch>
            <a:fillRect/>
          </a:stretch>
        </p:blipFill>
        <p:spPr>
          <a:xfrm>
            <a:off x="4126753" y="4209488"/>
            <a:ext cx="2040966" cy="436159"/>
          </a:xfrm>
          <a:prstGeom prst="rect">
            <a:avLst/>
          </a:prstGeom>
        </p:spPr>
      </p:pic>
      <p:pic>
        <p:nvPicPr>
          <p:cNvPr id="19" name="Picture 18" descr=" D_T \overset{\mathrm{iid}}{\nsim} Pr_S&#10;%14d51e67-bd99-4b59-b3f1-36222890f1d6">
            <a:extLst>
              <a:ext uri="{FF2B5EF4-FFF2-40B4-BE49-F238E27FC236}">
                <a16:creationId xmlns:a16="http://schemas.microsoft.com/office/drawing/2014/main" id="{C4BFE003-D4AC-6EE5-1976-90A828AFC474}"/>
              </a:ext>
            </a:extLst>
          </p:cNvPr>
          <p:cNvPicPr>
            <a:picLocks noChangeAspect="1"/>
          </p:cNvPicPr>
          <p:nvPr/>
        </p:nvPicPr>
        <p:blipFill>
          <a:blip r:embed="rId7"/>
          <a:stretch>
            <a:fillRect/>
          </a:stretch>
        </p:blipFill>
        <p:spPr>
          <a:xfrm>
            <a:off x="4164075" y="5234796"/>
            <a:ext cx="1762125" cy="561975"/>
          </a:xfrm>
          <a:prstGeom prst="rect">
            <a:avLst/>
          </a:prstGeom>
        </p:spPr>
      </p:pic>
    </p:spTree>
    <p:extLst>
      <p:ext uri="{BB962C8B-B14F-4D97-AF65-F5344CB8AC3E}">
        <p14:creationId xmlns:p14="http://schemas.microsoft.com/office/powerpoint/2010/main" val="10974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7" descr="Chart, scatter chart&#10;&#10;Description automatically generated">
            <a:extLst>
              <a:ext uri="{FF2B5EF4-FFF2-40B4-BE49-F238E27FC236}">
                <a16:creationId xmlns:a16="http://schemas.microsoft.com/office/drawing/2014/main" id="{F257BEFD-C4AC-101B-93E7-81B447183669}"/>
              </a:ext>
            </a:extLst>
          </p:cNvPr>
          <p:cNvPicPr>
            <a:picLocks noGrp="1" noChangeAspect="1"/>
          </p:cNvPicPr>
          <p:nvPr>
            <p:ph idx="1"/>
          </p:nvPr>
        </p:nvPicPr>
        <p:blipFill>
          <a:blip r:embed="rId2"/>
          <a:stretch>
            <a:fillRect/>
          </a:stretch>
        </p:blipFill>
        <p:spPr>
          <a:xfrm>
            <a:off x="512361" y="643466"/>
            <a:ext cx="8886290" cy="5571067"/>
          </a:xfrm>
          <a:prstGeom prst="rect">
            <a:avLst/>
          </a:prstGeom>
        </p:spPr>
      </p:pic>
      <p:sp>
        <p:nvSpPr>
          <p:cNvPr id="10" name="TextBox 9">
            <a:extLst>
              <a:ext uri="{FF2B5EF4-FFF2-40B4-BE49-F238E27FC236}">
                <a16:creationId xmlns:a16="http://schemas.microsoft.com/office/drawing/2014/main" id="{85E2EAC0-C839-6F45-EA8B-3D9BCE411E67}"/>
              </a:ext>
            </a:extLst>
          </p:cNvPr>
          <p:cNvSpPr txBox="1"/>
          <p:nvPr/>
        </p:nvSpPr>
        <p:spPr>
          <a:xfrm>
            <a:off x="4172953" y="6438900"/>
            <a:ext cx="793181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bg2">
                    <a:lumMod val="50000"/>
                  </a:schemeClr>
                </a:solidFill>
              </a:rPr>
              <a:t>https://www.economist.com/technology-quarterly/2020/06/11/the-cost-of-training-machines-is-becoming-a-problem</a:t>
            </a:r>
            <a:endParaRPr lang="en-US" sz="1100">
              <a:solidFill>
                <a:schemeClr val="bg2">
                  <a:lumMod val="50000"/>
                </a:schemeClr>
              </a:solidFill>
              <a:cs typeface="Calibri"/>
            </a:endParaRPr>
          </a:p>
        </p:txBody>
      </p:sp>
      <p:pic>
        <p:nvPicPr>
          <p:cNvPr id="11" name="Picture 11" descr="Icon&#10;&#10;Description automatically generated">
            <a:extLst>
              <a:ext uri="{FF2B5EF4-FFF2-40B4-BE49-F238E27FC236}">
                <a16:creationId xmlns:a16="http://schemas.microsoft.com/office/drawing/2014/main" id="{80650281-832A-D30E-8C23-DA3F8A683837}"/>
              </a:ext>
            </a:extLst>
          </p:cNvPr>
          <p:cNvPicPr>
            <a:picLocks noChangeAspect="1"/>
          </p:cNvPicPr>
          <p:nvPr/>
        </p:nvPicPr>
        <p:blipFill>
          <a:blip r:embed="rId3"/>
          <a:stretch>
            <a:fillRect/>
          </a:stretch>
        </p:blipFill>
        <p:spPr>
          <a:xfrm>
            <a:off x="10266195" y="327610"/>
            <a:ext cx="1410201" cy="1284872"/>
          </a:xfrm>
          <a:prstGeom prst="rect">
            <a:avLst/>
          </a:prstGeom>
        </p:spPr>
      </p:pic>
      <p:sp>
        <p:nvSpPr>
          <p:cNvPr id="14" name="TextBox 13">
            <a:extLst>
              <a:ext uri="{FF2B5EF4-FFF2-40B4-BE49-F238E27FC236}">
                <a16:creationId xmlns:a16="http://schemas.microsoft.com/office/drawing/2014/main" id="{95EBBE33-2DC4-F313-4AAC-68852067875E}"/>
              </a:ext>
            </a:extLst>
          </p:cNvPr>
          <p:cNvSpPr txBox="1"/>
          <p:nvPr/>
        </p:nvSpPr>
        <p:spPr>
          <a:xfrm>
            <a:off x="10319084" y="1716505"/>
            <a:ext cx="1715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Training Costs</a:t>
            </a:r>
            <a:endParaRPr lang="en-US"/>
          </a:p>
        </p:txBody>
      </p:sp>
      <p:pic>
        <p:nvPicPr>
          <p:cNvPr id="15" name="Picture 15">
            <a:extLst>
              <a:ext uri="{FF2B5EF4-FFF2-40B4-BE49-F238E27FC236}">
                <a16:creationId xmlns:a16="http://schemas.microsoft.com/office/drawing/2014/main" id="{67A57F01-0E61-70D5-3EB8-56C585A45F9E}"/>
              </a:ext>
            </a:extLst>
          </p:cNvPr>
          <p:cNvPicPr>
            <a:picLocks noChangeAspect="1"/>
          </p:cNvPicPr>
          <p:nvPr/>
        </p:nvPicPr>
        <p:blipFill>
          <a:blip r:embed="rId4"/>
          <a:stretch>
            <a:fillRect/>
          </a:stretch>
        </p:blipFill>
        <p:spPr>
          <a:xfrm>
            <a:off x="10263939" y="2067426"/>
            <a:ext cx="1695450" cy="1695450"/>
          </a:xfrm>
          <a:prstGeom prst="rect">
            <a:avLst/>
          </a:prstGeom>
        </p:spPr>
      </p:pic>
      <p:sp>
        <p:nvSpPr>
          <p:cNvPr id="16" name="TextBox 15">
            <a:extLst>
              <a:ext uri="{FF2B5EF4-FFF2-40B4-BE49-F238E27FC236}">
                <a16:creationId xmlns:a16="http://schemas.microsoft.com/office/drawing/2014/main" id="{06E08B9A-8612-196F-8795-D8DD0FDED79E}"/>
              </a:ext>
            </a:extLst>
          </p:cNvPr>
          <p:cNvSpPr txBox="1"/>
          <p:nvPr/>
        </p:nvSpPr>
        <p:spPr>
          <a:xfrm>
            <a:off x="9968163" y="368667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Energy Consumption</a:t>
            </a:r>
            <a:endParaRPr lang="en-US"/>
          </a:p>
        </p:txBody>
      </p:sp>
      <p:pic>
        <p:nvPicPr>
          <p:cNvPr id="17" name="Picture 17" descr="A picture containing diagram&#10;&#10;Description automatically generated">
            <a:extLst>
              <a:ext uri="{FF2B5EF4-FFF2-40B4-BE49-F238E27FC236}">
                <a16:creationId xmlns:a16="http://schemas.microsoft.com/office/drawing/2014/main" id="{36547080-2B26-549F-E881-9C23F7DD5700}"/>
              </a:ext>
            </a:extLst>
          </p:cNvPr>
          <p:cNvPicPr>
            <a:picLocks noChangeAspect="1"/>
          </p:cNvPicPr>
          <p:nvPr/>
        </p:nvPicPr>
        <p:blipFill rotWithShape="1">
          <a:blip r:embed="rId5"/>
          <a:srcRect l="23618" t="11601" r="22064" b="41993"/>
          <a:stretch/>
        </p:blipFill>
        <p:spPr>
          <a:xfrm>
            <a:off x="10145294" y="4229852"/>
            <a:ext cx="1789654" cy="1673794"/>
          </a:xfrm>
          <a:prstGeom prst="rect">
            <a:avLst/>
          </a:prstGeom>
        </p:spPr>
      </p:pic>
      <p:sp>
        <p:nvSpPr>
          <p:cNvPr id="2" name="TextBox 1">
            <a:extLst>
              <a:ext uri="{FF2B5EF4-FFF2-40B4-BE49-F238E27FC236}">
                <a16:creationId xmlns:a16="http://schemas.microsoft.com/office/drawing/2014/main" id="{69DB41A2-481B-2279-FEB8-F546C6B64B10}"/>
              </a:ext>
            </a:extLst>
          </p:cNvPr>
          <p:cNvSpPr txBox="1"/>
          <p:nvPr/>
        </p:nvSpPr>
        <p:spPr>
          <a:xfrm>
            <a:off x="9862886" y="59024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Environmental Impact</a:t>
            </a:r>
            <a:endParaRPr lang="en-US"/>
          </a:p>
        </p:txBody>
      </p:sp>
    </p:spTree>
    <p:extLst>
      <p:ext uri="{BB962C8B-B14F-4D97-AF65-F5344CB8AC3E}">
        <p14:creationId xmlns:p14="http://schemas.microsoft.com/office/powerpoint/2010/main" val="385119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7" descr="Space Center Technology image - Free stock photo - Public Domain photo ...">
            <a:extLst>
              <a:ext uri="{FF2B5EF4-FFF2-40B4-BE49-F238E27FC236}">
                <a16:creationId xmlns:a16="http://schemas.microsoft.com/office/drawing/2014/main" id="{AE529B60-DD53-C6E5-070E-86CF2D3A52C3}"/>
              </a:ext>
            </a:extLst>
          </p:cNvPr>
          <p:cNvPicPr>
            <a:picLocks noChangeAspect="1"/>
          </p:cNvPicPr>
          <p:nvPr/>
        </p:nvPicPr>
        <p:blipFill rotWithShape="1">
          <a:blip r:embed="rId2"/>
          <a:srcRect t="11781" r="-1" b="17577"/>
          <a:stretch/>
        </p:blipFill>
        <p:spPr>
          <a:xfrm>
            <a:off x="320040" y="320040"/>
            <a:ext cx="11548872" cy="4303462"/>
          </a:xfrm>
          <a:prstGeom prst="rect">
            <a:avLst/>
          </a:prstGeom>
        </p:spPr>
      </p:pic>
      <p:sp>
        <p:nvSpPr>
          <p:cNvPr id="18"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0A50C0-6B36-884D-C91F-3077E96A087A}"/>
              </a:ext>
            </a:extLst>
          </p:cNvPr>
          <p:cNvSpPr>
            <a:spLocks noGrp="1"/>
          </p:cNvSpPr>
          <p:nvPr>
            <p:ph type="title"/>
          </p:nvPr>
        </p:nvSpPr>
        <p:spPr>
          <a:xfrm>
            <a:off x="841248" y="5009083"/>
            <a:ext cx="2889504" cy="1345997"/>
          </a:xfrm>
        </p:spPr>
        <p:txBody>
          <a:bodyPr anchor="ctr">
            <a:normAutofit/>
          </a:bodyPr>
          <a:lstStyle/>
          <a:p>
            <a:r>
              <a:rPr lang="en-US" sz="2600" b="1" dirty="0">
                <a:solidFill>
                  <a:srgbClr val="1138FA"/>
                </a:solidFill>
                <a:cs typeface="Calibri Light"/>
              </a:rPr>
              <a:t>Data explosion</a:t>
            </a:r>
            <a:endParaRPr lang="en-US" sz="2600" b="1" dirty="0">
              <a:solidFill>
                <a:srgbClr val="1138FA"/>
              </a:solidFill>
            </a:endParaRPr>
          </a:p>
        </p:txBody>
      </p:sp>
      <p:cxnSp>
        <p:nvCxnSpPr>
          <p:cNvPr id="19"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F94E1F-FCDA-C1B5-5473-57463A7CA29A}"/>
              </a:ext>
            </a:extLst>
          </p:cNvPr>
          <p:cNvSpPr>
            <a:spLocks noGrp="1"/>
          </p:cNvSpPr>
          <p:nvPr>
            <p:ph idx="1"/>
          </p:nvPr>
        </p:nvSpPr>
        <p:spPr>
          <a:xfrm>
            <a:off x="3931192" y="4868837"/>
            <a:ext cx="8033386" cy="1518968"/>
          </a:xfrm>
        </p:spPr>
        <p:txBody>
          <a:bodyPr vert="horz" lIns="91440" tIns="45720" rIns="91440" bIns="45720" rtlCol="0" anchor="ctr">
            <a:normAutofit/>
          </a:bodyPr>
          <a:lstStyle/>
          <a:p>
            <a:pPr marL="0" indent="0" algn="ctr">
              <a:buNone/>
            </a:pPr>
            <a:r>
              <a:rPr lang="en-US" sz="2000" dirty="0">
                <a:solidFill>
                  <a:schemeClr val="accent2">
                    <a:lumMod val="75000"/>
                  </a:schemeClr>
                </a:solidFill>
                <a:ea typeface="+mn-lt"/>
                <a:cs typeface="+mn-lt"/>
              </a:rPr>
              <a:t>In addition to noise introduced by client diversity, federated learning also inherits the problem of labeled data having redundancy. Can we intelligently subset client data to train a robust model efficiently?</a:t>
            </a:r>
          </a:p>
        </p:txBody>
      </p:sp>
    </p:spTree>
    <p:extLst>
      <p:ext uri="{BB962C8B-B14F-4D97-AF65-F5344CB8AC3E}">
        <p14:creationId xmlns:p14="http://schemas.microsoft.com/office/powerpoint/2010/main" val="20524161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Google Shape;209;p9">
            <a:extLst>
              <a:ext uri="{FF2B5EF4-FFF2-40B4-BE49-F238E27FC236}">
                <a16:creationId xmlns:a16="http://schemas.microsoft.com/office/drawing/2014/main" id="{6972C451-CA9C-F7E9-71A7-A251B88B656A}"/>
              </a:ext>
            </a:extLst>
          </p:cNvPr>
          <p:cNvSpPr txBox="1">
            <a:spLocks noGrp="1"/>
          </p:cNvSpPr>
          <p:nvPr>
            <p:ph type="title"/>
          </p:nvPr>
        </p:nvSpPr>
        <p:spPr>
          <a:xfrm>
            <a:off x="587983" y="176188"/>
            <a:ext cx="7847891" cy="1325563"/>
          </a:xfrm>
          <a:prstGeom prst="rect">
            <a:avLst/>
          </a:prstGeom>
        </p:spPr>
        <p:txBody>
          <a:bodyPr spcFirstLastPara="1" lIns="91425" tIns="45700" rIns="91425" bIns="45700" anchorCtr="0">
            <a:normAutofit/>
          </a:bodyPr>
          <a:lstStyle/>
          <a:p>
            <a:r>
              <a:rPr lang="en-US" b="1">
                <a:solidFill>
                  <a:srgbClr val="0070C0"/>
                </a:solidFill>
                <a:ea typeface="+mj-lt"/>
                <a:cs typeface="+mj-lt"/>
              </a:rPr>
              <a:t>Data Subset Selection</a:t>
            </a:r>
            <a:endParaRPr lang="en-US">
              <a:solidFill>
                <a:srgbClr val="0070C0"/>
              </a:solidFill>
              <a:ea typeface="+mj-lt"/>
              <a:cs typeface="+mj-lt"/>
            </a:endParaRPr>
          </a:p>
          <a:p>
            <a:pPr>
              <a:spcBef>
                <a:spcPts val="0"/>
              </a:spcBef>
              <a:buSzPts val="4400"/>
            </a:pPr>
            <a:endParaRPr lang="en-US" b="1">
              <a:cs typeface="Calibri Light"/>
            </a:endParaRPr>
          </a:p>
        </p:txBody>
      </p:sp>
      <p:sp>
        <p:nvSpPr>
          <p:cNvPr id="3" name="Content Placeholder 2">
            <a:extLst>
              <a:ext uri="{FF2B5EF4-FFF2-40B4-BE49-F238E27FC236}">
                <a16:creationId xmlns:a16="http://schemas.microsoft.com/office/drawing/2014/main" id="{843FDD0A-5194-425A-DC61-53C6E3850EBA}"/>
              </a:ext>
            </a:extLst>
          </p:cNvPr>
          <p:cNvSpPr>
            <a:spLocks noGrp="1"/>
          </p:cNvSpPr>
          <p:nvPr>
            <p:ph idx="1"/>
          </p:nvPr>
        </p:nvSpPr>
        <p:spPr>
          <a:xfrm>
            <a:off x="592837" y="1157014"/>
            <a:ext cx="8520898" cy="4605745"/>
          </a:xfrm>
        </p:spPr>
        <p:txBody>
          <a:bodyPr vert="horz" lIns="91440" tIns="45720" rIns="91440" bIns="45720" rtlCol="0" anchor="ctr">
            <a:normAutofit lnSpcReduction="10000"/>
          </a:bodyPr>
          <a:lstStyle/>
          <a:p>
            <a:pPr marL="0" indent="0">
              <a:spcAft>
                <a:spcPts val="2000"/>
              </a:spcAft>
              <a:buNone/>
            </a:pPr>
            <a:r>
              <a:rPr lang="en-US" sz="2400" dirty="0">
                <a:solidFill>
                  <a:srgbClr val="00B050"/>
                </a:solidFill>
                <a:ea typeface="+mn-lt"/>
                <a:cs typeface="+mn-lt"/>
              </a:rPr>
              <a:t>Training on  an </a:t>
            </a:r>
            <a:r>
              <a:rPr lang="en-US" sz="2400" dirty="0">
                <a:solidFill>
                  <a:schemeClr val="accent2"/>
                </a:solidFill>
                <a:ea typeface="+mn-lt"/>
                <a:cs typeface="+mn-lt"/>
              </a:rPr>
              <a:t>“informative” data subset</a:t>
            </a:r>
            <a:r>
              <a:rPr lang="en-US" sz="2400" dirty="0">
                <a:solidFill>
                  <a:srgbClr val="00B050"/>
                </a:solidFill>
                <a:ea typeface="+mn-lt"/>
                <a:cs typeface="+mn-lt"/>
              </a:rPr>
              <a:t> enables efficient and robust learning</a:t>
            </a:r>
            <a:endParaRPr lang="en-US" dirty="0"/>
          </a:p>
          <a:p>
            <a:pPr marL="0" indent="0">
              <a:spcAft>
                <a:spcPts val="2000"/>
              </a:spcAft>
              <a:buNone/>
            </a:pPr>
            <a:r>
              <a:rPr lang="en-US" sz="2400" dirty="0">
                <a:solidFill>
                  <a:srgbClr val="00B050"/>
                </a:solidFill>
                <a:ea typeface="+mn-lt"/>
                <a:cs typeface="+mn-lt"/>
              </a:rPr>
              <a:t>To select a subset of points one need to </a:t>
            </a:r>
            <a:r>
              <a:rPr lang="en-US" sz="2400" dirty="0">
                <a:solidFill>
                  <a:schemeClr val="accent2"/>
                </a:solidFill>
                <a:ea typeface="+mn-lt"/>
                <a:cs typeface="+mn-lt"/>
              </a:rPr>
              <a:t>rank points</a:t>
            </a:r>
            <a:r>
              <a:rPr lang="en-US" sz="2400" dirty="0">
                <a:solidFill>
                  <a:srgbClr val="00B050"/>
                </a:solidFill>
                <a:ea typeface="+mn-lt"/>
                <a:cs typeface="+mn-lt"/>
              </a:rPr>
              <a:t> based on their suitability. Ranking could be done using a </a:t>
            </a:r>
            <a:r>
              <a:rPr lang="en-US" sz="2400" dirty="0">
                <a:solidFill>
                  <a:schemeClr val="accent2"/>
                </a:solidFill>
                <a:ea typeface="+mn-lt"/>
                <a:cs typeface="+mn-lt"/>
              </a:rPr>
              <a:t>static or dynamic</a:t>
            </a:r>
            <a:r>
              <a:rPr lang="en-US" sz="2400" dirty="0">
                <a:solidFill>
                  <a:srgbClr val="00B050"/>
                </a:solidFill>
                <a:ea typeface="+mn-lt"/>
                <a:cs typeface="+mn-lt"/>
              </a:rPr>
              <a:t> metric.</a:t>
            </a:r>
          </a:p>
          <a:p>
            <a:pPr marL="0" indent="0">
              <a:spcAft>
                <a:spcPts val="2000"/>
              </a:spcAft>
              <a:buNone/>
            </a:pPr>
            <a:r>
              <a:rPr lang="en-US" sz="2400" dirty="0">
                <a:solidFill>
                  <a:srgbClr val="00B050"/>
                </a:solidFill>
                <a:ea typeface="+mn-lt"/>
                <a:cs typeface="+mn-lt"/>
              </a:rPr>
              <a:t>Static metric could be </a:t>
            </a:r>
            <a:r>
              <a:rPr lang="en-US" sz="2400" dirty="0">
                <a:solidFill>
                  <a:schemeClr val="accent2"/>
                </a:solidFill>
                <a:ea typeface="+mn-lt"/>
                <a:cs typeface="+mn-lt"/>
              </a:rPr>
              <a:t>diversity or representation</a:t>
            </a:r>
            <a:r>
              <a:rPr lang="en-US" sz="2400" dirty="0">
                <a:ea typeface="+mn-lt"/>
                <a:cs typeface="+mn-lt"/>
              </a:rPr>
              <a:t> </a:t>
            </a:r>
            <a:r>
              <a:rPr lang="en-US" sz="2400" dirty="0">
                <a:solidFill>
                  <a:srgbClr val="00B050"/>
                </a:solidFill>
                <a:ea typeface="+mn-lt"/>
                <a:cs typeface="+mn-lt"/>
              </a:rPr>
              <a:t>among input features</a:t>
            </a:r>
          </a:p>
          <a:p>
            <a:pPr marL="0" indent="0">
              <a:spcAft>
                <a:spcPts val="2000"/>
              </a:spcAft>
              <a:buNone/>
            </a:pPr>
            <a:r>
              <a:rPr lang="en-US" sz="2400" dirty="0">
                <a:solidFill>
                  <a:srgbClr val="00B050"/>
                </a:solidFill>
                <a:ea typeface="+mn-lt"/>
                <a:cs typeface="+mn-lt"/>
              </a:rPr>
              <a:t>Most dynamic metrics uses </a:t>
            </a:r>
            <a:r>
              <a:rPr lang="en-US" sz="2400" dirty="0">
                <a:solidFill>
                  <a:schemeClr val="accent2"/>
                </a:solidFill>
                <a:ea typeface="+mn-lt"/>
                <a:cs typeface="+mn-lt"/>
              </a:rPr>
              <a:t>loss gradient</a:t>
            </a:r>
            <a:r>
              <a:rPr lang="en-US" sz="2400" dirty="0">
                <a:solidFill>
                  <a:srgbClr val="00B050"/>
                </a:solidFill>
                <a:ea typeface="+mn-lt"/>
                <a:cs typeface="+mn-lt"/>
              </a:rPr>
              <a:t>.</a:t>
            </a:r>
            <a:r>
              <a:rPr lang="en-US" sz="2400" dirty="0">
                <a:solidFill>
                  <a:schemeClr val="accent2"/>
                </a:solidFill>
                <a:ea typeface="+mn-lt"/>
                <a:cs typeface="+mn-lt"/>
              </a:rPr>
              <a:t> CRUST </a:t>
            </a:r>
            <a:r>
              <a:rPr lang="en-US" sz="2400" dirty="0">
                <a:solidFill>
                  <a:srgbClr val="00B050"/>
                </a:solidFill>
                <a:ea typeface="+mn-lt"/>
                <a:cs typeface="+mn-lt"/>
              </a:rPr>
              <a:t>[1] selects subsets with most representative loss gradients</a:t>
            </a:r>
            <a:r>
              <a:rPr lang="en-US" sz="2400" dirty="0">
                <a:solidFill>
                  <a:schemeClr val="accent2"/>
                </a:solidFill>
                <a:ea typeface="+mn-lt"/>
                <a:cs typeface="+mn-lt"/>
              </a:rPr>
              <a:t>. GLISTER </a:t>
            </a:r>
            <a:r>
              <a:rPr lang="en-US" sz="2400" dirty="0">
                <a:solidFill>
                  <a:srgbClr val="00B050"/>
                </a:solidFill>
                <a:ea typeface="+mn-lt"/>
                <a:cs typeface="+mn-lt"/>
              </a:rPr>
              <a:t>[2] selects </a:t>
            </a:r>
            <a:r>
              <a:rPr lang="en-US" sz="2400" dirty="0" err="1">
                <a:solidFill>
                  <a:srgbClr val="00B050"/>
                </a:solidFill>
                <a:ea typeface="+mn-lt"/>
                <a:cs typeface="+mn-lt"/>
              </a:rPr>
              <a:t>susbet</a:t>
            </a:r>
            <a:r>
              <a:rPr lang="en-US" sz="2400" dirty="0">
                <a:solidFill>
                  <a:srgbClr val="00B050"/>
                </a:solidFill>
                <a:ea typeface="+mn-lt"/>
                <a:cs typeface="+mn-lt"/>
              </a:rPr>
              <a:t> that improves validation performance the most.</a:t>
            </a:r>
            <a:r>
              <a:rPr lang="en-US" sz="2400" dirty="0">
                <a:solidFill>
                  <a:schemeClr val="accent2"/>
                </a:solidFill>
                <a:ea typeface="+mn-lt"/>
                <a:cs typeface="+mn-lt"/>
              </a:rPr>
              <a:t> GRADMATCH </a:t>
            </a:r>
            <a:r>
              <a:rPr lang="en-US" sz="2400" dirty="0">
                <a:solidFill>
                  <a:srgbClr val="00B050"/>
                </a:solidFill>
                <a:ea typeface="+mn-lt"/>
                <a:cs typeface="+mn-lt"/>
              </a:rPr>
              <a:t>[3]</a:t>
            </a:r>
            <a:r>
              <a:rPr lang="en-US" sz="2400" dirty="0">
                <a:solidFill>
                  <a:schemeClr val="accent2"/>
                </a:solidFill>
                <a:ea typeface="+mn-lt"/>
                <a:cs typeface="+mn-lt"/>
              </a:rPr>
              <a:t> </a:t>
            </a:r>
            <a:r>
              <a:rPr lang="en-US" sz="2400" dirty="0">
                <a:solidFill>
                  <a:srgbClr val="00B050"/>
                </a:solidFill>
                <a:ea typeface="+mn-lt"/>
                <a:cs typeface="+mn-lt"/>
              </a:rPr>
              <a:t>selects subset that is best able to approximate mean gradient. </a:t>
            </a:r>
          </a:p>
          <a:p>
            <a:pPr marL="0" indent="0">
              <a:spcAft>
                <a:spcPts val="1000"/>
              </a:spcAft>
              <a:buNone/>
            </a:pPr>
            <a:endParaRPr lang="en-US" sz="2000" b="1">
              <a:cs typeface="Calibri" panose="020F0502020204030204"/>
            </a:endParaRPr>
          </a:p>
        </p:txBody>
      </p:sp>
      <p:sp>
        <p:nvSpPr>
          <p:cNvPr id="79" name="Rectangle 7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4" descr="Person with idea outline">
            <a:extLst>
              <a:ext uri="{FF2B5EF4-FFF2-40B4-BE49-F238E27FC236}">
                <a16:creationId xmlns:a16="http://schemas.microsoft.com/office/drawing/2014/main" id="{7C8784A9-239C-6B0B-CC81-4E12482401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
        <p:nvSpPr>
          <p:cNvPr id="6" name="TextBox 5">
            <a:extLst>
              <a:ext uri="{FF2B5EF4-FFF2-40B4-BE49-F238E27FC236}">
                <a16:creationId xmlns:a16="http://schemas.microsoft.com/office/drawing/2014/main" id="{BFFEE49A-9680-F0BB-CD8F-1AF64D494CB5}"/>
              </a:ext>
            </a:extLst>
          </p:cNvPr>
          <p:cNvSpPr txBox="1"/>
          <p:nvPr/>
        </p:nvSpPr>
        <p:spPr>
          <a:xfrm>
            <a:off x="530975" y="5792171"/>
            <a:ext cx="968370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100">
                <a:solidFill>
                  <a:schemeClr val="bg2">
                    <a:lumMod val="75000"/>
                  </a:schemeClr>
                </a:solidFill>
                <a:latin typeface="Calibri"/>
                <a:cs typeface="Arial"/>
              </a:rPr>
              <a:t>Baharan Mirzasoleiman, Jeff Bilmes, and Jure Leskovec. 2020. Coresets for data-efficient training of machine learning models.</a:t>
            </a:r>
            <a:endParaRPr lang="en-US">
              <a:solidFill>
                <a:schemeClr val="bg2">
                  <a:lumMod val="75000"/>
                </a:schemeClr>
              </a:solidFill>
              <a:latin typeface="Arial"/>
              <a:cs typeface="Arial"/>
            </a:endParaRPr>
          </a:p>
          <a:p>
            <a:pPr marL="228600" indent="-228600">
              <a:buAutoNum type="arabicPeriod"/>
            </a:pPr>
            <a:r>
              <a:rPr lang="en-US" sz="1100">
                <a:solidFill>
                  <a:schemeClr val="bg2">
                    <a:lumMod val="75000"/>
                  </a:schemeClr>
                </a:solidFill>
                <a:latin typeface="Calibri"/>
                <a:cs typeface="Arial"/>
              </a:rPr>
              <a:t>Krishnateja Killamsetty, Durga Sivasubramanian, Ganesh Ramakrishnan, and Rishabh Iyer. 2021b. Glister: Generalization based data subset selection for efficient and robust learning. In AAAI.</a:t>
            </a:r>
          </a:p>
          <a:p>
            <a:pPr marL="228600" indent="-228600">
              <a:buAutoNum type="arabicPeriod"/>
            </a:pPr>
            <a:r>
              <a:rPr lang="en-US" sz="1100">
                <a:solidFill>
                  <a:schemeClr val="bg2">
                    <a:lumMod val="75000"/>
                  </a:schemeClr>
                </a:solidFill>
                <a:latin typeface="Calibri"/>
                <a:cs typeface="Arial"/>
              </a:rPr>
              <a:t>Krishnateja Killamsetty, Durga S, Ganesh Ramakrishnan, Abir De, and Rishabh Iyer. 2021a. Grad-match: Gradient matching based data subset selection for efficient deep model training. In Proceedings of the 38th International Conference on Machine Learning, volume 139 of Proceedings of Machine Learning Research, pages 5464–5474. PMLR.</a:t>
            </a:r>
            <a:endParaRPr lang="en-US" sz="1100">
              <a:solidFill>
                <a:schemeClr val="bg2">
                  <a:lumMod val="75000"/>
                </a:schemeClr>
              </a:solidFill>
              <a:cs typeface="Arial"/>
            </a:endParaRPr>
          </a:p>
        </p:txBody>
      </p:sp>
    </p:spTree>
    <p:extLst>
      <p:ext uri="{BB962C8B-B14F-4D97-AF65-F5344CB8AC3E}">
        <p14:creationId xmlns:p14="http://schemas.microsoft.com/office/powerpoint/2010/main" val="176779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814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4B4C4-CD44-66AF-E9EC-59F377CFE48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Privacy preserving subset selection - </a:t>
            </a:r>
            <a:r>
              <a:rPr lang="en-US" sz="3200" b="1" kern="1200" dirty="0">
                <a:solidFill>
                  <a:schemeClr val="accent4"/>
                </a:solidFill>
                <a:latin typeface="+mj-lt"/>
                <a:ea typeface="+mj-ea"/>
                <a:cs typeface="+mj-cs"/>
              </a:rPr>
              <a:t>GCFL</a:t>
            </a:r>
            <a:endParaRPr lang="en-US" sz="3200" b="1" kern="1200">
              <a:solidFill>
                <a:schemeClr val="accent4"/>
              </a:solidFill>
              <a:latin typeface="+mj-lt"/>
              <a:ea typeface="Calibri Light"/>
              <a:cs typeface="Calibri Light"/>
            </a:endParaRPr>
          </a:p>
        </p:txBody>
      </p:sp>
      <p:pic>
        <p:nvPicPr>
          <p:cNvPr id="4" name="Content Placeholder 3" descr="A diagram of a server&#10;&#10;Description automatically generated">
            <a:extLst>
              <a:ext uri="{FF2B5EF4-FFF2-40B4-BE49-F238E27FC236}">
                <a16:creationId xmlns:a16="http://schemas.microsoft.com/office/drawing/2014/main" id="{F7211E4E-4B3D-02A2-E017-C0E72B7D6940}"/>
              </a:ext>
            </a:extLst>
          </p:cNvPr>
          <p:cNvPicPr>
            <a:picLocks noGrp="1" noChangeAspect="1"/>
          </p:cNvPicPr>
          <p:nvPr>
            <p:ph idx="1"/>
          </p:nvPr>
        </p:nvPicPr>
        <p:blipFill>
          <a:blip r:embed="rId2"/>
          <a:stretch>
            <a:fillRect/>
          </a:stretch>
        </p:blipFill>
        <p:spPr>
          <a:xfrm>
            <a:off x="4469583" y="640080"/>
            <a:ext cx="6824237" cy="5578816"/>
          </a:xfrm>
          <a:prstGeom prst="rect">
            <a:avLst/>
          </a:prstGeom>
        </p:spPr>
      </p:pic>
    </p:spTree>
    <p:extLst>
      <p:ext uri="{BB962C8B-B14F-4D97-AF65-F5344CB8AC3E}">
        <p14:creationId xmlns:p14="http://schemas.microsoft.com/office/powerpoint/2010/main" val="244430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AC85-A41B-5492-3064-8F1530934E13}"/>
              </a:ext>
              <a:ext uri="{C183D7F6-B498-43B3-948B-1728B52AA6E4}">
                <adec:decorative xmlns:adec="http://schemas.microsoft.com/office/drawing/2017/decorative" val="0"/>
              </a:ext>
            </a:extLst>
          </p:cNvPr>
          <p:cNvSpPr>
            <a:spLocks noGrp="1"/>
          </p:cNvSpPr>
          <p:nvPr>
            <p:ph type="title"/>
          </p:nvPr>
        </p:nvSpPr>
        <p:spPr>
          <a:xfrm>
            <a:off x="838200" y="195792"/>
            <a:ext cx="10515600" cy="1111407"/>
          </a:xfrm>
          <a:prstGeom prst="roundRect">
            <a:avLst/>
          </a:prstGeom>
        </p:spPr>
        <p:style>
          <a:lnRef idx="0">
            <a:schemeClr val="accent6"/>
          </a:lnRef>
          <a:fillRef idx="3">
            <a:schemeClr val="accent6"/>
          </a:fillRef>
          <a:effectRef idx="3">
            <a:schemeClr val="accent6"/>
          </a:effectRef>
          <a:fontRef idx="minor">
            <a:schemeClr val="lt1"/>
          </a:fontRef>
        </p:style>
        <p:txBody>
          <a:bodyPr/>
          <a:lstStyle/>
          <a:p>
            <a:pPr algn="ctr"/>
            <a:r>
              <a:rPr lang="en-US" b="1" dirty="0">
                <a:solidFill>
                  <a:schemeClr val="accent2">
                    <a:lumMod val="20000"/>
                    <a:lumOff val="80000"/>
                  </a:schemeClr>
                </a:solidFill>
                <a:ea typeface="Calibri Light"/>
                <a:cs typeface="Calibri Light"/>
              </a:rPr>
              <a:t>Coreset selection for Federated learning</a:t>
            </a:r>
            <a:endParaRPr lang="en-US" b="1">
              <a:solidFill>
                <a:schemeClr val="accent2">
                  <a:lumMod val="20000"/>
                  <a:lumOff val="80000"/>
                </a:schemeClr>
              </a:solidFill>
              <a:ea typeface="Calibri"/>
              <a:cs typeface="Calibri"/>
            </a:endParaRPr>
          </a:p>
        </p:txBody>
      </p:sp>
      <p:sp>
        <p:nvSpPr>
          <p:cNvPr id="3" name="Content Placeholder 2">
            <a:extLst>
              <a:ext uri="{FF2B5EF4-FFF2-40B4-BE49-F238E27FC236}">
                <a16:creationId xmlns:a16="http://schemas.microsoft.com/office/drawing/2014/main" id="{41C37A5E-775F-3FE7-6799-97CAF0319D2D}"/>
              </a:ext>
            </a:extLst>
          </p:cNvPr>
          <p:cNvSpPr>
            <a:spLocks noGrp="1"/>
          </p:cNvSpPr>
          <p:nvPr>
            <p:ph idx="1"/>
          </p:nvPr>
        </p:nvSpPr>
        <p:spPr>
          <a:xfrm>
            <a:off x="838200" y="1472017"/>
            <a:ext cx="10515600" cy="5033651"/>
          </a:xfrm>
        </p:spPr>
        <p:txBody>
          <a:bodyPr vert="horz" lIns="91440" tIns="45720" rIns="91440" bIns="45720" rtlCol="0" anchor="t">
            <a:normAutofit fontScale="92500" lnSpcReduction="20000"/>
          </a:bodyPr>
          <a:lstStyle/>
          <a:p>
            <a:pPr marL="0" indent="0">
              <a:buNone/>
            </a:pPr>
            <a:r>
              <a:rPr lang="en-US" dirty="0">
                <a:solidFill>
                  <a:schemeClr val="accent6">
                    <a:lumMod val="75000"/>
                  </a:schemeClr>
                </a:solidFill>
                <a:ea typeface="Calibri"/>
                <a:cs typeface="Calibri"/>
              </a:rPr>
              <a:t>Let loss at server's end be, </a:t>
            </a: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r>
              <a:rPr lang="en-US" dirty="0">
                <a:solidFill>
                  <a:schemeClr val="accent6">
                    <a:lumMod val="75000"/>
                  </a:schemeClr>
                </a:solidFill>
                <a:ea typeface="Calibri"/>
                <a:cs typeface="Calibri"/>
              </a:rPr>
              <a:t>Then we wish to solve following optimization problem, </a:t>
            </a: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endParaRPr lang="en-US" dirty="0">
              <a:solidFill>
                <a:schemeClr val="accent6">
                  <a:lumMod val="75000"/>
                </a:schemeClr>
              </a:solidFill>
              <a:ea typeface="Calibri"/>
              <a:cs typeface="Calibri"/>
            </a:endParaRPr>
          </a:p>
          <a:p>
            <a:pPr marL="0" indent="0">
              <a:buNone/>
            </a:pPr>
            <a:r>
              <a:rPr lang="en-US" dirty="0">
                <a:solidFill>
                  <a:schemeClr val="accent6">
                    <a:lumMod val="75000"/>
                  </a:schemeClr>
                </a:solidFill>
                <a:ea typeface="Calibri"/>
                <a:cs typeface="Calibri"/>
              </a:rPr>
              <a:t>where,       is loss associated with </a:t>
            </a:r>
            <a:r>
              <a:rPr lang="en-US" dirty="0" err="1">
                <a:solidFill>
                  <a:schemeClr val="accent6">
                    <a:lumMod val="75000"/>
                  </a:schemeClr>
                </a:solidFill>
                <a:ea typeface="Calibri"/>
                <a:cs typeface="Calibri"/>
              </a:rPr>
              <a:t>j</a:t>
            </a:r>
            <a:r>
              <a:rPr lang="en-US" baseline="30000" dirty="0" err="1">
                <a:solidFill>
                  <a:schemeClr val="accent6">
                    <a:lumMod val="75000"/>
                  </a:schemeClr>
                </a:solidFill>
                <a:ea typeface="Calibri"/>
                <a:cs typeface="Calibri"/>
              </a:rPr>
              <a:t>th</a:t>
            </a:r>
            <a:r>
              <a:rPr lang="en-US" dirty="0">
                <a:solidFill>
                  <a:schemeClr val="accent6">
                    <a:lumMod val="75000"/>
                  </a:schemeClr>
                </a:solidFill>
                <a:ea typeface="Calibri"/>
                <a:cs typeface="Calibri"/>
              </a:rPr>
              <a:t> instance of </a:t>
            </a:r>
            <a:r>
              <a:rPr lang="en-US" dirty="0" err="1">
                <a:solidFill>
                  <a:schemeClr val="accent6">
                    <a:lumMod val="75000"/>
                  </a:schemeClr>
                </a:solidFill>
                <a:ea typeface="Calibri"/>
                <a:cs typeface="Calibri"/>
              </a:rPr>
              <a:t>i</a:t>
            </a:r>
            <a:r>
              <a:rPr lang="en-US" baseline="30000" dirty="0" err="1">
                <a:solidFill>
                  <a:schemeClr val="accent6">
                    <a:lumMod val="75000"/>
                  </a:schemeClr>
                </a:solidFill>
                <a:ea typeface="Calibri"/>
                <a:cs typeface="Calibri"/>
              </a:rPr>
              <a:t>th</a:t>
            </a:r>
            <a:r>
              <a:rPr lang="en-US" dirty="0">
                <a:solidFill>
                  <a:schemeClr val="accent6">
                    <a:lumMod val="75000"/>
                  </a:schemeClr>
                </a:solidFill>
                <a:ea typeface="Calibri"/>
                <a:cs typeface="Calibri"/>
              </a:rPr>
              <a:t> client. </a:t>
            </a:r>
          </a:p>
        </p:txBody>
      </p:sp>
      <p:pic>
        <p:nvPicPr>
          <p:cNvPr id="4" name="Picture 3" descr="A group of math equations&#10;&#10;Description automatically generated">
            <a:extLst>
              <a:ext uri="{FF2B5EF4-FFF2-40B4-BE49-F238E27FC236}">
                <a16:creationId xmlns:a16="http://schemas.microsoft.com/office/drawing/2014/main" id="{67B2F363-9BA2-93E8-A2DF-36EAC9973D5A}"/>
              </a:ext>
            </a:extLst>
          </p:cNvPr>
          <p:cNvPicPr>
            <a:picLocks noChangeAspect="1"/>
          </p:cNvPicPr>
          <p:nvPr/>
        </p:nvPicPr>
        <p:blipFill rotWithShape="1">
          <a:blip r:embed="rId2"/>
          <a:srcRect l="17956" t="15922" r="26026" b="46408"/>
          <a:stretch/>
        </p:blipFill>
        <p:spPr>
          <a:xfrm>
            <a:off x="3424518" y="1999396"/>
            <a:ext cx="3466251" cy="808344"/>
          </a:xfrm>
          <a:prstGeom prst="rect">
            <a:avLst/>
          </a:prstGeom>
        </p:spPr>
      </p:pic>
      <p:pic>
        <p:nvPicPr>
          <p:cNvPr id="6" name="Picture 5" descr="A math symbols on a white background&#10;&#10;Description automatically generated">
            <a:extLst>
              <a:ext uri="{FF2B5EF4-FFF2-40B4-BE49-F238E27FC236}">
                <a16:creationId xmlns:a16="http://schemas.microsoft.com/office/drawing/2014/main" id="{993D9CA1-909A-EBF6-046F-CDCB76F99EC8}"/>
              </a:ext>
            </a:extLst>
          </p:cNvPr>
          <p:cNvPicPr>
            <a:picLocks noChangeAspect="1"/>
          </p:cNvPicPr>
          <p:nvPr/>
        </p:nvPicPr>
        <p:blipFill rotWithShape="1">
          <a:blip r:embed="rId3"/>
          <a:srcRect l="15468" t="12428" r="17537" b="53179"/>
          <a:stretch/>
        </p:blipFill>
        <p:spPr>
          <a:xfrm>
            <a:off x="3539067" y="3714531"/>
            <a:ext cx="4926161" cy="860233"/>
          </a:xfrm>
          <a:prstGeom prst="rect">
            <a:avLst/>
          </a:prstGeom>
        </p:spPr>
      </p:pic>
      <p:pic>
        <p:nvPicPr>
          <p:cNvPr id="7" name="Picture 6" descr="A math symbols on a white background&#10;&#10;Description automatically generated">
            <a:extLst>
              <a:ext uri="{FF2B5EF4-FFF2-40B4-BE49-F238E27FC236}">
                <a16:creationId xmlns:a16="http://schemas.microsoft.com/office/drawing/2014/main" id="{5F296D99-A466-EDD3-9D30-74E349066F64}"/>
              </a:ext>
            </a:extLst>
          </p:cNvPr>
          <p:cNvPicPr>
            <a:picLocks noChangeAspect="1"/>
          </p:cNvPicPr>
          <p:nvPr/>
        </p:nvPicPr>
        <p:blipFill rotWithShape="1">
          <a:blip r:embed="rId3"/>
          <a:srcRect t="57621" r="126" b="372"/>
          <a:stretch/>
        </p:blipFill>
        <p:spPr>
          <a:xfrm>
            <a:off x="2443379" y="4576139"/>
            <a:ext cx="7056224" cy="1009636"/>
          </a:xfrm>
          <a:prstGeom prst="rect">
            <a:avLst/>
          </a:prstGeom>
        </p:spPr>
      </p:pic>
      <p:pic>
        <p:nvPicPr>
          <p:cNvPr id="8" name="Picture 7" descr="l_i^j&#10;%16f68eee-5c60-4436-a3e6-d690b588e0e4">
            <a:extLst>
              <a:ext uri="{FF2B5EF4-FFF2-40B4-BE49-F238E27FC236}">
                <a16:creationId xmlns:a16="http://schemas.microsoft.com/office/drawing/2014/main" id="{9B541B99-2139-C4EB-6F6D-D0C4D1A6E1DB}"/>
              </a:ext>
            </a:extLst>
          </p:cNvPr>
          <p:cNvPicPr>
            <a:picLocks noChangeAspect="1"/>
          </p:cNvPicPr>
          <p:nvPr/>
        </p:nvPicPr>
        <p:blipFill>
          <a:blip r:embed="rId4"/>
          <a:stretch>
            <a:fillRect/>
          </a:stretch>
        </p:blipFill>
        <p:spPr>
          <a:xfrm>
            <a:off x="2018179" y="5831136"/>
            <a:ext cx="266700" cy="504825"/>
          </a:xfrm>
          <a:prstGeom prst="rect">
            <a:avLst/>
          </a:prstGeom>
        </p:spPr>
      </p:pic>
    </p:spTree>
    <p:extLst>
      <p:ext uri="{BB962C8B-B14F-4D97-AF65-F5344CB8AC3E}">
        <p14:creationId xmlns:p14="http://schemas.microsoft.com/office/powerpoint/2010/main" val="329282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Gradient Coreset for Federated Learning</vt:lpstr>
      <vt:lpstr>Federated Learning</vt:lpstr>
      <vt:lpstr>Effect of noise in federated learning</vt:lpstr>
      <vt:lpstr>Problem setup</vt:lpstr>
      <vt:lpstr>PowerPoint Presentation</vt:lpstr>
      <vt:lpstr>Data explosion</vt:lpstr>
      <vt:lpstr>Data Subset Selection </vt:lpstr>
      <vt:lpstr>Privacy preserving subset selection - GCFL</vt:lpstr>
      <vt:lpstr>Coreset selection for Federated learning</vt:lpstr>
      <vt:lpstr>Subset Selection </vt:lpstr>
      <vt:lpstr>Results when clients' data is noisy</vt:lpstr>
      <vt:lpstr>Results when clients' data is noisy</vt:lpstr>
      <vt:lpstr>GCFL for improving training efficiency</vt:lpstr>
      <vt:lpstr>Ablation on the size of  </vt:lpstr>
      <vt:lpstr>Ablation on client participation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693</cp:revision>
  <dcterms:created xsi:type="dcterms:W3CDTF">2022-11-13T18:17:11Z</dcterms:created>
  <dcterms:modified xsi:type="dcterms:W3CDTF">2023-12-20T06:28:23Z</dcterms:modified>
</cp:coreProperties>
</file>