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5560338" cy="38160325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ctr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6pPr>
    <a:lvl7pPr marL="2609880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7pPr>
    <a:lvl8pPr marL="304486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8pPr>
    <a:lvl9pPr marL="3479841" algn="l" defTabSz="869960" rtl="0" eaLnBrk="1" latinLnBrk="0" hangingPunct="1">
      <a:defRPr sz="8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06" userDrawn="1">
          <p15:clr>
            <a:srgbClr val="A4A3A4"/>
          </p15:clr>
        </p15:guide>
        <p15:guide id="2" orient="horz" pos="23412" userDrawn="1">
          <p15:clr>
            <a:srgbClr val="A4A3A4"/>
          </p15:clr>
        </p15:guide>
        <p15:guide id="3" orient="horz" pos="2490" userDrawn="1">
          <p15:clr>
            <a:srgbClr val="A4A3A4"/>
          </p15:clr>
        </p15:guide>
        <p15:guide id="4" pos="80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0C0C0"/>
    <a:srgbClr val="0046D2"/>
    <a:srgbClr val="FF0000"/>
    <a:srgbClr val="698ED9"/>
    <a:srgbClr val="A7C4FF"/>
    <a:srgbClr val="003064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2" autoAdjust="0"/>
    <p:restoredTop sz="94660"/>
  </p:normalViewPr>
  <p:slideViewPr>
    <p:cSldViewPr snapToGrid="0">
      <p:cViewPr>
        <p:scale>
          <a:sx n="50" d="100"/>
          <a:sy n="50" d="100"/>
        </p:scale>
        <p:origin x="2296" y="144"/>
      </p:cViewPr>
      <p:guideLst>
        <p:guide orient="horz" pos="5606"/>
        <p:guide orient="horz" pos="23412"/>
        <p:guide orient="horz" pos="2490"/>
        <p:guide pos="80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7100" y="692150"/>
            <a:ext cx="232251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7100" y="692150"/>
            <a:ext cx="2322513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233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stersession.com/" TargetMode="External"/><Relationship Id="rId4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 rot="16200000">
            <a:off x="20885358" y="37612916"/>
            <a:ext cx="346159" cy="82161"/>
          </a:xfrm>
          <a:prstGeom prst="rect">
            <a:avLst/>
          </a:prstGeom>
          <a:noFill/>
        </p:spPr>
        <p:txBody>
          <a:bodyPr wrap="square" lIns="66128" tIns="33063" rIns="66128" bIns="33063" rtlCol="0">
            <a:spAutoFit/>
          </a:bodyPr>
          <a:lstStyle/>
          <a:p>
            <a:pPr marL="0" marR="0" indent="0" algn="ctr" defTabSz="66124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" dirty="0">
                <a:effectLst/>
                <a:hlinkClick r:id="rId3"/>
              </a:rPr>
              <a:t>www.postersession.com</a:t>
            </a:r>
            <a:endParaRPr lang="en-US" sz="100" dirty="0">
              <a:effectLst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19337357" y="37572753"/>
            <a:ext cx="3215997" cy="18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1"/>
          <p:cNvSpPr txBox="1"/>
          <p:nvPr userDrawn="1"/>
        </p:nvSpPr>
        <p:spPr>
          <a:xfrm>
            <a:off x="22553354" y="37499327"/>
            <a:ext cx="1714108" cy="242204"/>
          </a:xfrm>
          <a:prstGeom prst="rect">
            <a:avLst/>
          </a:prstGeom>
          <a:noFill/>
        </p:spPr>
        <p:txBody>
          <a:bodyPr wrap="none" lIns="66128" tIns="33063" rIns="66128" bIns="33063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1140" dirty="0">
                <a:solidFill>
                  <a:schemeClr val="bg1"/>
                </a:solidFill>
              </a:rPr>
              <a:t>www.postersession.com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+mj-lt"/>
          <a:ea typeface="+mj-ea"/>
          <a:cs typeface="+mj-cs"/>
        </a:defRPr>
      </a:lvl1pPr>
      <a:lvl2pPr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2pPr>
      <a:lvl3pPr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3pPr>
      <a:lvl4pPr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4pPr>
      <a:lvl5pPr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5pPr>
      <a:lvl6pPr marL="330620"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6pPr>
      <a:lvl7pPr marL="661241"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7pPr>
      <a:lvl8pPr marL="991861"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8pPr>
      <a:lvl9pPr marL="1322482" algn="ctr" defTabSz="3174187" rtl="0" fontAlgn="base">
        <a:spcBef>
          <a:spcPct val="0"/>
        </a:spcBef>
        <a:spcAft>
          <a:spcPct val="0"/>
        </a:spcAft>
        <a:defRPr sz="15278">
          <a:solidFill>
            <a:schemeClr val="tx2"/>
          </a:solidFill>
          <a:latin typeface="Arial" charset="0"/>
        </a:defRPr>
      </a:lvl9pPr>
    </p:titleStyle>
    <p:bodyStyle>
      <a:lvl1pPr marL="1190464" indent="-1190464" algn="l" defTabSz="3174187" rtl="0" fontAlgn="base">
        <a:spcBef>
          <a:spcPct val="20000"/>
        </a:spcBef>
        <a:spcAft>
          <a:spcPct val="0"/>
        </a:spcAft>
        <a:buChar char="•"/>
        <a:defRPr sz="11174">
          <a:solidFill>
            <a:schemeClr val="tx1"/>
          </a:solidFill>
          <a:latin typeface="+mn-lt"/>
          <a:ea typeface="+mn-ea"/>
          <a:cs typeface="+mn-cs"/>
        </a:defRPr>
      </a:lvl1pPr>
      <a:lvl2pPr marL="2578381" indent="-991861" algn="l" defTabSz="3174187" rtl="0" fontAlgn="base">
        <a:spcBef>
          <a:spcPct val="20000"/>
        </a:spcBef>
        <a:spcAft>
          <a:spcPct val="0"/>
        </a:spcAft>
        <a:buChar char="–"/>
        <a:defRPr sz="9653">
          <a:solidFill>
            <a:schemeClr val="tx1"/>
          </a:solidFill>
          <a:latin typeface="+mn-lt"/>
        </a:defRPr>
      </a:lvl2pPr>
      <a:lvl3pPr marL="3967447" indent="-793261" algn="l" defTabSz="3174187" rtl="0" fontAlgn="base">
        <a:spcBef>
          <a:spcPct val="20000"/>
        </a:spcBef>
        <a:spcAft>
          <a:spcPct val="0"/>
        </a:spcAft>
        <a:buChar char="•"/>
        <a:defRPr sz="8285">
          <a:solidFill>
            <a:schemeClr val="tx1"/>
          </a:solidFill>
          <a:latin typeface="+mn-lt"/>
        </a:defRPr>
      </a:lvl3pPr>
      <a:lvl4pPr marL="5553966" indent="-793261" algn="l" defTabSz="3174187" rtl="0" fontAlgn="base">
        <a:spcBef>
          <a:spcPct val="20000"/>
        </a:spcBef>
        <a:spcAft>
          <a:spcPct val="0"/>
        </a:spcAft>
        <a:buChar char="–"/>
        <a:defRPr sz="6916">
          <a:solidFill>
            <a:schemeClr val="tx1"/>
          </a:solidFill>
          <a:latin typeface="+mn-lt"/>
        </a:defRPr>
      </a:lvl4pPr>
      <a:lvl5pPr marL="7141634" indent="-793261" algn="l" defTabSz="3174187" rtl="0" fontAlgn="base">
        <a:spcBef>
          <a:spcPct val="20000"/>
        </a:spcBef>
        <a:spcAft>
          <a:spcPct val="0"/>
        </a:spcAft>
        <a:buChar char="»"/>
        <a:defRPr sz="6916">
          <a:solidFill>
            <a:schemeClr val="tx1"/>
          </a:solidFill>
          <a:latin typeface="+mn-lt"/>
        </a:defRPr>
      </a:lvl5pPr>
      <a:lvl6pPr marL="7472254" indent="-793261" algn="l" defTabSz="3174187" rtl="0" fontAlgn="base">
        <a:spcBef>
          <a:spcPct val="20000"/>
        </a:spcBef>
        <a:spcAft>
          <a:spcPct val="0"/>
        </a:spcAft>
        <a:buChar char="»"/>
        <a:defRPr sz="6916">
          <a:solidFill>
            <a:schemeClr val="tx1"/>
          </a:solidFill>
          <a:latin typeface="+mn-lt"/>
        </a:defRPr>
      </a:lvl6pPr>
      <a:lvl7pPr marL="7802875" indent="-793261" algn="l" defTabSz="3174187" rtl="0" fontAlgn="base">
        <a:spcBef>
          <a:spcPct val="20000"/>
        </a:spcBef>
        <a:spcAft>
          <a:spcPct val="0"/>
        </a:spcAft>
        <a:buChar char="»"/>
        <a:defRPr sz="6916">
          <a:solidFill>
            <a:schemeClr val="tx1"/>
          </a:solidFill>
          <a:latin typeface="+mn-lt"/>
        </a:defRPr>
      </a:lvl7pPr>
      <a:lvl8pPr marL="8133497" indent="-793261" algn="l" defTabSz="3174187" rtl="0" fontAlgn="base">
        <a:spcBef>
          <a:spcPct val="20000"/>
        </a:spcBef>
        <a:spcAft>
          <a:spcPct val="0"/>
        </a:spcAft>
        <a:buChar char="»"/>
        <a:defRPr sz="6916">
          <a:solidFill>
            <a:schemeClr val="tx1"/>
          </a:solidFill>
          <a:latin typeface="+mn-lt"/>
        </a:defRPr>
      </a:lvl8pPr>
      <a:lvl9pPr marL="8464117" indent="-793261" algn="l" defTabSz="3174187" rtl="0" fontAlgn="base">
        <a:spcBef>
          <a:spcPct val="20000"/>
        </a:spcBef>
        <a:spcAft>
          <a:spcPct val="0"/>
        </a:spcAft>
        <a:buChar char="»"/>
        <a:defRPr sz="691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1pPr>
      <a:lvl2pPr marL="330620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2pPr>
      <a:lvl3pPr marL="661241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3pPr>
      <a:lvl4pPr marL="991861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4pPr>
      <a:lvl5pPr marL="1322482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5pPr>
      <a:lvl6pPr marL="1653103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6pPr>
      <a:lvl7pPr marL="1983723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7pPr>
      <a:lvl8pPr marL="2314344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8pPr>
      <a:lvl9pPr marL="2644964" algn="l" defTabSz="661241" rtl="0" eaLnBrk="1" latinLnBrk="0" hangingPunct="1">
        <a:defRPr sz="12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23" Type="http://schemas.openxmlformats.org/officeDocument/2006/relationships/image" Target="../media/image20.png"/><Relationship Id="rId24" Type="http://schemas.openxmlformats.org/officeDocument/2006/relationships/image" Target="../media/image21.png"/><Relationship Id="rId25" Type="http://schemas.openxmlformats.org/officeDocument/2006/relationships/image" Target="../media/image22.png"/><Relationship Id="rId10" Type="http://schemas.openxmlformats.org/officeDocument/2006/relationships/image" Target="../media/image7.pn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sambaran.ban89@gmail.com" TargetMode="External"/><Relationship Id="rId4" Type="http://schemas.openxmlformats.org/officeDocument/2006/relationships/hyperlink" Target="mailto:sambband@in.ibm.com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4000">
              <a:schemeClr val="bg1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AutoShape 4 1 4"/>
          <p:cNvSpPr>
            <a:spLocks noChangeArrowheads="1"/>
          </p:cNvSpPr>
          <p:nvPr/>
        </p:nvSpPr>
        <p:spPr bwMode="auto">
          <a:xfrm>
            <a:off x="130629" y="28402659"/>
            <a:ext cx="25254857" cy="9689269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732" dirty="0"/>
          </a:p>
        </p:txBody>
      </p:sp>
      <p:sp>
        <p:nvSpPr>
          <p:cNvPr id="43" name="AutoShape 4 1 1"/>
          <p:cNvSpPr>
            <a:spLocks noChangeArrowheads="1"/>
          </p:cNvSpPr>
          <p:nvPr/>
        </p:nvSpPr>
        <p:spPr bwMode="auto">
          <a:xfrm>
            <a:off x="152399" y="4325481"/>
            <a:ext cx="25254857" cy="732978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732" dirty="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30629" y="174072"/>
            <a:ext cx="25254857" cy="405262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defTabSz="3336333"/>
            <a:endParaRPr lang="en-US" sz="6233" dirty="0">
              <a:solidFill>
                <a:schemeClr val="bg1"/>
              </a:solidFill>
            </a:endParaRP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09599" y="535328"/>
            <a:ext cx="24340457" cy="3626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Outlier Aware Network Embedding for Attributed Networks</a:t>
            </a:r>
          </a:p>
          <a:p>
            <a:endParaRPr lang="en-US" sz="1400" dirty="0"/>
          </a:p>
          <a:p>
            <a:r>
              <a:rPr lang="en-US" sz="4000" dirty="0"/>
              <a:t>Sambaran Bandyopadhyay, </a:t>
            </a:r>
            <a:r>
              <a:rPr lang="en-US" sz="4000" dirty="0" err="1"/>
              <a:t>Lokesh</a:t>
            </a:r>
            <a:r>
              <a:rPr lang="en-US" sz="4000" dirty="0"/>
              <a:t> N, M </a:t>
            </a:r>
            <a:r>
              <a:rPr lang="en-US" sz="4000" dirty="0" err="1"/>
              <a:t>Narasimha</a:t>
            </a:r>
            <a:r>
              <a:rPr lang="en-US" sz="4000" dirty="0"/>
              <a:t> </a:t>
            </a:r>
            <a:r>
              <a:rPr lang="en-US" sz="4000" dirty="0" err="1"/>
              <a:t>Murty</a:t>
            </a:r>
            <a:endParaRPr lang="en-US" sz="4000" dirty="0"/>
          </a:p>
          <a:p>
            <a:pPr defTabSz="3336333"/>
            <a:endParaRPr lang="en-US" sz="839" dirty="0"/>
          </a:p>
          <a:p>
            <a:pPr defTabSz="3336333"/>
            <a:r>
              <a:rPr lang="en-US" sz="3344" b="1" dirty="0">
                <a:hlinkClick r:id="rId3"/>
              </a:rPr>
              <a:t>sambaran.ban89@gmail.com</a:t>
            </a:r>
            <a:r>
              <a:rPr lang="en-US" sz="3344" b="1" dirty="0"/>
              <a:t>, </a:t>
            </a:r>
            <a:r>
              <a:rPr lang="en-US" sz="3344" b="1" dirty="0">
                <a:hlinkClick r:id="rId4"/>
              </a:rPr>
              <a:t>sambband@in.ibm.com</a:t>
            </a:r>
            <a:endParaRPr lang="en-US" sz="3344" b="1" dirty="0"/>
          </a:p>
          <a:p>
            <a:pPr defTabSz="3336333"/>
            <a:endParaRPr lang="en-US" sz="839" b="1" dirty="0"/>
          </a:p>
          <a:p>
            <a:pPr defTabSz="3336333"/>
            <a:r>
              <a:rPr lang="en-US" sz="3344" b="1" dirty="0"/>
              <a:t>	IBM Research, India	Indian Institute of Science, Bangalore</a:t>
            </a:r>
          </a:p>
          <a:p>
            <a:pPr defTabSz="3336333"/>
            <a:endParaRPr lang="en-US" sz="800" b="1" dirty="0"/>
          </a:p>
          <a:p>
            <a:pPr defTabSz="3336333"/>
            <a:r>
              <a:rPr lang="en-US" sz="3600" b="1" dirty="0">
                <a:solidFill>
                  <a:srgbClr val="7030A0"/>
                </a:solidFill>
              </a:rPr>
              <a:t>AAAI </a:t>
            </a:r>
            <a:r>
              <a:rPr lang="en-US" sz="3600" b="1" dirty="0" smtClean="0">
                <a:solidFill>
                  <a:srgbClr val="7030A0"/>
                </a:solidFill>
              </a:rPr>
              <a:t>2019 - </a:t>
            </a:r>
            <a:r>
              <a:rPr lang="it-IT" sz="3600" b="1" dirty="0" smtClean="0">
                <a:solidFill>
                  <a:srgbClr val="7030A0"/>
                </a:solidFill>
              </a:rPr>
              <a:t>Paper </a:t>
            </a:r>
            <a:r>
              <a:rPr lang="it-IT" sz="3600" b="1" dirty="0">
                <a:solidFill>
                  <a:srgbClr val="7030A0"/>
                </a:solidFill>
              </a:rPr>
              <a:t>ID: </a:t>
            </a:r>
            <a:r>
              <a:rPr lang="it-IT" sz="3600" b="1" dirty="0" smtClean="0">
                <a:solidFill>
                  <a:srgbClr val="7030A0"/>
                </a:solidFill>
              </a:rPr>
              <a:t>1715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9599" y="5356257"/>
            <a:ext cx="13127666" cy="621727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99510" indent="-39951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In an attributed network, each node comes with some content within (also known as </a:t>
            </a:r>
            <a:r>
              <a:rPr lang="en-US" sz="2800" b="1" i="1" dirty="0"/>
              <a:t>node attributes</a:t>
            </a:r>
            <a:r>
              <a:rPr lang="en-US" sz="2800" i="1" dirty="0"/>
              <a:t>).</a:t>
            </a:r>
          </a:p>
          <a:p>
            <a:pPr marL="399510" indent="-39951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Existing attributed network approaches work well when the network is </a:t>
            </a:r>
            <a:r>
              <a:rPr lang="en-US" sz="2800" b="1" i="1" dirty="0"/>
              <a:t>consistent between structure and attributes</a:t>
            </a:r>
            <a:r>
              <a:rPr lang="en-US" sz="2800" i="1" dirty="0"/>
              <a:t>.</a:t>
            </a:r>
          </a:p>
          <a:p>
            <a:pPr marL="399510" indent="-39951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Real world networks often have anomalous (</a:t>
            </a:r>
            <a:r>
              <a:rPr lang="en-US" sz="2800" b="1" i="1" dirty="0"/>
              <a:t>outlier</a:t>
            </a:r>
            <a:r>
              <a:rPr lang="en-US" sz="2800" i="1" dirty="0"/>
              <a:t>) nodes, which affect the </a:t>
            </a:r>
            <a:r>
              <a:rPr lang="en-US" sz="2800" i="1" dirty="0" err="1"/>
              <a:t>embeddings</a:t>
            </a:r>
            <a:r>
              <a:rPr lang="en-US" sz="2800" i="1" dirty="0"/>
              <a:t> of other nodes in the network. Thus all the downstream network mining tasks may fail miserably in the presence of such outliers.</a:t>
            </a:r>
          </a:p>
          <a:p>
            <a:pPr marL="399510" indent="-39951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We proposed an </a:t>
            </a:r>
            <a:r>
              <a:rPr lang="en-US" sz="2800" b="1" i="1" dirty="0"/>
              <a:t>unsupervised</a:t>
            </a:r>
            <a:r>
              <a:rPr lang="en-US" sz="2800" i="1" dirty="0"/>
              <a:t> </a:t>
            </a:r>
            <a:r>
              <a:rPr lang="en-US" sz="2800" b="1" i="1" dirty="0"/>
              <a:t>O</a:t>
            </a:r>
            <a:r>
              <a:rPr lang="en-US" sz="2800" i="1" dirty="0"/>
              <a:t>utlier aware </a:t>
            </a:r>
            <a:r>
              <a:rPr lang="en-US" sz="2800" b="1" i="1" dirty="0"/>
              <a:t>N</a:t>
            </a:r>
            <a:r>
              <a:rPr lang="en-US" sz="2800" i="1" dirty="0"/>
              <a:t>etwork </a:t>
            </a:r>
            <a:r>
              <a:rPr lang="en-US" sz="2800" b="1" i="1" dirty="0"/>
              <a:t>E</a:t>
            </a:r>
            <a:r>
              <a:rPr lang="en-US" sz="2800" i="1" dirty="0"/>
              <a:t>mbedding algorithm (</a:t>
            </a:r>
            <a:r>
              <a:rPr lang="en-US" sz="2800" b="1" i="1" dirty="0"/>
              <a:t>ONE</a:t>
            </a:r>
            <a:r>
              <a:rPr lang="en-US" sz="2800" i="1" dirty="0"/>
              <a:t>) for attributed networks, which minimizes the effect of the outlier nodes, and hence generates robust network embeddings.</a:t>
            </a:r>
          </a:p>
          <a:p>
            <a:pPr marL="399510" indent="-39951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i="1" dirty="0"/>
              <a:t>To the best of our knowledge, this is the first work to propose a completely unsupervised algorithm for attributed network embedding integrated with outlier detection.</a:t>
            </a:r>
          </a:p>
        </p:txBody>
      </p:sp>
      <p:sp>
        <p:nvSpPr>
          <p:cNvPr id="38" name="Text Box 42 1"/>
          <p:cNvSpPr txBox="1">
            <a:spLocks noChangeArrowheads="1"/>
          </p:cNvSpPr>
          <p:nvPr/>
        </p:nvSpPr>
        <p:spPr bwMode="auto">
          <a:xfrm>
            <a:off x="9351750" y="4504933"/>
            <a:ext cx="77622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068457">
              <a:spcBef>
                <a:spcPct val="50000"/>
              </a:spcBef>
            </a:pPr>
            <a:r>
              <a:rPr lang="en-US" sz="4000" b="1" dirty="0">
                <a:solidFill>
                  <a:srgbClr val="003399"/>
                </a:solidFill>
              </a:rPr>
              <a:t>Introduction and Motivation</a:t>
            </a:r>
          </a:p>
        </p:txBody>
      </p:sp>
      <p:sp>
        <p:nvSpPr>
          <p:cNvPr id="44" name="AutoShape 4 1 3"/>
          <p:cNvSpPr>
            <a:spLocks noChangeArrowheads="1"/>
          </p:cNvSpPr>
          <p:nvPr/>
        </p:nvSpPr>
        <p:spPr bwMode="auto">
          <a:xfrm>
            <a:off x="174170" y="11743558"/>
            <a:ext cx="25233086" cy="1044126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732" dirty="0"/>
          </a:p>
        </p:txBody>
      </p:sp>
      <p:sp>
        <p:nvSpPr>
          <p:cNvPr id="45" name="Text Box 42 3"/>
          <p:cNvSpPr txBox="1">
            <a:spLocks noChangeArrowheads="1"/>
          </p:cNvSpPr>
          <p:nvPr/>
        </p:nvSpPr>
        <p:spPr bwMode="auto">
          <a:xfrm>
            <a:off x="7482106" y="11973393"/>
            <a:ext cx="10617214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068457">
              <a:spcBef>
                <a:spcPct val="50000"/>
              </a:spcBef>
            </a:pPr>
            <a:r>
              <a:rPr lang="en-US" sz="3776" b="1" dirty="0">
                <a:solidFill>
                  <a:srgbClr val="003399"/>
                </a:solidFill>
              </a:rPr>
              <a:t>Problem Formulation and Solution Approach</a:t>
            </a:r>
          </a:p>
        </p:txBody>
      </p:sp>
      <p:sp>
        <p:nvSpPr>
          <p:cNvPr id="46" name="AutoShape 4 1 4"/>
          <p:cNvSpPr>
            <a:spLocks noChangeArrowheads="1"/>
          </p:cNvSpPr>
          <p:nvPr/>
        </p:nvSpPr>
        <p:spPr bwMode="auto">
          <a:xfrm>
            <a:off x="152399" y="22272135"/>
            <a:ext cx="25254857" cy="6031735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5732" dirty="0"/>
          </a:p>
        </p:txBody>
      </p:sp>
      <p:sp>
        <p:nvSpPr>
          <p:cNvPr id="47" name="Text Box 42 4"/>
          <p:cNvSpPr txBox="1">
            <a:spLocks noChangeArrowheads="1"/>
          </p:cNvSpPr>
          <p:nvPr/>
        </p:nvSpPr>
        <p:spPr bwMode="auto">
          <a:xfrm>
            <a:off x="8305174" y="22567801"/>
            <a:ext cx="8905765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068457">
              <a:spcBef>
                <a:spcPct val="50000"/>
              </a:spcBef>
            </a:pPr>
            <a:r>
              <a:rPr lang="en-US" sz="3776" b="1" dirty="0">
                <a:solidFill>
                  <a:srgbClr val="003399"/>
                </a:solidFill>
              </a:rPr>
              <a:t>Update Rules and Experimental Setup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7005" y="5545112"/>
            <a:ext cx="9168329" cy="26278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4194465" y="8315912"/>
            <a:ext cx="11095938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99510" indent="-399510" algn="l">
              <a:buFont typeface="Arial" panose="020B0604020202020204" pitchFamily="34" charset="0"/>
              <a:buChar char="•"/>
            </a:pPr>
            <a:r>
              <a:rPr lang="en-US" sz="2800" i="1" dirty="0"/>
              <a:t>(a) </a:t>
            </a:r>
            <a:r>
              <a:rPr lang="en-US" sz="2800" b="1" i="1" dirty="0"/>
              <a:t>Structural Outlier</a:t>
            </a:r>
            <a:r>
              <a:rPr lang="en-US" sz="2800" i="1" dirty="0"/>
              <a:t>: The node has edges to nodes from different communities.</a:t>
            </a:r>
          </a:p>
          <a:p>
            <a:pPr marL="399510" indent="-399510" algn="l">
              <a:buFont typeface="Arial" panose="020B0604020202020204" pitchFamily="34" charset="0"/>
              <a:buChar char="•"/>
            </a:pPr>
            <a:r>
              <a:rPr lang="en-US" sz="2800" i="1" dirty="0"/>
              <a:t>(b) </a:t>
            </a:r>
            <a:r>
              <a:rPr lang="en-US" sz="2800" b="1" i="1" dirty="0"/>
              <a:t>Attribute Outlier</a:t>
            </a:r>
            <a:r>
              <a:rPr lang="en-US" sz="2800" i="1" dirty="0"/>
              <a:t>: The attributes of the node are similar to attributes of the nodes from different communities.</a:t>
            </a:r>
          </a:p>
          <a:p>
            <a:pPr marL="399510" indent="-39951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i="1" dirty="0"/>
              <a:t>(c) </a:t>
            </a:r>
            <a:r>
              <a:rPr lang="en-US" sz="2800" b="1" i="1" dirty="0"/>
              <a:t>Combined Outlier</a:t>
            </a:r>
            <a:r>
              <a:rPr lang="en-US" sz="2800" i="1" dirty="0"/>
              <a:t>: Node belongs to a community structurally but it has a different community in terms of attribute similarity.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" y="13015312"/>
            <a:ext cx="12822676" cy="58770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73201" y="13067746"/>
            <a:ext cx="10409273" cy="78870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" y="19964459"/>
            <a:ext cx="8572541" cy="14161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7664" y="19504835"/>
            <a:ext cx="4270357" cy="230112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" y="779358"/>
            <a:ext cx="2643963" cy="153229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39661" y="23705456"/>
            <a:ext cx="4738344" cy="117361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9930" y="25251984"/>
            <a:ext cx="4726853" cy="115941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94964" y="25338773"/>
            <a:ext cx="4213975" cy="98583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599" y="23387468"/>
            <a:ext cx="5823958" cy="214991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599" y="25754433"/>
            <a:ext cx="6687874" cy="128137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905227" y="24600432"/>
            <a:ext cx="6982870" cy="342128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2977" y="27443408"/>
            <a:ext cx="1907501" cy="484958"/>
          </a:xfrm>
          <a:prstGeom prst="rect">
            <a:avLst/>
          </a:prstGeom>
          <a:effectLst>
            <a:outerShdw blurRad="50800" dist="50800" dir="5400000" algn="ctr" rotWithShape="0">
              <a:srgbClr val="FFC000"/>
            </a:out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948819" y="27353932"/>
            <a:ext cx="13309495" cy="588916"/>
          </a:xfrm>
          <a:prstGeom prst="rect">
            <a:avLst/>
          </a:prstGeom>
          <a:effectLst>
            <a:outerShdw blurRad="50800" dist="50800" dir="5400000" algn="ctr" rotWithShape="0">
              <a:srgbClr val="FFC000"/>
            </a:out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918020" y="23587763"/>
            <a:ext cx="10970077" cy="774358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599" y="29183646"/>
            <a:ext cx="7724103" cy="8404042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290676" y="28918900"/>
            <a:ext cx="6659380" cy="5089751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96026" y="34321898"/>
            <a:ext cx="14713856" cy="3312157"/>
          </a:xfrm>
          <a:prstGeom prst="rect">
            <a:avLst/>
          </a:prstGeom>
        </p:spPr>
      </p:pic>
      <p:sp>
        <p:nvSpPr>
          <p:cNvPr id="52" name="Text Box 42 4"/>
          <p:cNvSpPr txBox="1">
            <a:spLocks noChangeArrowheads="1"/>
          </p:cNvSpPr>
          <p:nvPr/>
        </p:nvSpPr>
        <p:spPr bwMode="auto">
          <a:xfrm>
            <a:off x="8780011" y="28813118"/>
            <a:ext cx="8905765" cy="67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068457">
              <a:spcBef>
                <a:spcPct val="50000"/>
              </a:spcBef>
            </a:pPr>
            <a:r>
              <a:rPr lang="en-US" sz="3776" b="1" dirty="0">
                <a:solidFill>
                  <a:srgbClr val="003399"/>
                </a:solidFill>
              </a:rPr>
              <a:t>Experimental Results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273711" y="35136733"/>
            <a:ext cx="1676345" cy="16763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96026" y="30290207"/>
            <a:ext cx="10318393" cy="26706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077" y="779358"/>
            <a:ext cx="2234020" cy="22038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3064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4802</TotalTime>
  <Words>230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Default Design</vt:lpstr>
      <vt:lpstr>PowerPoint Presentation</vt:lpstr>
    </vt:vector>
  </TitlesOfParts>
  <Company>MegaPrint Inc.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Sambaran Bandyopadhyay</cp:lastModifiedBy>
  <cp:revision>159</cp:revision>
  <cp:lastPrinted>2018-08-18T08:03:36Z</cp:lastPrinted>
  <dcterms:created xsi:type="dcterms:W3CDTF">2008-12-04T00:20:37Z</dcterms:created>
  <dcterms:modified xsi:type="dcterms:W3CDTF">2019-01-22T13:39:38Z</dcterms:modified>
  <cp:category>Research Poster</cp:category>
</cp:coreProperties>
</file>