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7" r:id="rId3"/>
    <p:sldId id="293" r:id="rId4"/>
    <p:sldId id="274" r:id="rId5"/>
    <p:sldId id="5226" r:id="rId6"/>
    <p:sldId id="5225" r:id="rId7"/>
    <p:sldId id="5221" r:id="rId8"/>
    <p:sldId id="5222" r:id="rId9"/>
    <p:sldId id="5223" r:id="rId10"/>
    <p:sldId id="52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06373-ED86-4CBF-AD0F-1A4EB83181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F0DD7-1B8E-4330-812D-0F0EC100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-190500" y="274638"/>
            <a:ext cx="7700963" cy="4332287"/>
          </a:xfrm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0DD7-1B8E-4330-812D-0F0EC1007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0DD7-1B8E-4330-812D-0F0EC1007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0DD7-1B8E-4330-812D-0F0EC1007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0DD7-1B8E-4330-812D-0F0EC1007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D715-930A-4157-88CC-8075B8FF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840AF-C45D-4276-B2E0-3C4B0733D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C7FE-B3A7-4B12-8DE6-8891C791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D04E-6CF0-41BA-A171-78CD14AA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40AC-0E80-4EA6-A3D3-D4AA81A5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E606-2FAE-4ED4-B8D7-83CA4E45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52AB-BDE8-437D-BA80-4AF9E7578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13FC-40A1-44B0-ABC2-5C0CF07E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12EE-2A5E-4A77-8EAC-107A2CD4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B7DB-04E1-4EC4-B586-0958A51E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50A70-DB52-4F85-A755-6F116C159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993CB-512A-425A-9177-DF9C092A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D530-929D-4D1F-A8E6-29666A2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8B98-445E-4D52-81E3-E6643333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F6CF-ACB1-4760-B323-86697467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9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21"/>
          <p:cNvSpPr>
            <a:spLocks noGrp="1"/>
          </p:cNvSpPr>
          <p:nvPr>
            <p:ph type="title" hasCustomPrompt="1"/>
          </p:nvPr>
        </p:nvSpPr>
        <p:spPr>
          <a:xfrm>
            <a:off x="542058" y="2086138"/>
            <a:ext cx="6397577" cy="1111021"/>
          </a:xfrm>
          <a:prstGeom prst="rect">
            <a:avLst/>
          </a:prstGeom>
        </p:spPr>
        <p:txBody>
          <a:bodyPr lIns="0"/>
          <a:lstStyle>
            <a:lvl1pPr algn="l">
              <a:lnSpc>
                <a:spcPts val="3520"/>
              </a:lnSpc>
              <a:defRPr sz="3333" b="0" i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42058" y="3209953"/>
            <a:ext cx="5328073" cy="92077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67" b="0" i="0" baseline="0">
                <a:solidFill>
                  <a:srgbClr val="619AEC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Speaker Name, Title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429351" y="6358173"/>
            <a:ext cx="2361684" cy="27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609" tIns="57305" rIns="114609" bIns="57305"/>
          <a:lstStyle>
            <a:lvl1pPr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>
              <a:defRPr/>
            </a:pPr>
            <a:r>
              <a:rPr lang="en-US" altLang="en-US" sz="996" b="0" i="0" dirty="0">
                <a:solidFill>
                  <a:prstClr val="white"/>
                </a:solidFill>
                <a:latin typeface="+mn-lt"/>
                <a:ea typeface="IBM Plex Sans" charset="0"/>
                <a:cs typeface="IBM Plex Sans" charset="0"/>
              </a:rPr>
              <a:t>© 2019 IBM Corporation</a:t>
            </a:r>
            <a:endParaRPr lang="en-US" altLang="en-US" sz="2739" b="0" i="0" dirty="0">
              <a:solidFill>
                <a:prstClr val="white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A5A8-AB5C-416B-AF43-84C78C03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8C73-D2BE-47F3-9C2A-3C0B7D91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8B16-C1F3-4EF6-930D-179F0B87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788B-A13E-4C6A-B0B4-1C9B120D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AA8-66DE-4542-A24F-B99A6509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F564-9264-44BE-B022-E70AC81F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F4D6-E3C5-494A-AB7A-BCC9DAA5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A42E-D3A7-4885-83EF-C633D1AC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EBD9-A5E1-4043-A1E1-9616460A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C2D4-A26A-4B54-8928-0360E17C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A326-0929-4CC7-9479-FFB0CD9E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DDB7-CEC5-4187-8510-ABDFC0897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A5599-B645-4644-BBAE-4F3A50A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19F4-E188-4826-8577-113F7735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F0D5-C529-464B-9C83-B9EFFB61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4611F-10D6-4448-B980-A9E459A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9BC8-54FE-4116-A030-61A1A2A2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3DBD8-D5E5-44AF-817B-9FC0A55D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948D-F772-4A4E-B3DA-3ADE9E9CE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24FC6-D188-48B9-BBD8-D5549934F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5CB39-608D-4069-AA3D-646F1AA71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58181-B676-4DA1-9EFD-FCA0ACB5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C85A0-021F-425C-A8E3-7D0FD7AC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B265D-51B1-4FA8-83B0-DCA6E704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39F-CB1E-4062-B288-F9D1F040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BB2D8-65DC-4EAE-A2C7-A19E8BDA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E4B7E-70EB-418B-B954-52DD2652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45765-87EC-4064-93E2-5F0CCBCB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0207B-59B4-4F81-A730-4770DA4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23B08-E547-4E0D-9503-EE0F4519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DF96-D2B3-4573-8DE3-BA5B490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AFCD-35ED-4000-A9C0-B82C5655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BC1B-9959-4750-8695-DC7202EC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D5D72-C83D-4DED-87F4-D0DD235E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9761-1391-4A31-BEF9-469E7311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69B1-2070-4CDC-8C78-D86E7786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7F14-5961-4948-897F-EDCFB80E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8027-F51F-4637-B9A9-C5F77483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0E177-036C-433E-BD37-1404A47EB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AEBD3-DF21-4563-BF88-9E5523DD4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4ABE2-90FC-402A-901C-E826A680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5C14-C4CD-4A60-A3DB-14285479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347E-DD01-4E4C-B926-95E8191A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51ADC-2E9C-452D-B2AA-C22D4715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7119-8EBC-4896-B535-94A9934A3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60125-489C-46C7-A943-2FFFC189D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E03E-7787-497A-B320-3FDD203998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BD93-FCCB-477D-B296-DCD6CBA87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FD29-84A1-4C36-9340-F6447B7C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8803-197C-4218-8DFA-64144E7B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dbb/tree/master/Build/zAppBui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329" y="480291"/>
            <a:ext cx="8991889" cy="282896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267" dirty="0"/>
              <a:t>z/OS DevOps </a:t>
            </a:r>
            <a:br>
              <a:rPr lang="en-US" sz="4267" dirty="0"/>
            </a:br>
            <a:r>
              <a:rPr lang="en-US" sz="4267" dirty="0"/>
              <a:t>DBB Samples</a:t>
            </a:r>
            <a:br>
              <a:rPr lang="en-US" sz="4267" dirty="0"/>
            </a:br>
            <a:r>
              <a:rPr lang="en-US" sz="4267" dirty="0"/>
              <a:t>zAppBuild </a:t>
            </a:r>
            <a:br>
              <a:rPr lang="en-US" sz="4267" dirty="0"/>
            </a:br>
            <a:r>
              <a:rPr lang="en-US" sz="4267" dirty="0"/>
              <a:t>A Generic Build Framework </a:t>
            </a:r>
            <a:r>
              <a:rPr lang="en-US" sz="1000" dirty="0"/>
              <a:t>v1.0.6</a:t>
            </a:r>
            <a:r>
              <a:rPr lang="en-US" sz="4267" dirty="0"/>
              <a:t> </a:t>
            </a:r>
            <a:br>
              <a:rPr lang="en-US" sz="4267" dirty="0"/>
            </a:br>
            <a:r>
              <a:rPr lang="en-US" sz="4267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2058" y="5031964"/>
            <a:ext cx="5328073" cy="1568165"/>
          </a:xfrm>
        </p:spPr>
        <p:txBody>
          <a:bodyPr>
            <a:normAutofit/>
          </a:bodyPr>
          <a:lstStyle/>
          <a:p>
            <a:r>
              <a:rPr lang="en-US" b="1" dirty="0">
                <a:latin typeface="IBM Plex Mono" panose="020B0509050203000203" pitchFamily="49" charset="0"/>
              </a:rPr>
              <a:t>Nelson Lopez </a:t>
            </a:r>
          </a:p>
          <a:p>
            <a:r>
              <a:rPr lang="en-US" b="1" dirty="0">
                <a:latin typeface="IBM Plex Mono" panose="020B0509050203000203" pitchFamily="49" charset="0"/>
              </a:rPr>
              <a:t>Z DevOps Transformation Specialist</a:t>
            </a:r>
          </a:p>
          <a:p>
            <a:r>
              <a:rPr lang="en-US" b="1" dirty="0">
                <a:latin typeface="IBM Plex Mono" panose="020B0509050203000203" pitchFamily="49" charset="0"/>
              </a:rPr>
              <a:t>Nelson.lopez1@ibm.com</a:t>
            </a:r>
          </a:p>
        </p:txBody>
      </p:sp>
    </p:spTree>
    <p:extLst>
      <p:ext uri="{BB962C8B-B14F-4D97-AF65-F5344CB8AC3E}">
        <p14:creationId xmlns:p14="http://schemas.microsoft.com/office/powerpoint/2010/main" val="135827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DA33-5F2E-4B7D-B873-F820B15E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79FE-A911-4B25-8E79-FC478CA0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B6D0A-AB9A-48A3-BE00-7A8242B9C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13653" r="9531" b="14808"/>
          <a:stretch/>
        </p:blipFill>
        <p:spPr>
          <a:xfrm>
            <a:off x="0" y="0"/>
            <a:ext cx="12353180" cy="6042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525CB-F416-415B-A16E-4BF967201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74" t="7985" r="6006" b="7985"/>
          <a:stretch/>
        </p:blipFill>
        <p:spPr>
          <a:xfrm>
            <a:off x="5092932" y="815419"/>
            <a:ext cx="7260248" cy="51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DBB’s Java API toolkit </a:t>
            </a:r>
          </a:p>
          <a:p>
            <a:r>
              <a:rPr lang="en-US" dirty="0">
                <a:solidFill>
                  <a:schemeClr val="bg1"/>
                </a:solidFill>
              </a:rPr>
              <a:t>Groovy and the toolkit</a:t>
            </a:r>
          </a:p>
          <a:p>
            <a:r>
              <a:rPr lang="en-US" dirty="0">
                <a:solidFill>
                  <a:schemeClr val="bg1"/>
                </a:solidFill>
              </a:rPr>
              <a:t>Generic Groovy Framework Sample - </a:t>
            </a:r>
            <a:r>
              <a:rPr lang="en-US" dirty="0" err="1">
                <a:solidFill>
                  <a:schemeClr val="bg1"/>
                </a:solidFill>
              </a:rPr>
              <a:t>zAppBuild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1DAA5-B3B0-4FE2-B0D8-1A8A6CFC2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CD399AEA-70F6-42F5-9CBC-EB26B108940C}"/>
              </a:ext>
            </a:extLst>
          </p:cNvPr>
          <p:cNvSpPr txBox="1">
            <a:spLocks/>
          </p:cNvSpPr>
          <p:nvPr/>
        </p:nvSpPr>
        <p:spPr>
          <a:xfrm>
            <a:off x="56491" y="-96134"/>
            <a:ext cx="11630733" cy="603981"/>
          </a:xfrm>
          <a:prstGeom prst="rect">
            <a:avLst/>
          </a:prstGeom>
        </p:spPr>
        <p:txBody>
          <a:bodyPr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619AEC"/>
                </a:solidFill>
                <a:uFillTx/>
                <a:latin typeface="+mn-lt"/>
                <a:ea typeface="IBM Plex Sans" charset="0"/>
                <a:cs typeface="IBM Plex Sans" charset="0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defRPr/>
            </a:pPr>
            <a:r>
              <a:rPr lang="en-US" sz="4267" dirty="0">
                <a:solidFill>
                  <a:schemeClr val="bg1"/>
                </a:solidFill>
              </a:rPr>
              <a:t>DBB Architecture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66012C-E3BC-443E-9A49-339A160B24A4}"/>
              </a:ext>
            </a:extLst>
          </p:cNvPr>
          <p:cNvGrpSpPr/>
          <p:nvPr/>
        </p:nvGrpSpPr>
        <p:grpSpPr>
          <a:xfrm>
            <a:off x="590550" y="507847"/>
            <a:ext cx="8935448" cy="6032241"/>
            <a:chOff x="4378335" y="1114852"/>
            <a:chExt cx="8504277" cy="5804384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9702A44-12A3-4C46-A4D1-F003DBBBC69E}"/>
                </a:ext>
              </a:extLst>
            </p:cNvPr>
            <p:cNvSpPr/>
            <p:nvPr/>
          </p:nvSpPr>
          <p:spPr>
            <a:xfrm>
              <a:off x="6847690" y="2774741"/>
              <a:ext cx="5765991" cy="4144495"/>
            </a:xfrm>
            <a:prstGeom prst="roundRect">
              <a:avLst/>
            </a:prstGeom>
            <a:gradFill flip="none" rotWithShape="0">
              <a:gsLst>
                <a:gs pos="84000">
                  <a:schemeClr val="tx2">
                    <a:lumMod val="45000"/>
                  </a:schemeClr>
                </a:gs>
                <a:gs pos="100000">
                  <a:schemeClr val="tx1">
                    <a:lumMod val="50000"/>
                    <a:lumOff val="50000"/>
                    <a:alpha val="99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5400" cap="rnd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112123"/>
                        <a:gd name="connsiteY0" fmla="*/ 507494 h 3044902"/>
                        <a:gd name="connsiteX1" fmla="*/ 507494 w 6112123"/>
                        <a:gd name="connsiteY1" fmla="*/ 0 h 3044902"/>
                        <a:gd name="connsiteX2" fmla="*/ 5604629 w 6112123"/>
                        <a:gd name="connsiteY2" fmla="*/ 0 h 3044902"/>
                        <a:gd name="connsiteX3" fmla="*/ 6112123 w 6112123"/>
                        <a:gd name="connsiteY3" fmla="*/ 507494 h 3044902"/>
                        <a:gd name="connsiteX4" fmla="*/ 6112123 w 6112123"/>
                        <a:gd name="connsiteY4" fmla="*/ 2537408 h 3044902"/>
                        <a:gd name="connsiteX5" fmla="*/ 5604629 w 6112123"/>
                        <a:gd name="connsiteY5" fmla="*/ 3044902 h 3044902"/>
                        <a:gd name="connsiteX6" fmla="*/ 507494 w 6112123"/>
                        <a:gd name="connsiteY6" fmla="*/ 3044902 h 3044902"/>
                        <a:gd name="connsiteX7" fmla="*/ 0 w 6112123"/>
                        <a:gd name="connsiteY7" fmla="*/ 2537408 h 3044902"/>
                        <a:gd name="connsiteX8" fmla="*/ 0 w 6112123"/>
                        <a:gd name="connsiteY8" fmla="*/ 507494 h 3044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112123" h="3044902" fill="none" extrusionOk="0">
                          <a:moveTo>
                            <a:pt x="0" y="507494"/>
                          </a:moveTo>
                          <a:cubicBezTo>
                            <a:pt x="-31075" y="222187"/>
                            <a:pt x="237915" y="8752"/>
                            <a:pt x="507494" y="0"/>
                          </a:cubicBezTo>
                          <a:cubicBezTo>
                            <a:pt x="1811249" y="130954"/>
                            <a:pt x="3743681" y="43574"/>
                            <a:pt x="5604629" y="0"/>
                          </a:cubicBezTo>
                          <a:cubicBezTo>
                            <a:pt x="5892237" y="11286"/>
                            <a:pt x="6139835" y="261158"/>
                            <a:pt x="6112123" y="507494"/>
                          </a:cubicBezTo>
                          <a:cubicBezTo>
                            <a:pt x="5961684" y="1208349"/>
                            <a:pt x="6198002" y="2230351"/>
                            <a:pt x="6112123" y="2537408"/>
                          </a:cubicBezTo>
                          <a:cubicBezTo>
                            <a:pt x="6060304" y="2826198"/>
                            <a:pt x="5852549" y="3022573"/>
                            <a:pt x="5604629" y="3044902"/>
                          </a:cubicBezTo>
                          <a:cubicBezTo>
                            <a:pt x="4694291" y="3200099"/>
                            <a:pt x="2249063" y="3207922"/>
                            <a:pt x="507494" y="3044902"/>
                          </a:cubicBezTo>
                          <a:cubicBezTo>
                            <a:pt x="228576" y="3026466"/>
                            <a:pt x="-46321" y="2844736"/>
                            <a:pt x="0" y="2537408"/>
                          </a:cubicBezTo>
                          <a:cubicBezTo>
                            <a:pt x="64656" y="1953974"/>
                            <a:pt x="-17807" y="970213"/>
                            <a:pt x="0" y="507494"/>
                          </a:cubicBezTo>
                          <a:close/>
                        </a:path>
                        <a:path w="6112123" h="3044902" stroke="0" extrusionOk="0">
                          <a:moveTo>
                            <a:pt x="0" y="507494"/>
                          </a:moveTo>
                          <a:cubicBezTo>
                            <a:pt x="-15080" y="217911"/>
                            <a:pt x="206661" y="7713"/>
                            <a:pt x="507494" y="0"/>
                          </a:cubicBezTo>
                          <a:cubicBezTo>
                            <a:pt x="1068375" y="132882"/>
                            <a:pt x="4956110" y="-84951"/>
                            <a:pt x="5604629" y="0"/>
                          </a:cubicBezTo>
                          <a:cubicBezTo>
                            <a:pt x="5861415" y="22944"/>
                            <a:pt x="6110396" y="236758"/>
                            <a:pt x="6112123" y="507494"/>
                          </a:cubicBezTo>
                          <a:cubicBezTo>
                            <a:pt x="6132310" y="836538"/>
                            <a:pt x="6264603" y="1690764"/>
                            <a:pt x="6112123" y="2537408"/>
                          </a:cubicBezTo>
                          <a:cubicBezTo>
                            <a:pt x="6151833" y="2822400"/>
                            <a:pt x="5902966" y="3007742"/>
                            <a:pt x="5604629" y="3044902"/>
                          </a:cubicBezTo>
                          <a:cubicBezTo>
                            <a:pt x="4360773" y="3132541"/>
                            <a:pt x="2185700" y="2972223"/>
                            <a:pt x="507494" y="3044902"/>
                          </a:cubicBezTo>
                          <a:cubicBezTo>
                            <a:pt x="223683" y="3011241"/>
                            <a:pt x="-17917" y="2842588"/>
                            <a:pt x="0" y="2537408"/>
                          </a:cubicBezTo>
                          <a:cubicBezTo>
                            <a:pt x="-38581" y="1538369"/>
                            <a:pt x="63341" y="1395045"/>
                            <a:pt x="0" y="50749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67" dirty="0"/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E1B93005-3DE1-4C51-A262-55CC8ACB1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780" y="3703459"/>
              <a:ext cx="2447691" cy="19589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/>
              <a:tailEnd/>
            </a:ln>
            <a:effectLst>
              <a:outerShdw blurRad="50800" dist="50800" dir="5400000" algn="ctr" rotWithShape="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F61220-83C1-4A10-9C92-7EE209C34306}"/>
                </a:ext>
              </a:extLst>
            </p:cNvPr>
            <p:cNvSpPr txBox="1"/>
            <p:nvPr/>
          </p:nvSpPr>
          <p:spPr>
            <a:xfrm>
              <a:off x="8048720" y="4596751"/>
              <a:ext cx="2005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en-US" sz="1400" b="1" dirty="0">
                  <a:cs typeface="Arial" panose="020B0604020202020204" pitchFamily="34" charset="0"/>
                </a:rPr>
                <a:t>Groovy Build scripts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2A43C3-6AA1-4726-AED7-3BD720513224}"/>
                </a:ext>
              </a:extLst>
            </p:cNvPr>
            <p:cNvSpPr/>
            <p:nvPr/>
          </p:nvSpPr>
          <p:spPr>
            <a:xfrm>
              <a:off x="7853551" y="2942800"/>
              <a:ext cx="2447691" cy="6470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67" dirty="0">
                  <a:solidFill>
                    <a:schemeClr val="tx1"/>
                  </a:solidFill>
                </a:rPr>
                <a:t>DBB Toolkit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BF0D7BA-2D68-4320-8539-7CBCF8B1D95C}"/>
                </a:ext>
              </a:extLst>
            </p:cNvPr>
            <p:cNvCxnSpPr>
              <a:cxnSpLocks/>
              <a:stCxn id="72" idx="3"/>
              <a:endCxn id="125" idx="2"/>
            </p:cNvCxnSpPr>
            <p:nvPr/>
          </p:nvCxnSpPr>
          <p:spPr>
            <a:xfrm flipV="1">
              <a:off x="10301242" y="2046384"/>
              <a:ext cx="1698628" cy="1219931"/>
            </a:xfrm>
            <a:prstGeom prst="bentConnector2">
              <a:avLst/>
            </a:prstGeom>
            <a:ln w="28575"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6FF6CF50-A0AB-4380-9F5C-C0A5D0369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3661" y="3335187"/>
              <a:ext cx="1142769" cy="2404454"/>
            </a:xfrm>
            <a:prstGeom prst="rect">
              <a:avLst/>
            </a:prstGeom>
            <a:gradFill flip="none" rotWithShape="1">
              <a:gsLst>
                <a:gs pos="93000">
                  <a:schemeClr val="tx2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AutoShape 26">
              <a:extLst>
                <a:ext uri="{FF2B5EF4-FFF2-40B4-BE49-F238E27FC236}">
                  <a16:creationId xmlns:a16="http://schemas.microsoft.com/office/drawing/2014/main" id="{3B480B0A-4217-4F1A-AF96-E18C3925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7868" y="3571425"/>
              <a:ext cx="540629" cy="47926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PDS</a:t>
              </a:r>
            </a:p>
          </p:txBody>
        </p:sp>
        <p:sp>
          <p:nvSpPr>
            <p:cNvPr id="82" name="TextBox 25">
              <a:extLst>
                <a:ext uri="{FF2B5EF4-FFF2-40B4-BE49-F238E27FC236}">
                  <a16:creationId xmlns:a16="http://schemas.microsoft.com/office/drawing/2014/main" id="{AB8412AB-DFA2-40E2-B896-6BC404225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5739" y="4552648"/>
              <a:ext cx="1089024" cy="95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67" b="1" dirty="0">
                  <a:solidFill>
                    <a:schemeClr val="bg2"/>
                  </a:solidFill>
                </a:rPr>
                <a:t>Compile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67" b="1" dirty="0">
                  <a:solidFill>
                    <a:schemeClr val="bg2"/>
                  </a:solidFill>
                </a:rPr>
                <a:t>&amp;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67" b="1" dirty="0">
                  <a:solidFill>
                    <a:schemeClr val="bg2"/>
                  </a:solidFill>
                </a:rPr>
                <a:t>link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CBF18749-3AF4-4BBC-A4F6-06F412EB6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579" y="5218634"/>
              <a:ext cx="543388" cy="1"/>
            </a:xfrm>
            <a:prstGeom prst="bentConnector3">
              <a:avLst>
                <a:gd name="adj1" fmla="val 50000"/>
              </a:avLst>
            </a:prstGeom>
            <a:ln w="25400" cap="sq" cmpd="dbl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2F5DC41-D311-43A0-B7C3-2294225EA933}"/>
                </a:ext>
              </a:extLst>
            </p:cNvPr>
            <p:cNvSpPr txBox="1"/>
            <p:nvPr/>
          </p:nvSpPr>
          <p:spPr>
            <a:xfrm>
              <a:off x="7818682" y="4964151"/>
              <a:ext cx="2502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en-US" sz="1200" b="1" dirty="0">
                  <a:cs typeface="Arial" panose="020B0604020202020204" pitchFamily="34" charset="0"/>
                </a:rPr>
                <a:t>Scan, impact analysis, copy to PDS, compile, create artifacts,  &amp; report</a:t>
              </a:r>
              <a:endParaRPr lang="en-US" sz="1600" dirty="0"/>
            </a:p>
          </p:txBody>
        </p:sp>
        <p:sp>
          <p:nvSpPr>
            <p:cNvPr id="94" name="TextBox 25">
              <a:extLst>
                <a:ext uri="{FF2B5EF4-FFF2-40B4-BE49-F238E27FC236}">
                  <a16:creationId xmlns:a16="http://schemas.microsoft.com/office/drawing/2014/main" id="{389E4C28-9DF7-4491-B46B-EA02D1F77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5081" y="3534182"/>
              <a:ext cx="1750953" cy="307777"/>
            </a:xfrm>
            <a:custGeom>
              <a:avLst/>
              <a:gdLst>
                <a:gd name="connsiteX0" fmla="*/ 0 w 1750953"/>
                <a:gd name="connsiteY0" fmla="*/ 0 h 307777"/>
                <a:gd name="connsiteX1" fmla="*/ 618670 w 1750953"/>
                <a:gd name="connsiteY1" fmla="*/ 0 h 307777"/>
                <a:gd name="connsiteX2" fmla="*/ 1219831 w 1750953"/>
                <a:gd name="connsiteY2" fmla="*/ 0 h 307777"/>
                <a:gd name="connsiteX3" fmla="*/ 1750953 w 1750953"/>
                <a:gd name="connsiteY3" fmla="*/ 0 h 307777"/>
                <a:gd name="connsiteX4" fmla="*/ 1750953 w 1750953"/>
                <a:gd name="connsiteY4" fmla="*/ 307777 h 307777"/>
                <a:gd name="connsiteX5" fmla="*/ 1202321 w 1750953"/>
                <a:gd name="connsiteY5" fmla="*/ 307777 h 307777"/>
                <a:gd name="connsiteX6" fmla="*/ 618670 w 1750953"/>
                <a:gd name="connsiteY6" fmla="*/ 307777 h 307777"/>
                <a:gd name="connsiteX7" fmla="*/ 0 w 1750953"/>
                <a:gd name="connsiteY7" fmla="*/ 307777 h 307777"/>
                <a:gd name="connsiteX8" fmla="*/ 0 w 1750953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53" h="307777" fill="none" extrusionOk="0">
                  <a:moveTo>
                    <a:pt x="0" y="0"/>
                  </a:moveTo>
                  <a:cubicBezTo>
                    <a:pt x="131061" y="6358"/>
                    <a:pt x="374487" y="-5349"/>
                    <a:pt x="618670" y="0"/>
                  </a:cubicBezTo>
                  <a:cubicBezTo>
                    <a:pt x="862853" y="5349"/>
                    <a:pt x="1046362" y="15417"/>
                    <a:pt x="1219831" y="0"/>
                  </a:cubicBezTo>
                  <a:cubicBezTo>
                    <a:pt x="1393300" y="-15417"/>
                    <a:pt x="1492048" y="-9108"/>
                    <a:pt x="1750953" y="0"/>
                  </a:cubicBezTo>
                  <a:cubicBezTo>
                    <a:pt x="1758296" y="68536"/>
                    <a:pt x="1741756" y="237018"/>
                    <a:pt x="1750953" y="307777"/>
                  </a:cubicBezTo>
                  <a:cubicBezTo>
                    <a:pt x="1487551" y="299776"/>
                    <a:pt x="1421017" y="301808"/>
                    <a:pt x="1202321" y="307777"/>
                  </a:cubicBezTo>
                  <a:cubicBezTo>
                    <a:pt x="983625" y="313746"/>
                    <a:pt x="829591" y="319332"/>
                    <a:pt x="618670" y="307777"/>
                  </a:cubicBezTo>
                  <a:cubicBezTo>
                    <a:pt x="407749" y="296222"/>
                    <a:pt x="279812" y="325063"/>
                    <a:pt x="0" y="307777"/>
                  </a:cubicBezTo>
                  <a:cubicBezTo>
                    <a:pt x="-1400" y="202343"/>
                    <a:pt x="-12793" y="113495"/>
                    <a:pt x="0" y="0"/>
                  </a:cubicBezTo>
                  <a:close/>
                </a:path>
                <a:path w="1750953" h="307777" stroke="0" extrusionOk="0">
                  <a:moveTo>
                    <a:pt x="0" y="0"/>
                  </a:moveTo>
                  <a:cubicBezTo>
                    <a:pt x="192991" y="23974"/>
                    <a:pt x="362120" y="-18595"/>
                    <a:pt x="566141" y="0"/>
                  </a:cubicBezTo>
                  <a:cubicBezTo>
                    <a:pt x="770162" y="18595"/>
                    <a:pt x="915510" y="-1002"/>
                    <a:pt x="1097264" y="0"/>
                  </a:cubicBezTo>
                  <a:cubicBezTo>
                    <a:pt x="1279018" y="1002"/>
                    <a:pt x="1518910" y="-6085"/>
                    <a:pt x="1750953" y="0"/>
                  </a:cubicBezTo>
                  <a:cubicBezTo>
                    <a:pt x="1756391" y="133970"/>
                    <a:pt x="1746796" y="197125"/>
                    <a:pt x="1750953" y="307777"/>
                  </a:cubicBezTo>
                  <a:cubicBezTo>
                    <a:pt x="1523337" y="324651"/>
                    <a:pt x="1329858" y="329054"/>
                    <a:pt x="1202321" y="307777"/>
                  </a:cubicBezTo>
                  <a:cubicBezTo>
                    <a:pt x="1074784" y="286500"/>
                    <a:pt x="707775" y="294080"/>
                    <a:pt x="583651" y="307777"/>
                  </a:cubicBezTo>
                  <a:cubicBezTo>
                    <a:pt x="459527" y="321475"/>
                    <a:pt x="134010" y="31428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 i="1" dirty="0"/>
                <a:t>MVS API’s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328A2DD-69C7-4715-91F7-9791A89BA1DC}"/>
                </a:ext>
              </a:extLst>
            </p:cNvPr>
            <p:cNvGrpSpPr/>
            <p:nvPr/>
          </p:nvGrpSpPr>
          <p:grpSpPr>
            <a:xfrm>
              <a:off x="11130798" y="1114852"/>
              <a:ext cx="1751814" cy="931532"/>
              <a:chOff x="8752329" y="1181719"/>
              <a:chExt cx="1313860" cy="69864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5" name="Rectangle 2">
                <a:extLst>
                  <a:ext uri="{FF2B5EF4-FFF2-40B4-BE49-F238E27FC236}">
                    <a16:creationId xmlns:a16="http://schemas.microsoft.com/office/drawing/2014/main" id="{2204192E-4512-4960-BEEF-F4D81E87B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2329" y="1181719"/>
                <a:ext cx="1303606" cy="698649"/>
              </a:xfrm>
              <a:custGeom>
                <a:avLst/>
                <a:gdLst>
                  <a:gd name="connsiteX0" fmla="*/ 0 w 1303606"/>
                  <a:gd name="connsiteY0" fmla="*/ 0 h 698649"/>
                  <a:gd name="connsiteX1" fmla="*/ 421499 w 1303606"/>
                  <a:gd name="connsiteY1" fmla="*/ 0 h 698649"/>
                  <a:gd name="connsiteX2" fmla="*/ 856035 w 1303606"/>
                  <a:gd name="connsiteY2" fmla="*/ 0 h 698649"/>
                  <a:gd name="connsiteX3" fmla="*/ 1303606 w 1303606"/>
                  <a:gd name="connsiteY3" fmla="*/ 0 h 698649"/>
                  <a:gd name="connsiteX4" fmla="*/ 1303606 w 1303606"/>
                  <a:gd name="connsiteY4" fmla="*/ 349325 h 698649"/>
                  <a:gd name="connsiteX5" fmla="*/ 1303606 w 1303606"/>
                  <a:gd name="connsiteY5" fmla="*/ 698649 h 698649"/>
                  <a:gd name="connsiteX6" fmla="*/ 869071 w 1303606"/>
                  <a:gd name="connsiteY6" fmla="*/ 698649 h 698649"/>
                  <a:gd name="connsiteX7" fmla="*/ 460607 w 1303606"/>
                  <a:gd name="connsiteY7" fmla="*/ 698649 h 698649"/>
                  <a:gd name="connsiteX8" fmla="*/ 0 w 1303606"/>
                  <a:gd name="connsiteY8" fmla="*/ 698649 h 698649"/>
                  <a:gd name="connsiteX9" fmla="*/ 0 w 1303606"/>
                  <a:gd name="connsiteY9" fmla="*/ 356311 h 698649"/>
                  <a:gd name="connsiteX10" fmla="*/ 0 w 1303606"/>
                  <a:gd name="connsiteY10" fmla="*/ 0 h 69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3606" h="698649" fill="none" extrusionOk="0">
                    <a:moveTo>
                      <a:pt x="0" y="0"/>
                    </a:moveTo>
                    <a:cubicBezTo>
                      <a:pt x="154629" y="-48579"/>
                      <a:pt x="277521" y="35519"/>
                      <a:pt x="421499" y="0"/>
                    </a:cubicBezTo>
                    <a:cubicBezTo>
                      <a:pt x="565477" y="-35519"/>
                      <a:pt x="725148" y="17219"/>
                      <a:pt x="856035" y="0"/>
                    </a:cubicBezTo>
                    <a:cubicBezTo>
                      <a:pt x="986922" y="-17219"/>
                      <a:pt x="1210422" y="1141"/>
                      <a:pt x="1303606" y="0"/>
                    </a:cubicBezTo>
                    <a:cubicBezTo>
                      <a:pt x="1317103" y="87159"/>
                      <a:pt x="1278445" y="233452"/>
                      <a:pt x="1303606" y="349325"/>
                    </a:cubicBezTo>
                    <a:cubicBezTo>
                      <a:pt x="1328767" y="465198"/>
                      <a:pt x="1288366" y="568795"/>
                      <a:pt x="1303606" y="698649"/>
                    </a:cubicBezTo>
                    <a:cubicBezTo>
                      <a:pt x="1158598" y="726194"/>
                      <a:pt x="1020098" y="672713"/>
                      <a:pt x="869071" y="698649"/>
                    </a:cubicBezTo>
                    <a:cubicBezTo>
                      <a:pt x="718044" y="724585"/>
                      <a:pt x="618770" y="667776"/>
                      <a:pt x="460607" y="698649"/>
                    </a:cubicBezTo>
                    <a:cubicBezTo>
                      <a:pt x="302444" y="729522"/>
                      <a:pt x="159893" y="690139"/>
                      <a:pt x="0" y="698649"/>
                    </a:cubicBezTo>
                    <a:cubicBezTo>
                      <a:pt x="-18140" y="547953"/>
                      <a:pt x="5672" y="456099"/>
                      <a:pt x="0" y="356311"/>
                    </a:cubicBezTo>
                    <a:cubicBezTo>
                      <a:pt x="-5672" y="256523"/>
                      <a:pt x="10452" y="129387"/>
                      <a:pt x="0" y="0"/>
                    </a:cubicBezTo>
                    <a:close/>
                  </a:path>
                  <a:path w="1303606" h="698649" stroke="0" extrusionOk="0">
                    <a:moveTo>
                      <a:pt x="0" y="0"/>
                    </a:moveTo>
                    <a:cubicBezTo>
                      <a:pt x="143888" y="-35924"/>
                      <a:pt x="240703" y="49334"/>
                      <a:pt x="421499" y="0"/>
                    </a:cubicBezTo>
                    <a:cubicBezTo>
                      <a:pt x="602295" y="-49334"/>
                      <a:pt x="632379" y="8758"/>
                      <a:pt x="816926" y="0"/>
                    </a:cubicBezTo>
                    <a:cubicBezTo>
                      <a:pt x="1001473" y="-8758"/>
                      <a:pt x="1205251" y="17011"/>
                      <a:pt x="1303606" y="0"/>
                    </a:cubicBezTo>
                    <a:cubicBezTo>
                      <a:pt x="1335819" y="74619"/>
                      <a:pt x="1270969" y="189753"/>
                      <a:pt x="1303606" y="342338"/>
                    </a:cubicBezTo>
                    <a:cubicBezTo>
                      <a:pt x="1336243" y="494923"/>
                      <a:pt x="1291078" y="619231"/>
                      <a:pt x="1303606" y="698649"/>
                    </a:cubicBezTo>
                    <a:cubicBezTo>
                      <a:pt x="1111353" y="736805"/>
                      <a:pt x="1071357" y="651647"/>
                      <a:pt x="895143" y="698649"/>
                    </a:cubicBezTo>
                    <a:cubicBezTo>
                      <a:pt x="718929" y="745651"/>
                      <a:pt x="664810" y="654219"/>
                      <a:pt x="486680" y="698649"/>
                    </a:cubicBezTo>
                    <a:cubicBezTo>
                      <a:pt x="308550" y="743079"/>
                      <a:pt x="101317" y="686382"/>
                      <a:pt x="0" y="698649"/>
                    </a:cubicBezTo>
                    <a:cubicBezTo>
                      <a:pt x="-19374" y="575081"/>
                      <a:pt x="8580" y="532420"/>
                      <a:pt x="0" y="370284"/>
                    </a:cubicBezTo>
                    <a:cubicBezTo>
                      <a:pt x="-8580" y="208149"/>
                      <a:pt x="34649" y="87530"/>
                      <a:pt x="0" y="0"/>
                    </a:cubicBezTo>
                    <a:close/>
                  </a:path>
                </a:pathLst>
              </a:custGeom>
              <a:grpFill/>
              <a:ln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None/>
                </a:pPr>
                <a:endParaRPr lang="en-US" sz="1467" b="1" dirty="0">
                  <a:solidFill>
                    <a:srgbClr val="191919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:r>
                  <a:rPr lang="en-US" sz="1467" b="1" dirty="0">
                    <a:solidFill>
                      <a:srgbClr val="191919"/>
                    </a:solidFill>
                    <a:latin typeface="Arial" charset="0"/>
                    <a:ea typeface="Arial" charset="0"/>
                    <a:cs typeface="Arial" charset="0"/>
                  </a:rPr>
                  <a:t>DBB WebApp    </a:t>
                </a: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:endParaRPr lang="en-US" sz="1467" b="1" dirty="0">
                  <a:solidFill>
                    <a:srgbClr val="191919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:r>
                  <a:rPr lang="en-US" sz="1200" dirty="0">
                    <a:solidFill>
                      <a:srgbClr val="191919"/>
                    </a:solidFill>
                    <a:latin typeface="Arial" charset="0"/>
                    <a:ea typeface="Arial" charset="0"/>
                    <a:cs typeface="Arial" charset="0"/>
                  </a:rPr>
                  <a:t>- Dependency Metadata</a:t>
                </a:r>
              </a:p>
              <a:p>
                <a:pPr marL="228594" indent="-228594" algn="ctr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sz="1200" dirty="0">
                    <a:solidFill>
                      <a:srgbClr val="191919"/>
                    </a:solidFill>
                    <a:latin typeface="Arial" charset="0"/>
                    <a:ea typeface="Arial" charset="0"/>
                    <a:cs typeface="Arial" charset="0"/>
                  </a:rPr>
                  <a:t>Build Results History</a:t>
                </a:r>
              </a:p>
              <a:p>
                <a:pPr marL="228594" indent="-228594" algn="ctr" eaLnBrk="1" hangingPunct="1">
                  <a:spcBef>
                    <a:spcPct val="0"/>
                  </a:spcBef>
                  <a:buFontTx/>
                  <a:buChar char="-"/>
                </a:pPr>
                <a:endParaRPr lang="en-US" sz="1200" dirty="0">
                  <a:solidFill>
                    <a:srgbClr val="191919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55580323-2D50-482D-A818-0210F8D12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2698" y="1198849"/>
                <a:ext cx="273491" cy="342016"/>
              </a:xfrm>
              <a:prstGeom prst="rect">
                <a:avLst/>
              </a:prstGeom>
              <a:grpFill/>
            </p:spPr>
          </p:pic>
        </p:grpSp>
        <p:pic>
          <p:nvPicPr>
            <p:cNvPr id="101" name="Picture 100" descr="A close up of a sign&#10;&#10;Description automatically generated">
              <a:extLst>
                <a:ext uri="{FF2B5EF4-FFF2-40B4-BE49-F238E27FC236}">
                  <a16:creationId xmlns:a16="http://schemas.microsoft.com/office/drawing/2014/main" id="{3B6DE367-54C3-4352-9F2F-D76F4017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6487" y="4008338"/>
              <a:ext cx="1149896" cy="573991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D5393ED-4BAC-4BA9-B2ED-E349B91DC900}"/>
                </a:ext>
              </a:extLst>
            </p:cNvPr>
            <p:cNvCxnSpPr>
              <a:cxnSpLocks/>
            </p:cNvCxnSpPr>
            <p:nvPr/>
          </p:nvCxnSpPr>
          <p:spPr>
            <a:xfrm>
              <a:off x="7415946" y="5987701"/>
              <a:ext cx="29885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9137857-CF8E-489D-A68B-3CBB7896E549}"/>
                </a:ext>
              </a:extLst>
            </p:cNvPr>
            <p:cNvCxnSpPr>
              <a:cxnSpLocks/>
            </p:cNvCxnSpPr>
            <p:nvPr/>
          </p:nvCxnSpPr>
          <p:spPr>
            <a:xfrm>
              <a:off x="10991449" y="5987702"/>
              <a:ext cx="1090692" cy="579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674FA07-5FAD-452F-B187-7488F03A3E44}"/>
                </a:ext>
              </a:extLst>
            </p:cNvPr>
            <p:cNvSpPr/>
            <p:nvPr/>
          </p:nvSpPr>
          <p:spPr>
            <a:xfrm>
              <a:off x="8610737" y="6123302"/>
              <a:ext cx="698268" cy="471989"/>
            </a:xfrm>
            <a:prstGeom prst="rect">
              <a:avLst/>
            </a:prstGeom>
            <a:noFill/>
          </p:spPr>
          <p:txBody>
            <a:bodyPr wrap="none" lIns="121920" tIns="60960" rIns="121920" bIns="60960">
              <a:spAutoFit/>
            </a:bodyPr>
            <a:lstStyle/>
            <a:p>
              <a:pPr algn="ctr"/>
              <a:r>
                <a:rPr lang="en-US" sz="2267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USS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3EB9078-4D4A-4039-B98F-8CEC14AA5B36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26" y="4893313"/>
              <a:ext cx="16171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E4ED117-FF47-4642-8CBA-97B0314F789B}"/>
                </a:ext>
              </a:extLst>
            </p:cNvPr>
            <p:cNvSpPr/>
            <p:nvPr/>
          </p:nvSpPr>
          <p:spPr>
            <a:xfrm>
              <a:off x="11130796" y="6156337"/>
              <a:ext cx="791114" cy="471989"/>
            </a:xfrm>
            <a:prstGeom prst="rect">
              <a:avLst/>
            </a:prstGeom>
            <a:noFill/>
          </p:spPr>
          <p:txBody>
            <a:bodyPr wrap="none" lIns="121920" tIns="60960" rIns="121920" bIns="60960">
              <a:spAutoFit/>
            </a:bodyPr>
            <a:lstStyle/>
            <a:p>
              <a:pPr algn="ctr"/>
              <a:r>
                <a:rPr lang="en-US" sz="2267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MVS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705A9E6-88E2-480C-9CC2-17CC40C658B6}"/>
                </a:ext>
              </a:extLst>
            </p:cNvPr>
            <p:cNvSpPr txBox="1"/>
            <p:nvPr/>
          </p:nvSpPr>
          <p:spPr>
            <a:xfrm>
              <a:off x="4378335" y="3531303"/>
              <a:ext cx="720323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7" dirty="0"/>
                <a:t>Agent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4E85422-B89E-4864-984C-54F47B41D062}"/>
                </a:ext>
              </a:extLst>
            </p:cNvPr>
            <p:cNvSpPr/>
            <p:nvPr/>
          </p:nvSpPr>
          <p:spPr>
            <a:xfrm>
              <a:off x="8910196" y="1725194"/>
              <a:ext cx="1339195" cy="615553"/>
            </a:xfrm>
            <a:prstGeom prst="rect">
              <a:avLst/>
            </a:prstGeom>
            <a:noFill/>
          </p:spPr>
          <p:txBody>
            <a:bodyPr wrap="square" lIns="121920" tIns="60960" rIns="121920" bIns="60960">
              <a:spAutoFit/>
            </a:bodyPr>
            <a:lstStyle/>
            <a:p>
              <a:pPr algn="ctr"/>
              <a:r>
                <a:rPr lang="en-US" sz="32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z/OS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4B5F18-561E-44EE-9911-F05F15DBE8AA}"/>
              </a:ext>
            </a:extLst>
          </p:cNvPr>
          <p:cNvSpPr/>
          <p:nvPr/>
        </p:nvSpPr>
        <p:spPr>
          <a:xfrm>
            <a:off x="8002720" y="5799083"/>
            <a:ext cx="4189280" cy="10589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3E5EF-BB41-4D2E-87E8-27957956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61" y="315650"/>
            <a:ext cx="4524096" cy="6475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DBB Java API Toolkit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A90B-C5C6-4ADA-A58E-9DA4E5FC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87" y="1319266"/>
            <a:ext cx="5974231" cy="484263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A set of Java APIs used to define scripts that: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365751" lvl="1"/>
            <a:r>
              <a:rPr lang="en-US" sz="2667" dirty="0">
                <a:solidFill>
                  <a:schemeClr val="bg1"/>
                </a:solidFill>
              </a:rPr>
              <a:t>Run MVS programs, TSO/ISPF commands,  Submit  JCL </a:t>
            </a:r>
          </a:p>
          <a:p>
            <a:pPr marL="365751" lvl="1"/>
            <a:r>
              <a:rPr lang="en-US" sz="2667" dirty="0">
                <a:solidFill>
                  <a:schemeClr val="bg1"/>
                </a:solidFill>
              </a:rPr>
              <a:t>Scan, store and retrieve application dependency metadata </a:t>
            </a:r>
          </a:p>
          <a:p>
            <a:pPr marL="365751" lvl="1"/>
            <a:r>
              <a:rPr lang="en-US" sz="2667" dirty="0">
                <a:solidFill>
                  <a:schemeClr val="bg1"/>
                </a:solidFill>
              </a:rPr>
              <a:t>Utilities to copy to/from PDS’s and USS zFS</a:t>
            </a:r>
          </a:p>
          <a:p>
            <a:pPr marL="365751" lvl="1"/>
            <a:r>
              <a:rPr lang="en-US" sz="2667" dirty="0">
                <a:solidFill>
                  <a:schemeClr val="bg1"/>
                </a:solidFill>
              </a:rPr>
              <a:t>Migrate source from PDS’s to Git 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60129-1F9B-4FDC-ABA6-39E28D653CF6}"/>
              </a:ext>
            </a:extLst>
          </p:cNvPr>
          <p:cNvSpPr/>
          <p:nvPr/>
        </p:nvSpPr>
        <p:spPr>
          <a:xfrm>
            <a:off x="9130249" y="5799083"/>
            <a:ext cx="3061751" cy="10589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55700-FC53-4E9E-92A9-FDF5929F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" t="11939" r="43056" b="1728"/>
          <a:stretch/>
        </p:blipFill>
        <p:spPr>
          <a:xfrm>
            <a:off x="6190127" y="670309"/>
            <a:ext cx="5785979" cy="4979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246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DA11-FF92-4A2A-864F-366BBFB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0D0D-0A6B-4797-9CF0-FC4E572A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5CA6A6B-26F1-4547-99BA-BE72B386F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39" t="18063" r="8995" b="8568"/>
          <a:stretch/>
        </p:blipFill>
        <p:spPr>
          <a:xfrm>
            <a:off x="15823" y="49213"/>
            <a:ext cx="1216035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625F-E8DF-4960-8E1C-9D7F1AE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8C01-CC0D-470A-8596-C7DD9AC2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499D0-C3CA-4964-A643-81CD44EFB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6" t="20288" r="11250" b="5721"/>
          <a:stretch/>
        </p:blipFill>
        <p:spPr>
          <a:xfrm>
            <a:off x="0" y="0"/>
            <a:ext cx="12131842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503C-F107-46E2-ADE8-F0EDBA52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21B8-7616-46D3-BFBF-B9277536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A2350-1799-4C61-9C3E-0D4DE3688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1" t="11347" r="9218" b="13077"/>
          <a:stretch/>
        </p:blipFill>
        <p:spPr>
          <a:xfrm>
            <a:off x="0" y="0"/>
            <a:ext cx="12060726" cy="59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6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DDAD-7400-414D-A982-9D06A41C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42C8-74B5-4814-B5D6-C30B3C15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BCD95-369B-41A9-B37E-4FA7C04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63" t="16250" r="12344" b="9433"/>
          <a:stretch/>
        </p:blipFill>
        <p:spPr>
          <a:xfrm>
            <a:off x="0" y="1"/>
            <a:ext cx="11955426" cy="6324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970E52-B849-488C-851E-096757D3A0D6}"/>
              </a:ext>
            </a:extLst>
          </p:cNvPr>
          <p:cNvSpPr/>
          <p:nvPr/>
        </p:nvSpPr>
        <p:spPr>
          <a:xfrm>
            <a:off x="3306618" y="4001294"/>
            <a:ext cx="1893455" cy="471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  Impact build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  Scan only</a:t>
            </a:r>
          </a:p>
        </p:txBody>
      </p:sp>
    </p:spTree>
    <p:extLst>
      <p:ext uri="{BB962C8B-B14F-4D97-AF65-F5344CB8AC3E}">
        <p14:creationId xmlns:p14="http://schemas.microsoft.com/office/powerpoint/2010/main" val="16843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E4FF9-3DB4-4384-91BA-B181F551B5E2}"/>
              </a:ext>
            </a:extLst>
          </p:cNvPr>
          <p:cNvSpPr/>
          <p:nvPr/>
        </p:nvSpPr>
        <p:spPr>
          <a:xfrm>
            <a:off x="2065143" y="823275"/>
            <a:ext cx="1697212" cy="62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 Initialize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142A00-5464-4774-A56A-87AEE44409CB}"/>
              </a:ext>
            </a:extLst>
          </p:cNvPr>
          <p:cNvSpPr/>
          <p:nvPr/>
        </p:nvSpPr>
        <p:spPr>
          <a:xfrm>
            <a:off x="2065143" y="1955213"/>
            <a:ext cx="1697212" cy="62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 Create</a:t>
            </a:r>
          </a:p>
          <a:p>
            <a:pPr algn="ctr"/>
            <a:r>
              <a:rPr lang="en-US" dirty="0"/>
              <a:t>Build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AD025C-E996-4028-9B89-377959443B51}"/>
              </a:ext>
            </a:extLst>
          </p:cNvPr>
          <p:cNvSpPr/>
          <p:nvPr/>
        </p:nvSpPr>
        <p:spPr>
          <a:xfrm>
            <a:off x="2065143" y="3132750"/>
            <a:ext cx="1697212" cy="62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3 -LOOP</a:t>
            </a:r>
          </a:p>
          <a:p>
            <a:pPr algn="ctr"/>
            <a:r>
              <a:rPr lang="en-US" dirty="0"/>
              <a:t>Build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5FAC40-5214-4C6F-A1EA-A5E111AD20BD}"/>
              </a:ext>
            </a:extLst>
          </p:cNvPr>
          <p:cNvSpPr/>
          <p:nvPr/>
        </p:nvSpPr>
        <p:spPr>
          <a:xfrm>
            <a:off x="2065143" y="5176331"/>
            <a:ext cx="1697212" cy="62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Finalize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06FA93-9A9B-4323-8E20-11B7D112C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1" t="16663" r="28307" b="32871"/>
          <a:stretch/>
        </p:blipFill>
        <p:spPr>
          <a:xfrm>
            <a:off x="4493343" y="481427"/>
            <a:ext cx="7502011" cy="57624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5BFD9-932E-4F69-9CCC-DE7AC78CE0F0}"/>
              </a:ext>
            </a:extLst>
          </p:cNvPr>
          <p:cNvSpPr txBox="1"/>
          <p:nvPr/>
        </p:nvSpPr>
        <p:spPr>
          <a:xfrm>
            <a:off x="196646" y="0"/>
            <a:ext cx="520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build.groovy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6677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AUTHORALTUSESLID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483</TotalTime>
  <Words>116</Words>
  <Application>Microsoft Office PowerPoint</Application>
  <PresentationFormat>Widescreen</PresentationFormat>
  <Paragraphs>46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IBM Plex Mono</vt:lpstr>
      <vt:lpstr>IBM Plex Sans</vt:lpstr>
      <vt:lpstr>Office Theme</vt:lpstr>
      <vt:lpstr>z/OS DevOps  DBB Samples zAppBuild  A Generic Build Framework v1.0.6   </vt:lpstr>
      <vt:lpstr>Objectives</vt:lpstr>
      <vt:lpstr>PowerPoint Presentation</vt:lpstr>
      <vt:lpstr>DBB Java API Toolkit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z/OS DevOps  DBB Samples zAppBuild  A Generic Build Framework   </dc:title>
  <dc:creator>Nelson Lopez</dc:creator>
  <cp:lastModifiedBy>Nelson Lopez</cp:lastModifiedBy>
  <cp:revision>11</cp:revision>
  <dcterms:created xsi:type="dcterms:W3CDTF">2019-10-18T13:24:02Z</dcterms:created>
  <dcterms:modified xsi:type="dcterms:W3CDTF">2019-10-29T00:07:19Z</dcterms:modified>
</cp:coreProperties>
</file>