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2"/>
  </p:notesMasterIdLst>
  <p:sldIdLst>
    <p:sldId id="261" r:id="rId5"/>
    <p:sldId id="258" r:id="rId6"/>
    <p:sldId id="296" r:id="rId7"/>
    <p:sldId id="297" r:id="rId8"/>
    <p:sldId id="302" r:id="rId9"/>
    <p:sldId id="298" r:id="rId10"/>
    <p:sldId id="303" r:id="rId11"/>
    <p:sldId id="299" r:id="rId12"/>
    <p:sldId id="306" r:id="rId13"/>
    <p:sldId id="300" r:id="rId14"/>
    <p:sldId id="301" r:id="rId15"/>
    <p:sldId id="304" r:id="rId16"/>
    <p:sldId id="305" r:id="rId17"/>
    <p:sldId id="307" r:id="rId18"/>
    <p:sldId id="273" r:id="rId19"/>
    <p:sldId id="278" r:id="rId20"/>
    <p:sldId id="260"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A6D4"/>
    <a:srgbClr val="001F96"/>
    <a:srgbClr val="619AEC"/>
    <a:srgbClr val="4EEA5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54" autoAdjust="0"/>
    <p:restoredTop sz="95296"/>
  </p:normalViewPr>
  <p:slideViewPr>
    <p:cSldViewPr snapToGrid="0" snapToObjects="1">
      <p:cViewPr varScale="1">
        <p:scale>
          <a:sx n="146" d="100"/>
          <a:sy n="146" d="100"/>
        </p:scale>
        <p:origin x="756" y="108"/>
      </p:cViewPr>
      <p:guideLst>
        <p:guide orient="horz" pos="1620"/>
        <p:guide pos="2880"/>
      </p:guideLst>
    </p:cSldViewPr>
  </p:slideViewPr>
  <p:notesTextViewPr>
    <p:cViewPr>
      <p:scale>
        <a:sx n="3" d="2"/>
        <a:sy n="3" d="2"/>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9B45F8-139C-F240-AAF6-F0A5AF1BC496}" type="datetimeFigureOut">
              <a:rPr lang="en-US" smtClean="0"/>
              <a:t>9/20/2019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C95B88-E32B-6B40-995F-55BD82244376}" type="slidenum">
              <a:rPr lang="en-US" smtClean="0"/>
              <a:t>‹#›</a:t>
            </a:fld>
            <a:endParaRPr lang="en-US"/>
          </a:p>
        </p:txBody>
      </p:sp>
    </p:spTree>
    <p:extLst>
      <p:ext uri="{BB962C8B-B14F-4D97-AF65-F5344CB8AC3E}">
        <p14:creationId xmlns:p14="http://schemas.microsoft.com/office/powerpoint/2010/main" val="1777833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48610" y="4637315"/>
            <a:ext cx="808286" cy="465992"/>
          </a:xfrm>
          <a:prstGeom prst="rect">
            <a:avLst/>
          </a:prstGeom>
        </p:spPr>
      </p:pic>
      <p:sp>
        <p:nvSpPr>
          <p:cNvPr id="7" name="Rectangle 6"/>
          <p:cNvSpPr>
            <a:spLocks noChangeArrowheads="1"/>
          </p:cNvSpPr>
          <p:nvPr userDrawn="1"/>
        </p:nvSpPr>
        <p:spPr bwMode="black">
          <a:xfrm>
            <a:off x="322013" y="4768629"/>
            <a:ext cx="1771263" cy="2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957" tIns="42979" rIns="85957" bIns="42979"/>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r>
              <a:rPr lang="en-US" altLang="en-US" sz="747" b="0" i="0" dirty="0">
                <a:solidFill>
                  <a:prstClr val="white"/>
                </a:solidFill>
                <a:latin typeface="+mn-lt"/>
                <a:ea typeface="IBM Plex Sans" charset="0"/>
                <a:cs typeface="IBM Plex Sans" charset="0"/>
              </a:rPr>
              <a:t>© 2017 IBM Corporation</a:t>
            </a:r>
            <a:endParaRPr lang="en-US" altLang="en-US" sz="2054" b="0" i="0" dirty="0">
              <a:solidFill>
                <a:prstClr val="white"/>
              </a:solidFill>
              <a:latin typeface="+mn-lt"/>
              <a:ea typeface="IBM Plex Sans" charset="0"/>
              <a:cs typeface="IBM Plex Sans" charset="0"/>
            </a:endParaRPr>
          </a:p>
        </p:txBody>
      </p:sp>
    </p:spTree>
    <p:extLst>
      <p:ext uri="{BB962C8B-B14F-4D97-AF65-F5344CB8AC3E}">
        <p14:creationId xmlns:p14="http://schemas.microsoft.com/office/powerpoint/2010/main" val="172835148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pos="2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Titl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Title 21"/>
          <p:cNvSpPr>
            <a:spLocks noGrp="1"/>
          </p:cNvSpPr>
          <p:nvPr>
            <p:ph type="title" hasCustomPrompt="1"/>
          </p:nvPr>
        </p:nvSpPr>
        <p:spPr>
          <a:xfrm>
            <a:off x="406543" y="1564603"/>
            <a:ext cx="4798183" cy="833266"/>
          </a:xfrm>
          <a:prstGeom prst="rect">
            <a:avLst/>
          </a:prstGeom>
        </p:spPr>
        <p:txBody>
          <a:bodyPr lIns="0"/>
          <a:lstStyle>
            <a:lvl1pPr algn="l">
              <a:lnSpc>
                <a:spcPts val="2640"/>
              </a:lnSpc>
              <a:defRPr sz="2500" b="0" i="0">
                <a:solidFill>
                  <a:schemeClr val="bg1"/>
                </a:solidFill>
                <a:latin typeface="+mn-lt"/>
                <a:ea typeface="IBM Plex Sans" charset="0"/>
                <a:cs typeface="IBM Plex Sans" charset="0"/>
              </a:defRPr>
            </a:lvl1pPr>
          </a:lstStyle>
          <a:p>
            <a:r>
              <a:rPr lang="en-US" dirty="0"/>
              <a:t>Presentation </a:t>
            </a:r>
            <a:br>
              <a:rPr lang="en-US" dirty="0"/>
            </a:br>
            <a:r>
              <a:rPr lang="en-US" dirty="0"/>
              <a:t>Title</a:t>
            </a:r>
          </a:p>
        </p:txBody>
      </p:sp>
      <p:sp>
        <p:nvSpPr>
          <p:cNvPr id="5" name="Text Placeholder 24"/>
          <p:cNvSpPr>
            <a:spLocks noGrp="1"/>
          </p:cNvSpPr>
          <p:nvPr>
            <p:ph type="body" sz="quarter" idx="10" hasCustomPrompt="1"/>
          </p:nvPr>
        </p:nvSpPr>
        <p:spPr>
          <a:xfrm>
            <a:off x="406543" y="2407464"/>
            <a:ext cx="3996055" cy="690579"/>
          </a:xfrm>
          <a:prstGeom prst="rect">
            <a:avLst/>
          </a:prstGeom>
        </p:spPr>
        <p:txBody>
          <a:bodyPr lIns="0"/>
          <a:lstStyle>
            <a:lvl1pPr marL="0" indent="0">
              <a:buNone/>
              <a:defRPr sz="1400" b="0" i="0" baseline="0">
                <a:solidFill>
                  <a:srgbClr val="619AEC"/>
                </a:solidFill>
                <a:latin typeface="+mn-lt"/>
                <a:ea typeface="IBM Plex Sans" charset="0"/>
                <a:cs typeface="IBM Plex Sans"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Speaker Name, Title</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48610" y="4637315"/>
            <a:ext cx="808286" cy="465992"/>
          </a:xfrm>
          <a:prstGeom prst="rect">
            <a:avLst/>
          </a:prstGeom>
        </p:spPr>
      </p:pic>
      <p:sp>
        <p:nvSpPr>
          <p:cNvPr id="7" name="Rectangle 6"/>
          <p:cNvSpPr>
            <a:spLocks noChangeArrowheads="1"/>
          </p:cNvSpPr>
          <p:nvPr userDrawn="1"/>
        </p:nvSpPr>
        <p:spPr bwMode="black">
          <a:xfrm>
            <a:off x="322013" y="4768629"/>
            <a:ext cx="1771263" cy="2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957" tIns="42979" rIns="85957" bIns="42979"/>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r>
              <a:rPr lang="en-US" altLang="en-US" sz="747" b="0" i="0" dirty="0">
                <a:solidFill>
                  <a:prstClr val="white"/>
                </a:solidFill>
                <a:latin typeface="+mn-lt"/>
                <a:ea typeface="IBM Plex Sans" charset="0"/>
                <a:cs typeface="IBM Plex Sans" charset="0"/>
              </a:rPr>
              <a:t>© 2017 IBM Corporation</a:t>
            </a:r>
            <a:endParaRPr lang="en-US" altLang="en-US" sz="2054" b="0" i="0" dirty="0">
              <a:solidFill>
                <a:prstClr val="white"/>
              </a:solidFill>
              <a:latin typeface="+mn-lt"/>
              <a:ea typeface="IBM Plex Sans" charset="0"/>
              <a:cs typeface="IBM Plex Sans" charset="0"/>
            </a:endParaRPr>
          </a:p>
        </p:txBody>
      </p:sp>
    </p:spTree>
    <p:extLst>
      <p:ext uri="{BB962C8B-B14F-4D97-AF65-F5344CB8AC3E}">
        <p14:creationId xmlns:p14="http://schemas.microsoft.com/office/powerpoint/2010/main" val="963433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143" y="237817"/>
            <a:ext cx="8557812" cy="485679"/>
          </a:xfrm>
          <a:prstGeom prst="rect">
            <a:avLst/>
          </a:prstGeom>
        </p:spPr>
        <p:txBody>
          <a:bodyPr/>
          <a:lstStyle>
            <a:lvl1pPr algn="l">
              <a:defRPr sz="2500">
                <a:solidFill>
                  <a:srgbClr val="619AEC"/>
                </a:solidFill>
                <a:latin typeface="+mn-lt"/>
                <a:ea typeface="IBM Plex Sans" charset="0"/>
                <a:cs typeface="IBM Plex Sans" charset="0"/>
              </a:defRPr>
            </a:lvl1pPr>
          </a:lstStyle>
          <a:p>
            <a:r>
              <a:rPr lang="en-US" dirty="0"/>
              <a:t>Click to edit Master title style</a:t>
            </a:r>
          </a:p>
        </p:txBody>
      </p:sp>
      <p:sp>
        <p:nvSpPr>
          <p:cNvPr id="3" name="Content Placeholder 2"/>
          <p:cNvSpPr>
            <a:spLocks noGrp="1"/>
          </p:cNvSpPr>
          <p:nvPr>
            <p:ph idx="1"/>
          </p:nvPr>
        </p:nvSpPr>
        <p:spPr>
          <a:xfrm>
            <a:off x="355143" y="953311"/>
            <a:ext cx="8557812" cy="3399817"/>
          </a:xfrm>
          <a:prstGeom prst="rect">
            <a:avLst/>
          </a:prstGeom>
        </p:spPr>
        <p:txBody>
          <a:bodyPr/>
          <a:lstStyle>
            <a:lvl1pPr marL="342900" indent="-342900">
              <a:buClr>
                <a:srgbClr val="619AEC"/>
              </a:buClr>
              <a:buFont typeface="Wingdings" charset="2"/>
              <a:buChar char="§"/>
              <a:defRPr sz="2000">
                <a:latin typeface="+mn-lt"/>
                <a:ea typeface="IBM Plex Sans" charset="0"/>
                <a:cs typeface="IBM Plex Sans" charset="0"/>
              </a:defRPr>
            </a:lvl1pPr>
            <a:lvl2pPr>
              <a:buClr>
                <a:srgbClr val="619AEC"/>
              </a:buClr>
              <a:defRPr sz="1800">
                <a:latin typeface="+mn-lt"/>
                <a:ea typeface="IBM Plex Sans" charset="0"/>
                <a:cs typeface="IBM Plex Sans" charset="0"/>
              </a:defRPr>
            </a:lvl2pPr>
            <a:lvl3pPr>
              <a:buClr>
                <a:srgbClr val="619AEC"/>
              </a:buClr>
              <a:defRPr sz="1600">
                <a:latin typeface="+mn-lt"/>
                <a:ea typeface="IBM Plex Sans" charset="0"/>
                <a:cs typeface="IBM Plex Sans" charset="0"/>
              </a:defRPr>
            </a:lvl3pPr>
            <a:lvl4pPr>
              <a:buClr>
                <a:srgbClr val="619AEC"/>
              </a:buClr>
              <a:defRPr sz="1400">
                <a:latin typeface="+mn-lt"/>
                <a:ea typeface="IBM Plex Sans" charset="0"/>
                <a:cs typeface="IBM Plex Sans" charset="0"/>
              </a:defRPr>
            </a:lvl4pPr>
            <a:lvl5pPr>
              <a:buClr>
                <a:srgbClr val="619AEC"/>
              </a:buClr>
              <a:defRPr sz="1400">
                <a:latin typeface="+mn-lt"/>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txBox="1">
            <a:spLocks noChangeArrowheads="1"/>
          </p:cNvSpPr>
          <p:nvPr userDrawn="1"/>
        </p:nvSpPr>
        <p:spPr bwMode="black">
          <a:xfrm>
            <a:off x="8777288" y="4905243"/>
            <a:ext cx="366712" cy="226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3" tIns="46037" rIns="92073" bIns="46037"/>
          <a:lstStyle>
            <a:lvl1pPr defTabSz="457200" eaLnBrk="0" hangingPunct="0">
              <a:defRPr sz="2200">
                <a:solidFill>
                  <a:srgbClr val="000000"/>
                </a:solidFill>
                <a:latin typeface="Gill Sans" pitchFamily="-84" charset="0"/>
                <a:ea typeface="ヒラギノ角ゴ ProN W3" pitchFamily="-84" charset="-128"/>
                <a:sym typeface="Gill Sans" pitchFamily="-84" charset="0"/>
              </a:defRPr>
            </a:lvl1pPr>
            <a:lvl2pPr marL="742950" indent="-285750" defTabSz="457200" eaLnBrk="0" hangingPunct="0">
              <a:defRPr sz="2200">
                <a:solidFill>
                  <a:srgbClr val="000000"/>
                </a:solidFill>
                <a:latin typeface="Gill Sans" pitchFamily="-84" charset="0"/>
                <a:ea typeface="ヒラギノ角ゴ ProN W3" pitchFamily="-84" charset="-128"/>
                <a:sym typeface="Gill Sans" pitchFamily="-84" charset="0"/>
              </a:defRPr>
            </a:lvl2pPr>
            <a:lvl3pPr marL="1143000" indent="-228600" defTabSz="457200" eaLnBrk="0" hangingPunct="0">
              <a:defRPr sz="2200">
                <a:solidFill>
                  <a:srgbClr val="000000"/>
                </a:solidFill>
                <a:latin typeface="Gill Sans" pitchFamily="-84" charset="0"/>
                <a:ea typeface="ヒラギノ角ゴ ProN W3" pitchFamily="-84" charset="-128"/>
                <a:sym typeface="Gill Sans" pitchFamily="-84" charset="0"/>
              </a:defRPr>
            </a:lvl3pPr>
            <a:lvl4pPr marL="1600200" indent="-228600" defTabSz="457200" eaLnBrk="0" hangingPunct="0">
              <a:defRPr sz="2200">
                <a:solidFill>
                  <a:srgbClr val="000000"/>
                </a:solidFill>
                <a:latin typeface="Gill Sans" pitchFamily="-84" charset="0"/>
                <a:ea typeface="ヒラギノ角ゴ ProN W3" pitchFamily="-84" charset="-128"/>
                <a:sym typeface="Gill Sans" pitchFamily="-84" charset="0"/>
              </a:defRPr>
            </a:lvl4pPr>
            <a:lvl5pPr marL="2057400" indent="-228600" defTabSz="457200" eaLnBrk="0" hangingPunct="0">
              <a:defRPr sz="2200">
                <a:solidFill>
                  <a:srgbClr val="000000"/>
                </a:solidFill>
                <a:latin typeface="Gill Sans" pitchFamily="-84" charset="0"/>
                <a:ea typeface="ヒラギノ角ゴ ProN W3" pitchFamily="-84" charset="-128"/>
                <a:sym typeface="Gill Sans" pitchFamily="-84" charset="0"/>
              </a:defRPr>
            </a:lvl5pPr>
            <a:lvl6pPr marL="2514600" indent="-228600" algn="ctr" defTabSz="457200" eaLnBrk="0" fontAlgn="base" hangingPunct="0">
              <a:spcBef>
                <a:spcPct val="0"/>
              </a:spcBef>
              <a:spcAft>
                <a:spcPct val="0"/>
              </a:spcAft>
              <a:defRPr sz="2200">
                <a:solidFill>
                  <a:srgbClr val="000000"/>
                </a:solidFill>
                <a:latin typeface="Gill Sans" pitchFamily="-84" charset="0"/>
                <a:ea typeface="ヒラギノ角ゴ ProN W3" pitchFamily="-84" charset="-128"/>
                <a:sym typeface="Gill Sans" pitchFamily="-84" charset="0"/>
              </a:defRPr>
            </a:lvl6pPr>
            <a:lvl7pPr marL="2971800" indent="-228600" algn="ctr" defTabSz="457200" eaLnBrk="0" fontAlgn="base" hangingPunct="0">
              <a:spcBef>
                <a:spcPct val="0"/>
              </a:spcBef>
              <a:spcAft>
                <a:spcPct val="0"/>
              </a:spcAft>
              <a:defRPr sz="2200">
                <a:solidFill>
                  <a:srgbClr val="000000"/>
                </a:solidFill>
                <a:latin typeface="Gill Sans" pitchFamily="-84" charset="0"/>
                <a:ea typeface="ヒラギノ角ゴ ProN W3" pitchFamily="-84" charset="-128"/>
                <a:sym typeface="Gill Sans" pitchFamily="-84" charset="0"/>
              </a:defRPr>
            </a:lvl7pPr>
            <a:lvl8pPr marL="3429000" indent="-228600" algn="ctr" defTabSz="457200" eaLnBrk="0" fontAlgn="base" hangingPunct="0">
              <a:spcBef>
                <a:spcPct val="0"/>
              </a:spcBef>
              <a:spcAft>
                <a:spcPct val="0"/>
              </a:spcAft>
              <a:defRPr sz="2200">
                <a:solidFill>
                  <a:srgbClr val="000000"/>
                </a:solidFill>
                <a:latin typeface="Gill Sans" pitchFamily="-84" charset="0"/>
                <a:ea typeface="ヒラギノ角ゴ ProN W3" pitchFamily="-84" charset="-128"/>
                <a:sym typeface="Gill Sans" pitchFamily="-84" charset="0"/>
              </a:defRPr>
            </a:lvl8pPr>
            <a:lvl9pPr marL="3886200" indent="-228600" algn="ctr" defTabSz="457200" eaLnBrk="0" fontAlgn="base" hangingPunct="0">
              <a:spcBef>
                <a:spcPct val="0"/>
              </a:spcBef>
              <a:spcAft>
                <a:spcPct val="0"/>
              </a:spcAft>
              <a:defRPr sz="2200">
                <a:solidFill>
                  <a:srgbClr val="000000"/>
                </a:solidFill>
                <a:latin typeface="Gill Sans" pitchFamily="-84" charset="0"/>
                <a:ea typeface="ヒラギノ角ゴ ProN W3" pitchFamily="-84" charset="-128"/>
                <a:sym typeface="Gill Sans" pitchFamily="-84" charset="0"/>
              </a:defRPr>
            </a:lvl9pPr>
          </a:lstStyle>
          <a:p>
            <a:pPr algn="r" eaLnBrk="1" hangingPunct="1"/>
            <a:fld id="{524E6D1E-A310-4DC6-B4E1-6B5AE7710D7A}" type="slidenum">
              <a:rPr lang="en-US" altLang="en-US" sz="900">
                <a:solidFill>
                  <a:prstClr val="white"/>
                </a:solidFill>
                <a:latin typeface="Arial" panose="020B0604020202020204" pitchFamily="34" charset="0"/>
                <a:ea typeface="HelvNeue Light for IBM" panose="020B0403020202020204" pitchFamily="34" charset="0"/>
                <a:cs typeface="Arial" panose="020B0604020202020204" pitchFamily="34" charset="0"/>
              </a:rPr>
              <a:pPr algn="r" eaLnBrk="1" hangingPunct="1"/>
              <a:t>‹#›</a:t>
            </a:fld>
            <a:endParaRPr lang="en-US" altLang="en-US" sz="900" dirty="0">
              <a:solidFill>
                <a:prstClr val="white"/>
              </a:solidFill>
              <a:latin typeface="Arial" panose="020B0604020202020204" pitchFamily="34" charset="0"/>
              <a:ea typeface="HelvNeue Light for IBM" panose="020B0403020202020204" pitchFamily="34" charset="0"/>
              <a:cs typeface="Arial" panose="020B0604020202020204" pitchFamily="34" charset="0"/>
            </a:endParaRPr>
          </a:p>
        </p:txBody>
      </p:sp>
    </p:spTree>
    <p:extLst>
      <p:ext uri="{BB962C8B-B14F-4D97-AF65-F5344CB8AC3E}">
        <p14:creationId xmlns:p14="http://schemas.microsoft.com/office/powerpoint/2010/main" val="322038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55143" y="237817"/>
            <a:ext cx="8557812" cy="485679"/>
          </a:xfrm>
          <a:prstGeom prst="rect">
            <a:avLst/>
          </a:prstGeom>
        </p:spPr>
        <p:txBody>
          <a:bodyPr/>
          <a:lstStyle>
            <a:lvl1pPr algn="l">
              <a:defRPr sz="2500">
                <a:solidFill>
                  <a:srgbClr val="619AEC"/>
                </a:solidFill>
                <a:latin typeface="+mn-lt"/>
                <a:ea typeface="IBM Plex Sans" charset="0"/>
                <a:cs typeface="IBM Plex Sans" charset="0"/>
              </a:defRPr>
            </a:lvl1pPr>
          </a:lstStyle>
          <a:p>
            <a:r>
              <a:rPr lang="en-US"/>
              <a:t>Click to edit Master title style</a:t>
            </a:r>
          </a:p>
        </p:txBody>
      </p:sp>
      <p:sp>
        <p:nvSpPr>
          <p:cNvPr id="4" name="Rectangle 7"/>
          <p:cNvSpPr txBox="1">
            <a:spLocks noChangeArrowheads="1"/>
          </p:cNvSpPr>
          <p:nvPr userDrawn="1"/>
        </p:nvSpPr>
        <p:spPr bwMode="black">
          <a:xfrm>
            <a:off x="8777288" y="4905243"/>
            <a:ext cx="366712" cy="226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3" tIns="46037" rIns="92073" bIns="46037"/>
          <a:lstStyle>
            <a:lvl1pPr defTabSz="457200" eaLnBrk="0" hangingPunct="0">
              <a:defRPr sz="2200">
                <a:solidFill>
                  <a:srgbClr val="000000"/>
                </a:solidFill>
                <a:latin typeface="Gill Sans" pitchFamily="-84" charset="0"/>
                <a:ea typeface="ヒラギノ角ゴ ProN W3" pitchFamily="-84" charset="-128"/>
                <a:sym typeface="Gill Sans" pitchFamily="-84" charset="0"/>
              </a:defRPr>
            </a:lvl1pPr>
            <a:lvl2pPr marL="742950" indent="-285750" defTabSz="457200" eaLnBrk="0" hangingPunct="0">
              <a:defRPr sz="2200">
                <a:solidFill>
                  <a:srgbClr val="000000"/>
                </a:solidFill>
                <a:latin typeface="Gill Sans" pitchFamily="-84" charset="0"/>
                <a:ea typeface="ヒラギノ角ゴ ProN W3" pitchFamily="-84" charset="-128"/>
                <a:sym typeface="Gill Sans" pitchFamily="-84" charset="0"/>
              </a:defRPr>
            </a:lvl2pPr>
            <a:lvl3pPr marL="1143000" indent="-228600" defTabSz="457200" eaLnBrk="0" hangingPunct="0">
              <a:defRPr sz="2200">
                <a:solidFill>
                  <a:srgbClr val="000000"/>
                </a:solidFill>
                <a:latin typeface="Gill Sans" pitchFamily="-84" charset="0"/>
                <a:ea typeface="ヒラギノ角ゴ ProN W3" pitchFamily="-84" charset="-128"/>
                <a:sym typeface="Gill Sans" pitchFamily="-84" charset="0"/>
              </a:defRPr>
            </a:lvl3pPr>
            <a:lvl4pPr marL="1600200" indent="-228600" defTabSz="457200" eaLnBrk="0" hangingPunct="0">
              <a:defRPr sz="2200">
                <a:solidFill>
                  <a:srgbClr val="000000"/>
                </a:solidFill>
                <a:latin typeface="Gill Sans" pitchFamily="-84" charset="0"/>
                <a:ea typeface="ヒラギノ角ゴ ProN W3" pitchFamily="-84" charset="-128"/>
                <a:sym typeface="Gill Sans" pitchFamily="-84" charset="0"/>
              </a:defRPr>
            </a:lvl4pPr>
            <a:lvl5pPr marL="2057400" indent="-228600" defTabSz="457200" eaLnBrk="0" hangingPunct="0">
              <a:defRPr sz="2200">
                <a:solidFill>
                  <a:srgbClr val="000000"/>
                </a:solidFill>
                <a:latin typeface="Gill Sans" pitchFamily="-84" charset="0"/>
                <a:ea typeface="ヒラギノ角ゴ ProN W3" pitchFamily="-84" charset="-128"/>
                <a:sym typeface="Gill Sans" pitchFamily="-84" charset="0"/>
              </a:defRPr>
            </a:lvl5pPr>
            <a:lvl6pPr marL="2514600" indent="-228600" algn="ctr" defTabSz="457200" eaLnBrk="0" fontAlgn="base" hangingPunct="0">
              <a:spcBef>
                <a:spcPct val="0"/>
              </a:spcBef>
              <a:spcAft>
                <a:spcPct val="0"/>
              </a:spcAft>
              <a:defRPr sz="2200">
                <a:solidFill>
                  <a:srgbClr val="000000"/>
                </a:solidFill>
                <a:latin typeface="Gill Sans" pitchFamily="-84" charset="0"/>
                <a:ea typeface="ヒラギノ角ゴ ProN W3" pitchFamily="-84" charset="-128"/>
                <a:sym typeface="Gill Sans" pitchFamily="-84" charset="0"/>
              </a:defRPr>
            </a:lvl6pPr>
            <a:lvl7pPr marL="2971800" indent="-228600" algn="ctr" defTabSz="457200" eaLnBrk="0" fontAlgn="base" hangingPunct="0">
              <a:spcBef>
                <a:spcPct val="0"/>
              </a:spcBef>
              <a:spcAft>
                <a:spcPct val="0"/>
              </a:spcAft>
              <a:defRPr sz="2200">
                <a:solidFill>
                  <a:srgbClr val="000000"/>
                </a:solidFill>
                <a:latin typeface="Gill Sans" pitchFamily="-84" charset="0"/>
                <a:ea typeface="ヒラギノ角ゴ ProN W3" pitchFamily="-84" charset="-128"/>
                <a:sym typeface="Gill Sans" pitchFamily="-84" charset="0"/>
              </a:defRPr>
            </a:lvl7pPr>
            <a:lvl8pPr marL="3429000" indent="-228600" algn="ctr" defTabSz="457200" eaLnBrk="0" fontAlgn="base" hangingPunct="0">
              <a:spcBef>
                <a:spcPct val="0"/>
              </a:spcBef>
              <a:spcAft>
                <a:spcPct val="0"/>
              </a:spcAft>
              <a:defRPr sz="2200">
                <a:solidFill>
                  <a:srgbClr val="000000"/>
                </a:solidFill>
                <a:latin typeface="Gill Sans" pitchFamily="-84" charset="0"/>
                <a:ea typeface="ヒラギノ角ゴ ProN W3" pitchFamily="-84" charset="-128"/>
                <a:sym typeface="Gill Sans" pitchFamily="-84" charset="0"/>
              </a:defRPr>
            </a:lvl8pPr>
            <a:lvl9pPr marL="3886200" indent="-228600" algn="ctr" defTabSz="457200" eaLnBrk="0" fontAlgn="base" hangingPunct="0">
              <a:spcBef>
                <a:spcPct val="0"/>
              </a:spcBef>
              <a:spcAft>
                <a:spcPct val="0"/>
              </a:spcAft>
              <a:defRPr sz="2200">
                <a:solidFill>
                  <a:srgbClr val="000000"/>
                </a:solidFill>
                <a:latin typeface="Gill Sans" pitchFamily="-84" charset="0"/>
                <a:ea typeface="ヒラギノ角ゴ ProN W3" pitchFamily="-84" charset="-128"/>
                <a:sym typeface="Gill Sans" pitchFamily="-84" charset="0"/>
              </a:defRPr>
            </a:lvl9pPr>
          </a:lstStyle>
          <a:p>
            <a:pPr algn="r" eaLnBrk="1" hangingPunct="1"/>
            <a:fld id="{524E6D1E-A310-4DC6-B4E1-6B5AE7710D7A}" type="slidenum">
              <a:rPr lang="en-US" altLang="en-US" sz="900">
                <a:solidFill>
                  <a:prstClr val="white"/>
                </a:solidFill>
                <a:latin typeface="Arial" panose="020B0604020202020204" pitchFamily="34" charset="0"/>
                <a:ea typeface="HelvNeue Light for IBM" panose="020B0403020202020204" pitchFamily="34" charset="0"/>
                <a:cs typeface="Arial" panose="020B0604020202020204" pitchFamily="34" charset="0"/>
              </a:rPr>
              <a:pPr algn="r" eaLnBrk="1" hangingPunct="1"/>
              <a:t>‹#›</a:t>
            </a:fld>
            <a:endParaRPr lang="en-US" altLang="en-US" sz="900" dirty="0">
              <a:solidFill>
                <a:prstClr val="white"/>
              </a:solidFill>
              <a:latin typeface="Arial" panose="020B0604020202020204" pitchFamily="34" charset="0"/>
              <a:ea typeface="HelvNeue Light for IBM" panose="020B0403020202020204" pitchFamily="34" charset="0"/>
              <a:cs typeface="Arial" panose="020B0604020202020204" pitchFamily="34" charset="0"/>
            </a:endParaRPr>
          </a:p>
        </p:txBody>
      </p:sp>
    </p:spTree>
    <p:extLst>
      <p:ext uri="{BB962C8B-B14F-4D97-AF65-F5344CB8AC3E}">
        <p14:creationId xmlns:p14="http://schemas.microsoft.com/office/powerpoint/2010/main" val="1084712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Title 21"/>
          <p:cNvSpPr>
            <a:spLocks noGrp="1"/>
          </p:cNvSpPr>
          <p:nvPr>
            <p:ph type="title" hasCustomPrompt="1"/>
          </p:nvPr>
        </p:nvSpPr>
        <p:spPr>
          <a:xfrm>
            <a:off x="406543" y="1564603"/>
            <a:ext cx="4798183" cy="833266"/>
          </a:xfrm>
          <a:prstGeom prst="rect">
            <a:avLst/>
          </a:prstGeom>
        </p:spPr>
        <p:txBody>
          <a:bodyPr lIns="0"/>
          <a:lstStyle>
            <a:lvl1pPr algn="l">
              <a:lnSpc>
                <a:spcPts val="2640"/>
              </a:lnSpc>
              <a:defRPr sz="2500" b="0" i="0">
                <a:solidFill>
                  <a:schemeClr val="bg1"/>
                </a:solidFill>
                <a:latin typeface="+mn-lt"/>
                <a:ea typeface="IBM Plex Sans" charset="0"/>
                <a:cs typeface="IBM Plex Sans" charset="0"/>
              </a:defRPr>
            </a:lvl1pPr>
          </a:lstStyle>
          <a:p>
            <a:r>
              <a:rPr lang="en-US" dirty="0"/>
              <a:t>Section</a:t>
            </a:r>
            <a:br>
              <a:rPr lang="en-US" dirty="0"/>
            </a:br>
            <a:r>
              <a:rPr lang="en-US" dirty="0"/>
              <a:t>Break</a:t>
            </a:r>
          </a:p>
        </p:txBody>
      </p:sp>
      <p:sp>
        <p:nvSpPr>
          <p:cNvPr id="9" name="Rectangle 8"/>
          <p:cNvSpPr>
            <a:spLocks noChangeArrowheads="1"/>
          </p:cNvSpPr>
          <p:nvPr userDrawn="1"/>
        </p:nvSpPr>
        <p:spPr bwMode="black">
          <a:xfrm>
            <a:off x="333588" y="4719208"/>
            <a:ext cx="1771263" cy="2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957" tIns="42979" rIns="85957" bIns="42979"/>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endParaRPr lang="en-US" altLang="en-US" sz="747" b="0" i="0" dirty="0">
              <a:solidFill>
                <a:prstClr val="white"/>
              </a:solidFill>
              <a:latin typeface="+mn-lt"/>
              <a:ea typeface="IBM Plex Sans" charset="0"/>
              <a:cs typeface="IBM Plex Sans" charset="0"/>
            </a:endParaRPr>
          </a:p>
          <a:p>
            <a:pPr eaLnBrk="1" hangingPunct="1">
              <a:defRPr/>
            </a:pPr>
            <a:r>
              <a:rPr lang="en-US" altLang="en-US" sz="747" b="0" i="0" dirty="0">
                <a:solidFill>
                  <a:prstClr val="white"/>
                </a:solidFill>
                <a:latin typeface="+mn-lt"/>
                <a:ea typeface="IBM Plex Sans" charset="0"/>
                <a:cs typeface="IBM Plex Sans" charset="0"/>
              </a:rPr>
              <a:t>© 2017 IBM Corporation</a:t>
            </a:r>
            <a:endParaRPr lang="en-US" altLang="en-US" sz="2054" b="0" i="0" dirty="0">
              <a:solidFill>
                <a:prstClr val="white"/>
              </a:solidFill>
              <a:latin typeface="+mn-lt"/>
              <a:ea typeface="IBM Plex Sans" charset="0"/>
              <a:cs typeface="IBM Plex Sans" charset="0"/>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48610" y="4637315"/>
            <a:ext cx="808286" cy="465992"/>
          </a:xfrm>
          <a:prstGeom prst="rect">
            <a:avLst/>
          </a:prstGeom>
        </p:spPr>
      </p:pic>
    </p:spTree>
    <p:extLst>
      <p:ext uri="{BB962C8B-B14F-4D97-AF65-F5344CB8AC3E}">
        <p14:creationId xmlns:p14="http://schemas.microsoft.com/office/powerpoint/2010/main" val="226215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4864"/>
            <a:ext cx="9144000" cy="5143500"/>
          </a:xfrm>
          <a:prstGeom prst="rect">
            <a:avLst/>
          </a:prstGeom>
        </p:spPr>
      </p:pic>
      <p:pic>
        <p:nvPicPr>
          <p:cNvPr id="15" name="Picture 1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931908" y="4465583"/>
            <a:ext cx="1269142" cy="826264"/>
          </a:xfrm>
          <a:prstGeom prst="rect">
            <a:avLst/>
          </a:prstGeom>
        </p:spPr>
      </p:pic>
      <p:sp>
        <p:nvSpPr>
          <p:cNvPr id="6" name="Rectangle 5"/>
          <p:cNvSpPr>
            <a:spLocks noChangeArrowheads="1"/>
          </p:cNvSpPr>
          <p:nvPr userDrawn="1"/>
        </p:nvSpPr>
        <p:spPr bwMode="black">
          <a:xfrm>
            <a:off x="322013" y="4768629"/>
            <a:ext cx="1771263" cy="2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957" tIns="42979" rIns="85957" bIns="42979"/>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r>
              <a:rPr lang="en-US" altLang="en-US" sz="747" b="0" i="0" dirty="0">
                <a:solidFill>
                  <a:prstClr val="white"/>
                </a:solidFill>
                <a:latin typeface="+mn-lt"/>
                <a:ea typeface="IBM Plex Sans" charset="0"/>
                <a:cs typeface="IBM Plex Sans" charset="0"/>
              </a:rPr>
              <a:t>© 2017 IBM Corporation</a:t>
            </a:r>
            <a:endParaRPr lang="en-US" altLang="en-US" sz="2054" b="0" i="0" dirty="0">
              <a:solidFill>
                <a:prstClr val="white"/>
              </a:solidFill>
              <a:latin typeface="+mn-lt"/>
              <a:ea typeface="IBM Plex Sans" charset="0"/>
              <a:cs typeface="IBM Plex Sans" charset="0"/>
            </a:endParaRPr>
          </a:p>
        </p:txBody>
      </p:sp>
      <p:pic>
        <p:nvPicPr>
          <p:cNvPr id="7" name="Picture 6"/>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248610" y="4637315"/>
            <a:ext cx="808286" cy="465992"/>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63" r:id="rId2"/>
    <p:sldLayoutId id="2147493457" r:id="rId3"/>
    <p:sldLayoutId id="2147493461" r:id="rId4"/>
    <p:sldLayoutId id="2147493462"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www.ibm.com/support/knowledgecenter/SSKFYE_1.0.0/welcome_zoautil.html"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543" y="1564603"/>
            <a:ext cx="6856030" cy="833266"/>
          </a:xfrm>
        </p:spPr>
        <p:txBody>
          <a:bodyPr/>
          <a:lstStyle/>
          <a:p>
            <a:r>
              <a:rPr lang="en-US" dirty="0"/>
              <a:t>IBM Z Open Automation Utilities V1.0.0</a:t>
            </a:r>
            <a:endParaRPr lang="en-US" b="1" dirty="0"/>
          </a:p>
        </p:txBody>
      </p:sp>
    </p:spTree>
    <p:extLst>
      <p:ext uri="{BB962C8B-B14F-4D97-AF65-F5344CB8AC3E}">
        <p14:creationId xmlns:p14="http://schemas.microsoft.com/office/powerpoint/2010/main" val="1358276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70B76-09DB-474F-B43E-983BD84A7949}"/>
              </a:ext>
            </a:extLst>
          </p:cNvPr>
          <p:cNvSpPr>
            <a:spLocks noGrp="1"/>
          </p:cNvSpPr>
          <p:nvPr>
            <p:ph type="title"/>
          </p:nvPr>
        </p:nvSpPr>
        <p:spPr>
          <a:xfrm>
            <a:off x="355143" y="237817"/>
            <a:ext cx="8557812" cy="485679"/>
          </a:xfrm>
        </p:spPr>
        <p:txBody>
          <a:bodyPr/>
          <a:lstStyle/>
          <a:p>
            <a:r>
              <a:rPr lang="en-US" dirty="0"/>
              <a:t>Create your own libraries in other programming languages</a:t>
            </a:r>
          </a:p>
        </p:txBody>
      </p:sp>
      <p:sp>
        <p:nvSpPr>
          <p:cNvPr id="3" name="Content Placeholder 2">
            <a:extLst>
              <a:ext uri="{FF2B5EF4-FFF2-40B4-BE49-F238E27FC236}">
                <a16:creationId xmlns:a16="http://schemas.microsoft.com/office/drawing/2014/main" id="{10A693AE-29AF-4B5C-AA66-631E15BAC19F}"/>
              </a:ext>
            </a:extLst>
          </p:cNvPr>
          <p:cNvSpPr>
            <a:spLocks noGrp="1"/>
          </p:cNvSpPr>
          <p:nvPr>
            <p:ph idx="1"/>
          </p:nvPr>
        </p:nvSpPr>
        <p:spPr>
          <a:xfrm>
            <a:off x="355143" y="953311"/>
            <a:ext cx="4066877" cy="3399817"/>
          </a:xfrm>
        </p:spPr>
        <p:txBody>
          <a:bodyPr/>
          <a:lstStyle/>
          <a:p>
            <a:r>
              <a:rPr lang="en-US" dirty="0"/>
              <a:t>ZOA Utilities provides a shared library interface that can be used for creating libraries in other languages such as Node.js or Go.</a:t>
            </a:r>
          </a:p>
          <a:p>
            <a:r>
              <a:rPr lang="en-US" dirty="0"/>
              <a:t>The shared library interface is written in C as a 64-bit DLL that can function in both ASCII and EBCDIC modes.</a:t>
            </a:r>
          </a:p>
          <a:p>
            <a:endParaRPr lang="en-US" dirty="0"/>
          </a:p>
        </p:txBody>
      </p:sp>
      <p:sp>
        <p:nvSpPr>
          <p:cNvPr id="34" name="Rectangle 33">
            <a:extLst>
              <a:ext uri="{FF2B5EF4-FFF2-40B4-BE49-F238E27FC236}">
                <a16:creationId xmlns:a16="http://schemas.microsoft.com/office/drawing/2014/main" id="{50ECB445-2E23-4B06-BD0F-065452DEB13D}"/>
              </a:ext>
            </a:extLst>
          </p:cNvPr>
          <p:cNvSpPr/>
          <p:nvPr/>
        </p:nvSpPr>
        <p:spPr>
          <a:xfrm>
            <a:off x="7780081" y="887393"/>
            <a:ext cx="1255594" cy="3489660"/>
          </a:xfrm>
          <a:prstGeom prst="rect">
            <a:avLst/>
          </a:prstGeom>
          <a:solidFill>
            <a:srgbClr val="3DA6D4"/>
          </a:solidFill>
          <a:ln w="15875" cap="flat" cmpd="sng" algn="ctr">
            <a:solidFill>
              <a:srgbClr val="9ACD4C">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IBM Plex Sans" panose="020B0503050203000203" pitchFamily="34" charset="77"/>
                <a:ea typeface="+mn-ea"/>
                <a:cs typeface="+mn-cs"/>
              </a:rPr>
              <a:t>64-bit  Utilities Shared Library</a:t>
            </a:r>
          </a:p>
        </p:txBody>
      </p:sp>
      <p:cxnSp>
        <p:nvCxnSpPr>
          <p:cNvPr id="35" name="Straight Arrow Connector 34">
            <a:extLst>
              <a:ext uri="{FF2B5EF4-FFF2-40B4-BE49-F238E27FC236}">
                <a16:creationId xmlns:a16="http://schemas.microsoft.com/office/drawing/2014/main" id="{C21F5975-41FF-45D3-B05D-F1F1F5F7A24F}"/>
              </a:ext>
            </a:extLst>
          </p:cNvPr>
          <p:cNvCxnSpPr>
            <a:cxnSpLocks/>
          </p:cNvCxnSpPr>
          <p:nvPr/>
        </p:nvCxnSpPr>
        <p:spPr>
          <a:xfrm>
            <a:off x="6952950" y="1227439"/>
            <a:ext cx="773779" cy="0"/>
          </a:xfrm>
          <a:prstGeom prst="straightConnector1">
            <a:avLst/>
          </a:prstGeom>
          <a:noFill/>
          <a:ln w="44450" cap="flat" cmpd="sng" algn="ctr">
            <a:solidFill>
              <a:srgbClr val="9ACD4C"/>
            </a:solidFill>
            <a:prstDash val="solid"/>
            <a:headEnd type="triangle"/>
            <a:tailEnd type="triangle"/>
          </a:ln>
          <a:effectLst/>
        </p:spPr>
      </p:cxnSp>
      <p:grpSp>
        <p:nvGrpSpPr>
          <p:cNvPr id="36" name="Group 35">
            <a:extLst>
              <a:ext uri="{FF2B5EF4-FFF2-40B4-BE49-F238E27FC236}">
                <a16:creationId xmlns:a16="http://schemas.microsoft.com/office/drawing/2014/main" id="{D386C39D-6A64-466D-A4FF-B9E47D3DA4BC}"/>
              </a:ext>
            </a:extLst>
          </p:cNvPr>
          <p:cNvGrpSpPr/>
          <p:nvPr/>
        </p:nvGrpSpPr>
        <p:grpSpPr>
          <a:xfrm>
            <a:off x="4576514" y="958497"/>
            <a:ext cx="2253342" cy="557696"/>
            <a:chOff x="6721749" y="1730829"/>
            <a:chExt cx="2253342" cy="930724"/>
          </a:xfrm>
        </p:grpSpPr>
        <p:sp>
          <p:nvSpPr>
            <p:cNvPr id="37" name="Rectangle 36">
              <a:extLst>
                <a:ext uri="{FF2B5EF4-FFF2-40B4-BE49-F238E27FC236}">
                  <a16:creationId xmlns:a16="http://schemas.microsoft.com/office/drawing/2014/main" id="{6D498918-8F2C-4F2E-8F40-5B790B384E56}"/>
                </a:ext>
              </a:extLst>
            </p:cNvPr>
            <p:cNvSpPr/>
            <p:nvPr/>
          </p:nvSpPr>
          <p:spPr>
            <a:xfrm>
              <a:off x="6721749" y="1730829"/>
              <a:ext cx="2253342" cy="930724"/>
            </a:xfrm>
            <a:prstGeom prst="rect">
              <a:avLst/>
            </a:prstGeom>
            <a:solidFill>
              <a:srgbClr val="134770"/>
            </a:solidFill>
            <a:ln w="15875" cap="flat" cmpd="sng" algn="ctr">
              <a:solidFill>
                <a:srgbClr val="9ACD4C">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IBM Plex Sans" panose="020B0503050203000203" pitchFamily="34" charset="77"/>
                <a:ea typeface="+mn-ea"/>
                <a:cs typeface="+mn-cs"/>
              </a:endParaRPr>
            </a:p>
          </p:txBody>
        </p:sp>
        <p:sp>
          <p:nvSpPr>
            <p:cNvPr id="38" name="Rectangle 37">
              <a:extLst>
                <a:ext uri="{FF2B5EF4-FFF2-40B4-BE49-F238E27FC236}">
                  <a16:creationId xmlns:a16="http://schemas.microsoft.com/office/drawing/2014/main" id="{1BE6E7D0-3E0D-4F86-9868-78F1CAFE115C}"/>
                </a:ext>
              </a:extLst>
            </p:cNvPr>
            <p:cNvSpPr/>
            <p:nvPr/>
          </p:nvSpPr>
          <p:spPr>
            <a:xfrm>
              <a:off x="7947141" y="1916412"/>
              <a:ext cx="873456" cy="559559"/>
            </a:xfrm>
            <a:prstGeom prst="rect">
              <a:avLst/>
            </a:prstGeom>
            <a:solidFill>
              <a:srgbClr val="3DA6D4"/>
            </a:solidFill>
            <a:ln w="15875" cap="flat" cmpd="sng" algn="ctr">
              <a:solidFill>
                <a:srgbClr val="9ACD4C">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IBM Plex Sans" panose="020B0503050203000203" pitchFamily="34" charset="77"/>
                  <a:ea typeface="+mn-ea"/>
                  <a:cs typeface="+mn-cs"/>
                </a:rPr>
                <a:t>C wrappers</a:t>
              </a:r>
            </a:p>
          </p:txBody>
        </p:sp>
        <p:sp>
          <p:nvSpPr>
            <p:cNvPr id="39" name="Rectangle 38">
              <a:extLst>
                <a:ext uri="{FF2B5EF4-FFF2-40B4-BE49-F238E27FC236}">
                  <a16:creationId xmlns:a16="http://schemas.microsoft.com/office/drawing/2014/main" id="{889D1649-2C58-4028-925D-0A63CDD05122}"/>
                </a:ext>
              </a:extLst>
            </p:cNvPr>
            <p:cNvSpPr/>
            <p:nvPr/>
          </p:nvSpPr>
          <p:spPr>
            <a:xfrm>
              <a:off x="6876244" y="1920241"/>
              <a:ext cx="873456" cy="551900"/>
            </a:xfrm>
            <a:prstGeom prst="rect">
              <a:avLst/>
            </a:prstGeom>
            <a:solidFill>
              <a:srgbClr val="3DA6D4"/>
            </a:solidFill>
            <a:ln w="15875" cap="flat" cmpd="sng" algn="ctr">
              <a:solidFill>
                <a:srgbClr val="9ACD4C">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err="1">
                  <a:ln>
                    <a:noFill/>
                  </a:ln>
                  <a:solidFill>
                    <a:prstClr val="white"/>
                  </a:solidFill>
                  <a:effectLst/>
                  <a:uLnTx/>
                  <a:uFillTx/>
                  <a:latin typeface="IBM Plex Sans" panose="020B0503050203000203" pitchFamily="34" charset="77"/>
                  <a:ea typeface="+mn-ea"/>
                  <a:cs typeface="+mn-cs"/>
                </a:rPr>
                <a:t>sh</a:t>
              </a:r>
              <a:r>
                <a:rPr kumimoji="0" lang="en-US" sz="1050" b="0" i="0" u="none" strike="noStrike" kern="0" cap="none" spc="0" normalizeH="0" baseline="0" noProof="0" dirty="0">
                  <a:ln>
                    <a:noFill/>
                  </a:ln>
                  <a:solidFill>
                    <a:prstClr val="white"/>
                  </a:solidFill>
                  <a:effectLst/>
                  <a:uLnTx/>
                  <a:uFillTx/>
                  <a:latin typeface="IBM Plex Sans" panose="020B0503050203000203" pitchFamily="34" charset="77"/>
                  <a:ea typeface="+mn-ea"/>
                  <a:cs typeface="+mn-cs"/>
                </a:rPr>
                <a:t> code</a:t>
              </a:r>
            </a:p>
          </p:txBody>
        </p:sp>
      </p:grpSp>
      <p:cxnSp>
        <p:nvCxnSpPr>
          <p:cNvPr id="40" name="Straight Arrow Connector 39">
            <a:extLst>
              <a:ext uri="{FF2B5EF4-FFF2-40B4-BE49-F238E27FC236}">
                <a16:creationId xmlns:a16="http://schemas.microsoft.com/office/drawing/2014/main" id="{3DCD3232-2422-43D6-A4F3-18088D732E09}"/>
              </a:ext>
            </a:extLst>
          </p:cNvPr>
          <p:cNvCxnSpPr>
            <a:cxnSpLocks/>
          </p:cNvCxnSpPr>
          <p:nvPr/>
        </p:nvCxnSpPr>
        <p:spPr>
          <a:xfrm>
            <a:off x="6952950" y="2152887"/>
            <a:ext cx="773779" cy="0"/>
          </a:xfrm>
          <a:prstGeom prst="straightConnector1">
            <a:avLst/>
          </a:prstGeom>
          <a:noFill/>
          <a:ln w="44450" cap="flat" cmpd="sng" algn="ctr">
            <a:solidFill>
              <a:srgbClr val="9ACD4C"/>
            </a:solidFill>
            <a:prstDash val="solid"/>
            <a:headEnd type="triangle"/>
            <a:tailEnd type="triangle"/>
          </a:ln>
          <a:effectLst/>
        </p:spPr>
      </p:cxnSp>
      <p:grpSp>
        <p:nvGrpSpPr>
          <p:cNvPr id="41" name="Group 40">
            <a:extLst>
              <a:ext uri="{FF2B5EF4-FFF2-40B4-BE49-F238E27FC236}">
                <a16:creationId xmlns:a16="http://schemas.microsoft.com/office/drawing/2014/main" id="{055A4553-8B90-4C74-A849-74AB301799C5}"/>
              </a:ext>
            </a:extLst>
          </p:cNvPr>
          <p:cNvGrpSpPr/>
          <p:nvPr/>
        </p:nvGrpSpPr>
        <p:grpSpPr>
          <a:xfrm>
            <a:off x="4576514" y="1850088"/>
            <a:ext cx="2253342" cy="557696"/>
            <a:chOff x="6799026" y="2843140"/>
            <a:chExt cx="2253342" cy="930724"/>
          </a:xfrm>
        </p:grpSpPr>
        <p:sp>
          <p:nvSpPr>
            <p:cNvPr id="42" name="Rectangle 41">
              <a:extLst>
                <a:ext uri="{FF2B5EF4-FFF2-40B4-BE49-F238E27FC236}">
                  <a16:creationId xmlns:a16="http://schemas.microsoft.com/office/drawing/2014/main" id="{DF840F09-5A80-41C6-9690-63DC9C5D5772}"/>
                </a:ext>
              </a:extLst>
            </p:cNvPr>
            <p:cNvSpPr/>
            <p:nvPr/>
          </p:nvSpPr>
          <p:spPr>
            <a:xfrm>
              <a:off x="6799026" y="2843140"/>
              <a:ext cx="2253342" cy="930724"/>
            </a:xfrm>
            <a:prstGeom prst="rect">
              <a:avLst/>
            </a:prstGeom>
            <a:solidFill>
              <a:srgbClr val="134770"/>
            </a:solidFill>
            <a:ln w="15875" cap="flat" cmpd="sng" algn="ctr">
              <a:solidFill>
                <a:srgbClr val="9ACD4C">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latin typeface="IBM Plex Sans" panose="020B0503050203000203" pitchFamily="34" charset="77"/>
                <a:ea typeface="+mn-ea"/>
                <a:cs typeface="+mn-cs"/>
              </a:endParaRPr>
            </a:p>
          </p:txBody>
        </p:sp>
        <p:sp>
          <p:nvSpPr>
            <p:cNvPr id="43" name="Rectangle 42">
              <a:extLst>
                <a:ext uri="{FF2B5EF4-FFF2-40B4-BE49-F238E27FC236}">
                  <a16:creationId xmlns:a16="http://schemas.microsoft.com/office/drawing/2014/main" id="{2268B120-E2CD-4B79-B93B-C8E521E6FA9B}"/>
                </a:ext>
              </a:extLst>
            </p:cNvPr>
            <p:cNvSpPr/>
            <p:nvPr/>
          </p:nvSpPr>
          <p:spPr>
            <a:xfrm>
              <a:off x="8024418" y="3028723"/>
              <a:ext cx="873456" cy="559559"/>
            </a:xfrm>
            <a:prstGeom prst="rect">
              <a:avLst/>
            </a:prstGeom>
            <a:solidFill>
              <a:srgbClr val="3DA6D4"/>
            </a:solidFill>
            <a:ln w="15875" cap="flat" cmpd="sng" algn="ctr">
              <a:solidFill>
                <a:srgbClr val="9ACD4C">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IBM Plex Sans" panose="020B0503050203000203" pitchFamily="34" charset="77"/>
                  <a:ea typeface="+mn-ea"/>
                  <a:cs typeface="+mn-cs"/>
                </a:rPr>
                <a:t>Java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IBM Plex Sans" panose="020B0503050203000203" pitchFamily="34" charset="77"/>
                  <a:ea typeface="+mn-ea"/>
                  <a:cs typeface="+mn-cs"/>
                </a:rPr>
                <a:t>C wrappers</a:t>
              </a:r>
            </a:p>
          </p:txBody>
        </p:sp>
        <p:sp>
          <p:nvSpPr>
            <p:cNvPr id="44" name="Rectangle 43">
              <a:extLst>
                <a:ext uri="{FF2B5EF4-FFF2-40B4-BE49-F238E27FC236}">
                  <a16:creationId xmlns:a16="http://schemas.microsoft.com/office/drawing/2014/main" id="{3D130AA9-B6E8-4E5B-8604-D9044758A85D}"/>
                </a:ext>
              </a:extLst>
            </p:cNvPr>
            <p:cNvSpPr/>
            <p:nvPr/>
          </p:nvSpPr>
          <p:spPr>
            <a:xfrm>
              <a:off x="6953521" y="3032552"/>
              <a:ext cx="873456" cy="551900"/>
            </a:xfrm>
            <a:prstGeom prst="rect">
              <a:avLst/>
            </a:prstGeom>
            <a:solidFill>
              <a:srgbClr val="3DA6D4"/>
            </a:solidFill>
            <a:ln w="15875" cap="flat" cmpd="sng" algn="ctr">
              <a:solidFill>
                <a:srgbClr val="9ACD4C">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IBM Plex Sans" panose="020B0503050203000203" pitchFamily="34" charset="77"/>
                  <a:ea typeface="+mn-ea"/>
                  <a:cs typeface="+mn-cs"/>
                </a:rPr>
                <a:t>Java Code</a:t>
              </a:r>
            </a:p>
          </p:txBody>
        </p:sp>
      </p:grpSp>
      <p:cxnSp>
        <p:nvCxnSpPr>
          <p:cNvPr id="45" name="Straight Arrow Connector 44">
            <a:extLst>
              <a:ext uri="{FF2B5EF4-FFF2-40B4-BE49-F238E27FC236}">
                <a16:creationId xmlns:a16="http://schemas.microsoft.com/office/drawing/2014/main" id="{77B246B9-D0F6-4109-B37B-0B42C2928011}"/>
              </a:ext>
            </a:extLst>
          </p:cNvPr>
          <p:cNvCxnSpPr>
            <a:cxnSpLocks/>
          </p:cNvCxnSpPr>
          <p:nvPr/>
        </p:nvCxnSpPr>
        <p:spPr>
          <a:xfrm>
            <a:off x="6952950" y="3104256"/>
            <a:ext cx="773779" cy="0"/>
          </a:xfrm>
          <a:prstGeom prst="straightConnector1">
            <a:avLst/>
          </a:prstGeom>
          <a:noFill/>
          <a:ln w="44450" cap="flat" cmpd="sng" algn="ctr">
            <a:solidFill>
              <a:srgbClr val="9ACD4C"/>
            </a:solidFill>
            <a:prstDash val="solid"/>
            <a:headEnd type="triangle"/>
            <a:tailEnd type="triangle"/>
          </a:ln>
          <a:effectLst/>
        </p:spPr>
      </p:cxnSp>
      <p:grpSp>
        <p:nvGrpSpPr>
          <p:cNvPr id="46" name="Group 45">
            <a:extLst>
              <a:ext uri="{FF2B5EF4-FFF2-40B4-BE49-F238E27FC236}">
                <a16:creationId xmlns:a16="http://schemas.microsoft.com/office/drawing/2014/main" id="{6D5C033B-85D9-423E-878F-C834A78695E3}"/>
              </a:ext>
            </a:extLst>
          </p:cNvPr>
          <p:cNvGrpSpPr/>
          <p:nvPr/>
        </p:nvGrpSpPr>
        <p:grpSpPr>
          <a:xfrm>
            <a:off x="4576514" y="2826787"/>
            <a:ext cx="2253342" cy="557696"/>
            <a:chOff x="6747586" y="3955451"/>
            <a:chExt cx="2253342" cy="930724"/>
          </a:xfrm>
        </p:grpSpPr>
        <p:sp>
          <p:nvSpPr>
            <p:cNvPr id="47" name="Rectangle 46">
              <a:extLst>
                <a:ext uri="{FF2B5EF4-FFF2-40B4-BE49-F238E27FC236}">
                  <a16:creationId xmlns:a16="http://schemas.microsoft.com/office/drawing/2014/main" id="{7B535BB2-B393-4BC9-9A9D-D715A7A575C9}"/>
                </a:ext>
              </a:extLst>
            </p:cNvPr>
            <p:cNvSpPr/>
            <p:nvPr/>
          </p:nvSpPr>
          <p:spPr>
            <a:xfrm>
              <a:off x="6747586" y="3955451"/>
              <a:ext cx="2253342" cy="930724"/>
            </a:xfrm>
            <a:prstGeom prst="rect">
              <a:avLst/>
            </a:prstGeom>
            <a:solidFill>
              <a:srgbClr val="134770"/>
            </a:solidFill>
            <a:ln w="15875" cap="flat" cmpd="sng" algn="ctr">
              <a:solidFill>
                <a:srgbClr val="9ACD4C">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latin typeface="IBM Plex Sans" panose="020B0503050203000203" pitchFamily="34" charset="77"/>
                <a:ea typeface="+mn-ea"/>
                <a:cs typeface="+mn-cs"/>
              </a:endParaRPr>
            </a:p>
          </p:txBody>
        </p:sp>
        <p:sp>
          <p:nvSpPr>
            <p:cNvPr id="48" name="Rectangle 47">
              <a:extLst>
                <a:ext uri="{FF2B5EF4-FFF2-40B4-BE49-F238E27FC236}">
                  <a16:creationId xmlns:a16="http://schemas.microsoft.com/office/drawing/2014/main" id="{4FA16520-93D1-40DC-8349-3BA9A18FDFFE}"/>
                </a:ext>
              </a:extLst>
            </p:cNvPr>
            <p:cNvSpPr/>
            <p:nvPr/>
          </p:nvSpPr>
          <p:spPr>
            <a:xfrm>
              <a:off x="7972978" y="4141034"/>
              <a:ext cx="873456" cy="559559"/>
            </a:xfrm>
            <a:prstGeom prst="rect">
              <a:avLst/>
            </a:prstGeom>
            <a:solidFill>
              <a:srgbClr val="3DA6D4"/>
            </a:solidFill>
            <a:ln w="15875" cap="flat" cmpd="sng" algn="ctr">
              <a:solidFill>
                <a:srgbClr val="9ACD4C">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IBM Plex Sans" panose="020B0503050203000203" pitchFamily="34" charset="77"/>
                  <a:ea typeface="+mn-ea"/>
                  <a:cs typeface="+mn-cs"/>
                </a:rPr>
                <a:t>Python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IBM Plex Sans" panose="020B0503050203000203" pitchFamily="34" charset="77"/>
                  <a:ea typeface="+mn-ea"/>
                  <a:cs typeface="+mn-cs"/>
                </a:rPr>
                <a:t>C wrappers</a:t>
              </a:r>
            </a:p>
          </p:txBody>
        </p:sp>
        <p:sp>
          <p:nvSpPr>
            <p:cNvPr id="49" name="Rectangle 48">
              <a:extLst>
                <a:ext uri="{FF2B5EF4-FFF2-40B4-BE49-F238E27FC236}">
                  <a16:creationId xmlns:a16="http://schemas.microsoft.com/office/drawing/2014/main" id="{33275ACF-FF97-455E-A124-6BF0ECA071C5}"/>
                </a:ext>
              </a:extLst>
            </p:cNvPr>
            <p:cNvSpPr/>
            <p:nvPr/>
          </p:nvSpPr>
          <p:spPr>
            <a:xfrm>
              <a:off x="6902081" y="4144863"/>
              <a:ext cx="873456" cy="551900"/>
            </a:xfrm>
            <a:prstGeom prst="rect">
              <a:avLst/>
            </a:prstGeom>
            <a:solidFill>
              <a:srgbClr val="3DA6D4"/>
            </a:solidFill>
            <a:ln w="15875" cap="flat" cmpd="sng" algn="ctr">
              <a:solidFill>
                <a:srgbClr val="9ACD4C">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IBM Plex Sans" panose="020B0503050203000203" pitchFamily="34" charset="77"/>
                  <a:ea typeface="+mn-ea"/>
                  <a:cs typeface="+mn-cs"/>
                </a:rPr>
                <a:t>Python Code</a:t>
              </a:r>
            </a:p>
          </p:txBody>
        </p:sp>
      </p:grpSp>
      <p:cxnSp>
        <p:nvCxnSpPr>
          <p:cNvPr id="50" name="Straight Arrow Connector 49">
            <a:extLst>
              <a:ext uri="{FF2B5EF4-FFF2-40B4-BE49-F238E27FC236}">
                <a16:creationId xmlns:a16="http://schemas.microsoft.com/office/drawing/2014/main" id="{AD442B7F-0764-4AD8-BD25-5C8FC7C5B2BA}"/>
              </a:ext>
            </a:extLst>
          </p:cNvPr>
          <p:cNvCxnSpPr>
            <a:cxnSpLocks/>
          </p:cNvCxnSpPr>
          <p:nvPr/>
        </p:nvCxnSpPr>
        <p:spPr>
          <a:xfrm>
            <a:off x="6952950" y="4053262"/>
            <a:ext cx="773779" cy="0"/>
          </a:xfrm>
          <a:prstGeom prst="straightConnector1">
            <a:avLst/>
          </a:prstGeom>
          <a:noFill/>
          <a:ln w="44450" cap="flat" cmpd="sng" algn="ctr">
            <a:solidFill>
              <a:srgbClr val="9ACD4C"/>
            </a:solidFill>
            <a:prstDash val="solid"/>
            <a:headEnd type="triangle"/>
            <a:tailEnd type="triangle"/>
          </a:ln>
          <a:effectLst/>
        </p:spPr>
      </p:cxnSp>
      <p:grpSp>
        <p:nvGrpSpPr>
          <p:cNvPr id="51" name="Group 50">
            <a:extLst>
              <a:ext uri="{FF2B5EF4-FFF2-40B4-BE49-F238E27FC236}">
                <a16:creationId xmlns:a16="http://schemas.microsoft.com/office/drawing/2014/main" id="{8A3AB7F9-E81F-425F-9BAF-CBB309A12E17}"/>
              </a:ext>
            </a:extLst>
          </p:cNvPr>
          <p:cNvGrpSpPr/>
          <p:nvPr/>
        </p:nvGrpSpPr>
        <p:grpSpPr>
          <a:xfrm>
            <a:off x="4576514" y="3771589"/>
            <a:ext cx="2253342" cy="557696"/>
            <a:chOff x="6700306" y="5093996"/>
            <a:chExt cx="2253342" cy="930724"/>
          </a:xfrm>
        </p:grpSpPr>
        <p:sp>
          <p:nvSpPr>
            <p:cNvPr id="52" name="Rectangle 51">
              <a:extLst>
                <a:ext uri="{FF2B5EF4-FFF2-40B4-BE49-F238E27FC236}">
                  <a16:creationId xmlns:a16="http://schemas.microsoft.com/office/drawing/2014/main" id="{B7337281-B59D-4EE1-8D00-4FECC63C07C0}"/>
                </a:ext>
              </a:extLst>
            </p:cNvPr>
            <p:cNvSpPr/>
            <p:nvPr/>
          </p:nvSpPr>
          <p:spPr>
            <a:xfrm>
              <a:off x="6700306" y="5093996"/>
              <a:ext cx="2253342" cy="930724"/>
            </a:xfrm>
            <a:prstGeom prst="rect">
              <a:avLst/>
            </a:prstGeom>
            <a:solidFill>
              <a:srgbClr val="002060"/>
            </a:solidFill>
            <a:ln w="15875" cap="flat" cmpd="sng" algn="ctr">
              <a:solidFill>
                <a:srgbClr val="9ACD4C">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latin typeface="IBM Plex Sans" panose="020B0503050203000203" pitchFamily="34" charset="77"/>
                <a:ea typeface="+mn-ea"/>
                <a:cs typeface="+mn-cs"/>
              </a:endParaRPr>
            </a:p>
          </p:txBody>
        </p:sp>
        <p:sp>
          <p:nvSpPr>
            <p:cNvPr id="53" name="Rectangle 52">
              <a:extLst>
                <a:ext uri="{FF2B5EF4-FFF2-40B4-BE49-F238E27FC236}">
                  <a16:creationId xmlns:a16="http://schemas.microsoft.com/office/drawing/2014/main" id="{75645733-474E-49CE-B6AC-2AA6A1448FAB}"/>
                </a:ext>
              </a:extLst>
            </p:cNvPr>
            <p:cNvSpPr/>
            <p:nvPr/>
          </p:nvSpPr>
          <p:spPr>
            <a:xfrm>
              <a:off x="7925698" y="5279579"/>
              <a:ext cx="873456" cy="559559"/>
            </a:xfrm>
            <a:prstGeom prst="rect">
              <a:avLst/>
            </a:prstGeom>
            <a:solidFill>
              <a:schemeClr val="accent4">
                <a:lumMod val="75000"/>
              </a:schemeClr>
            </a:solidFill>
            <a:ln w="15875" cap="flat" cmpd="sng" algn="ctr">
              <a:solidFill>
                <a:srgbClr val="9ACD4C">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dirty="0">
                  <a:solidFill>
                    <a:prstClr val="white"/>
                  </a:solidFill>
                  <a:latin typeface="IBM Plex Sans" panose="020B0503050203000203" pitchFamily="34" charset="77"/>
                </a:rPr>
                <a:t>Language</a:t>
              </a:r>
              <a:r>
                <a:rPr kumimoji="0" lang="en-US" sz="1050" b="0" i="0" u="none" strike="noStrike" kern="0" cap="none" spc="0" normalizeH="0" baseline="0" noProof="0" dirty="0">
                  <a:ln>
                    <a:noFill/>
                  </a:ln>
                  <a:solidFill>
                    <a:prstClr val="white"/>
                  </a:solidFill>
                  <a:effectLst/>
                  <a:uLnTx/>
                  <a:uFillTx/>
                  <a:latin typeface="IBM Plex Sans" panose="020B0503050203000203" pitchFamily="34" charset="77"/>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IBM Plex Sans" panose="020B0503050203000203" pitchFamily="34" charset="77"/>
                  <a:ea typeface="+mn-ea"/>
                  <a:cs typeface="+mn-cs"/>
                </a:rPr>
                <a:t>C wrappers</a:t>
              </a:r>
            </a:p>
          </p:txBody>
        </p:sp>
        <p:sp>
          <p:nvSpPr>
            <p:cNvPr id="54" name="Rectangle 53">
              <a:extLst>
                <a:ext uri="{FF2B5EF4-FFF2-40B4-BE49-F238E27FC236}">
                  <a16:creationId xmlns:a16="http://schemas.microsoft.com/office/drawing/2014/main" id="{7EE731CD-06E4-4A7D-81AD-921EC34FBE50}"/>
                </a:ext>
              </a:extLst>
            </p:cNvPr>
            <p:cNvSpPr/>
            <p:nvPr/>
          </p:nvSpPr>
          <p:spPr>
            <a:xfrm>
              <a:off x="6854801" y="5283408"/>
              <a:ext cx="873456" cy="551900"/>
            </a:xfrm>
            <a:prstGeom prst="rect">
              <a:avLst/>
            </a:prstGeom>
            <a:solidFill>
              <a:schemeClr val="accent4">
                <a:lumMod val="75000"/>
              </a:schemeClr>
            </a:solidFill>
            <a:ln w="15875" cap="flat" cmpd="sng" algn="ctr">
              <a:solidFill>
                <a:srgbClr val="9ACD4C">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dirty="0">
                  <a:solidFill>
                    <a:prstClr val="white"/>
                  </a:solidFill>
                  <a:latin typeface="IBM Plex Sans" panose="020B0503050203000203" pitchFamily="34" charset="77"/>
                </a:rPr>
                <a:t>Language</a:t>
              </a:r>
              <a:r>
                <a:rPr kumimoji="0" lang="en-US" sz="1050" b="0" i="0" u="none" strike="noStrike" kern="0" cap="none" spc="0" normalizeH="0" baseline="0" noProof="0" dirty="0">
                  <a:ln>
                    <a:noFill/>
                  </a:ln>
                  <a:solidFill>
                    <a:prstClr val="white"/>
                  </a:solidFill>
                  <a:effectLst/>
                  <a:uLnTx/>
                  <a:uFillTx/>
                  <a:latin typeface="IBM Plex Sans" panose="020B0503050203000203" pitchFamily="34" charset="77"/>
                  <a:ea typeface="+mn-ea"/>
                  <a:cs typeface="+mn-cs"/>
                </a:rPr>
                <a:t> Code</a:t>
              </a:r>
            </a:p>
          </p:txBody>
        </p:sp>
      </p:grpSp>
      <p:sp>
        <p:nvSpPr>
          <p:cNvPr id="55" name="TextBox 54">
            <a:extLst>
              <a:ext uri="{FF2B5EF4-FFF2-40B4-BE49-F238E27FC236}">
                <a16:creationId xmlns:a16="http://schemas.microsoft.com/office/drawing/2014/main" id="{5DD496B0-2E26-4EBB-9CA4-27FD6F293E00}"/>
              </a:ext>
            </a:extLst>
          </p:cNvPr>
          <p:cNvSpPr txBox="1"/>
          <p:nvPr/>
        </p:nvSpPr>
        <p:spPr>
          <a:xfrm>
            <a:off x="4508318" y="1639443"/>
            <a:ext cx="1037463" cy="261610"/>
          </a:xfrm>
          <a:prstGeom prst="rect">
            <a:avLst/>
          </a:prstGeom>
          <a:noFill/>
        </p:spPr>
        <p:txBody>
          <a:bodyPr wrap="square" rtlCol="0">
            <a:spAutoFit/>
          </a:bodyPr>
          <a:lstStyle/>
          <a:p>
            <a:r>
              <a:rPr lang="en-US" sz="1050" dirty="0">
                <a:latin typeface="IBM Plex Sans" panose="020B0503050203000203" pitchFamily="34" charset="77"/>
              </a:rPr>
              <a:t>Java library</a:t>
            </a:r>
          </a:p>
        </p:txBody>
      </p:sp>
      <p:sp>
        <p:nvSpPr>
          <p:cNvPr id="56" name="TextBox 55">
            <a:extLst>
              <a:ext uri="{FF2B5EF4-FFF2-40B4-BE49-F238E27FC236}">
                <a16:creationId xmlns:a16="http://schemas.microsoft.com/office/drawing/2014/main" id="{6FB9F5D9-CA5D-4161-9061-AFF0D59A34F1}"/>
              </a:ext>
            </a:extLst>
          </p:cNvPr>
          <p:cNvSpPr txBox="1"/>
          <p:nvPr/>
        </p:nvSpPr>
        <p:spPr>
          <a:xfrm>
            <a:off x="4502674" y="2632223"/>
            <a:ext cx="1066318" cy="261610"/>
          </a:xfrm>
          <a:prstGeom prst="rect">
            <a:avLst/>
          </a:prstGeom>
          <a:noFill/>
        </p:spPr>
        <p:txBody>
          <a:bodyPr wrap="square" rtlCol="0">
            <a:spAutoFit/>
          </a:bodyPr>
          <a:lstStyle/>
          <a:p>
            <a:r>
              <a:rPr lang="en-US" sz="1050" dirty="0">
                <a:latin typeface="IBM Plex Sans" panose="020B0503050203000203" pitchFamily="34" charset="77"/>
              </a:rPr>
              <a:t>Python library</a:t>
            </a:r>
          </a:p>
        </p:txBody>
      </p:sp>
      <p:sp>
        <p:nvSpPr>
          <p:cNvPr id="57" name="TextBox 56">
            <a:extLst>
              <a:ext uri="{FF2B5EF4-FFF2-40B4-BE49-F238E27FC236}">
                <a16:creationId xmlns:a16="http://schemas.microsoft.com/office/drawing/2014/main" id="{1C377E0B-5F04-4FDA-91B6-7C20E217A893}"/>
              </a:ext>
            </a:extLst>
          </p:cNvPr>
          <p:cNvSpPr txBox="1"/>
          <p:nvPr/>
        </p:nvSpPr>
        <p:spPr>
          <a:xfrm>
            <a:off x="4502674" y="3574779"/>
            <a:ext cx="1255594" cy="253916"/>
          </a:xfrm>
          <a:prstGeom prst="rect">
            <a:avLst/>
          </a:prstGeom>
          <a:noFill/>
        </p:spPr>
        <p:txBody>
          <a:bodyPr wrap="square" rtlCol="0">
            <a:spAutoFit/>
          </a:bodyPr>
          <a:lstStyle/>
          <a:p>
            <a:r>
              <a:rPr lang="en-US" sz="1050" dirty="0">
                <a:solidFill>
                  <a:schemeClr val="accent4">
                    <a:lumMod val="75000"/>
                  </a:schemeClr>
                </a:solidFill>
                <a:latin typeface="IBM Plex Sans" panose="020B0503050203000203" pitchFamily="34" charset="77"/>
              </a:rPr>
              <a:t>Language library</a:t>
            </a:r>
          </a:p>
        </p:txBody>
      </p:sp>
      <p:sp>
        <p:nvSpPr>
          <p:cNvPr id="58" name="TextBox 57">
            <a:extLst>
              <a:ext uri="{FF2B5EF4-FFF2-40B4-BE49-F238E27FC236}">
                <a16:creationId xmlns:a16="http://schemas.microsoft.com/office/drawing/2014/main" id="{B93998DC-807C-43F5-B49D-615E6F44E717}"/>
              </a:ext>
            </a:extLst>
          </p:cNvPr>
          <p:cNvSpPr txBox="1"/>
          <p:nvPr/>
        </p:nvSpPr>
        <p:spPr>
          <a:xfrm>
            <a:off x="4502675" y="735706"/>
            <a:ext cx="1066318" cy="261610"/>
          </a:xfrm>
          <a:prstGeom prst="rect">
            <a:avLst/>
          </a:prstGeom>
          <a:noFill/>
        </p:spPr>
        <p:txBody>
          <a:bodyPr wrap="square" rtlCol="0">
            <a:spAutoFit/>
          </a:bodyPr>
          <a:lstStyle/>
          <a:p>
            <a:r>
              <a:rPr lang="en-US" sz="1050" dirty="0">
                <a:latin typeface="IBM Plex Sans" panose="020B0503050203000203" pitchFamily="34" charset="77"/>
              </a:rPr>
              <a:t> </a:t>
            </a:r>
            <a:r>
              <a:rPr lang="en-US" sz="1050" dirty="0" err="1">
                <a:latin typeface="IBM Plex Sans" panose="020B0503050203000203" pitchFamily="34" charset="77"/>
              </a:rPr>
              <a:t>sh</a:t>
            </a:r>
            <a:r>
              <a:rPr lang="en-US" sz="1050" dirty="0">
                <a:latin typeface="IBM Plex Sans" panose="020B0503050203000203" pitchFamily="34" charset="77"/>
              </a:rPr>
              <a:t> package</a:t>
            </a:r>
          </a:p>
        </p:txBody>
      </p:sp>
    </p:spTree>
    <p:extLst>
      <p:ext uri="{BB962C8B-B14F-4D97-AF65-F5344CB8AC3E}">
        <p14:creationId xmlns:p14="http://schemas.microsoft.com/office/powerpoint/2010/main" val="2433780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B808A-560B-4CCB-82A1-953520DCD4C1}"/>
              </a:ext>
            </a:extLst>
          </p:cNvPr>
          <p:cNvSpPr>
            <a:spLocks noGrp="1"/>
          </p:cNvSpPr>
          <p:nvPr>
            <p:ph type="title"/>
          </p:nvPr>
        </p:nvSpPr>
        <p:spPr/>
        <p:txBody>
          <a:bodyPr/>
          <a:lstStyle/>
          <a:p>
            <a:r>
              <a:rPr lang="en-US" dirty="0"/>
              <a:t>Benefits of ZOA Utilities</a:t>
            </a:r>
          </a:p>
        </p:txBody>
      </p:sp>
      <p:sp>
        <p:nvSpPr>
          <p:cNvPr id="3" name="Content Placeholder 2">
            <a:extLst>
              <a:ext uri="{FF2B5EF4-FFF2-40B4-BE49-F238E27FC236}">
                <a16:creationId xmlns:a16="http://schemas.microsoft.com/office/drawing/2014/main" id="{F91899E8-598A-4678-AF23-92C0A4296108}"/>
              </a:ext>
            </a:extLst>
          </p:cNvPr>
          <p:cNvSpPr>
            <a:spLocks noGrp="1"/>
          </p:cNvSpPr>
          <p:nvPr>
            <p:ph idx="1"/>
          </p:nvPr>
        </p:nvSpPr>
        <p:spPr/>
        <p:txBody>
          <a:bodyPr/>
          <a:lstStyle/>
          <a:p>
            <a:r>
              <a:rPr lang="en-US" dirty="0"/>
              <a:t>Enables easier calling of MVS utilities compared with JCL</a:t>
            </a:r>
          </a:p>
          <a:p>
            <a:endParaRPr lang="en-US" dirty="0"/>
          </a:p>
          <a:p>
            <a:r>
              <a:rPr lang="en-US" dirty="0"/>
              <a:t>Provides natural coding experience on UNIX System Services</a:t>
            </a:r>
          </a:p>
          <a:p>
            <a:endParaRPr lang="en-US" dirty="0"/>
          </a:p>
          <a:p>
            <a:r>
              <a:rPr lang="en-US" dirty="0"/>
              <a:t>Provides interfaces in modern programming languages</a:t>
            </a:r>
          </a:p>
        </p:txBody>
      </p:sp>
    </p:spTree>
    <p:extLst>
      <p:ext uri="{BB962C8B-B14F-4D97-AF65-F5344CB8AC3E}">
        <p14:creationId xmlns:p14="http://schemas.microsoft.com/office/powerpoint/2010/main" val="3802549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45F99-DF4C-4D2F-A0AB-3180C0FB5A1A}"/>
              </a:ext>
            </a:extLst>
          </p:cNvPr>
          <p:cNvSpPr>
            <a:spLocks noGrp="1"/>
          </p:cNvSpPr>
          <p:nvPr>
            <p:ph type="title"/>
          </p:nvPr>
        </p:nvSpPr>
        <p:spPr/>
        <p:txBody>
          <a:bodyPr/>
          <a:lstStyle/>
          <a:p>
            <a:r>
              <a:rPr lang="en-US" dirty="0"/>
              <a:t>ZOA Utilities v1.0 Commands</a:t>
            </a:r>
          </a:p>
        </p:txBody>
      </p:sp>
      <p:pic>
        <p:nvPicPr>
          <p:cNvPr id="4" name="Picture 3">
            <a:extLst>
              <a:ext uri="{FF2B5EF4-FFF2-40B4-BE49-F238E27FC236}">
                <a16:creationId xmlns:a16="http://schemas.microsoft.com/office/drawing/2014/main" id="{0C02F301-B62D-4A1F-82E2-A68D503CCFF2}"/>
              </a:ext>
            </a:extLst>
          </p:cNvPr>
          <p:cNvPicPr>
            <a:picLocks noChangeAspect="1"/>
          </p:cNvPicPr>
          <p:nvPr/>
        </p:nvPicPr>
        <p:blipFill>
          <a:blip r:embed="rId2"/>
          <a:stretch>
            <a:fillRect/>
          </a:stretch>
        </p:blipFill>
        <p:spPr>
          <a:xfrm>
            <a:off x="78147" y="807155"/>
            <a:ext cx="4352742" cy="3324578"/>
          </a:xfrm>
          <a:prstGeom prst="rect">
            <a:avLst/>
          </a:prstGeom>
        </p:spPr>
      </p:pic>
      <p:pic>
        <p:nvPicPr>
          <p:cNvPr id="8" name="Picture 7">
            <a:extLst>
              <a:ext uri="{FF2B5EF4-FFF2-40B4-BE49-F238E27FC236}">
                <a16:creationId xmlns:a16="http://schemas.microsoft.com/office/drawing/2014/main" id="{D1CA265E-4563-477D-B01F-C2CA73BD6A05}"/>
              </a:ext>
            </a:extLst>
          </p:cNvPr>
          <p:cNvPicPr>
            <a:picLocks noChangeAspect="1"/>
          </p:cNvPicPr>
          <p:nvPr/>
        </p:nvPicPr>
        <p:blipFill>
          <a:blip r:embed="rId3"/>
          <a:stretch>
            <a:fillRect/>
          </a:stretch>
        </p:blipFill>
        <p:spPr>
          <a:xfrm>
            <a:off x="4470400" y="807155"/>
            <a:ext cx="4595453" cy="3320880"/>
          </a:xfrm>
          <a:prstGeom prst="rect">
            <a:avLst/>
          </a:prstGeom>
        </p:spPr>
      </p:pic>
    </p:spTree>
    <p:extLst>
      <p:ext uri="{BB962C8B-B14F-4D97-AF65-F5344CB8AC3E}">
        <p14:creationId xmlns:p14="http://schemas.microsoft.com/office/powerpoint/2010/main" val="1998588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F8A8-D92A-4D4B-840B-BFD3A47DD34D}"/>
              </a:ext>
            </a:extLst>
          </p:cNvPr>
          <p:cNvSpPr>
            <a:spLocks noGrp="1"/>
          </p:cNvSpPr>
          <p:nvPr>
            <p:ph type="title"/>
          </p:nvPr>
        </p:nvSpPr>
        <p:spPr/>
        <p:txBody>
          <a:bodyPr/>
          <a:lstStyle/>
          <a:p>
            <a:r>
              <a:rPr lang="en-US" dirty="0"/>
              <a:t>New Commands Under Development</a:t>
            </a:r>
          </a:p>
        </p:txBody>
      </p:sp>
      <p:pic>
        <p:nvPicPr>
          <p:cNvPr id="6" name="Picture 5">
            <a:extLst>
              <a:ext uri="{FF2B5EF4-FFF2-40B4-BE49-F238E27FC236}">
                <a16:creationId xmlns:a16="http://schemas.microsoft.com/office/drawing/2014/main" id="{1AE9BEC5-88B6-4C6B-B09F-C8F3BF29CD10}"/>
              </a:ext>
            </a:extLst>
          </p:cNvPr>
          <p:cNvPicPr>
            <a:picLocks noChangeAspect="1"/>
          </p:cNvPicPr>
          <p:nvPr/>
        </p:nvPicPr>
        <p:blipFill>
          <a:blip r:embed="rId2"/>
          <a:stretch>
            <a:fillRect/>
          </a:stretch>
        </p:blipFill>
        <p:spPr>
          <a:xfrm>
            <a:off x="46259" y="723496"/>
            <a:ext cx="4666852" cy="3363082"/>
          </a:xfrm>
          <a:prstGeom prst="rect">
            <a:avLst/>
          </a:prstGeom>
        </p:spPr>
      </p:pic>
      <p:pic>
        <p:nvPicPr>
          <p:cNvPr id="7" name="Picture 6">
            <a:extLst>
              <a:ext uri="{FF2B5EF4-FFF2-40B4-BE49-F238E27FC236}">
                <a16:creationId xmlns:a16="http://schemas.microsoft.com/office/drawing/2014/main" id="{0BDBF467-0554-401C-92EE-C654277FCAAB}"/>
              </a:ext>
            </a:extLst>
          </p:cNvPr>
          <p:cNvPicPr>
            <a:picLocks noChangeAspect="1"/>
          </p:cNvPicPr>
          <p:nvPr/>
        </p:nvPicPr>
        <p:blipFill>
          <a:blip r:embed="rId3"/>
          <a:stretch>
            <a:fillRect/>
          </a:stretch>
        </p:blipFill>
        <p:spPr>
          <a:xfrm>
            <a:off x="4713111" y="723496"/>
            <a:ext cx="4384630" cy="3350043"/>
          </a:xfrm>
          <a:prstGeom prst="rect">
            <a:avLst/>
          </a:prstGeom>
        </p:spPr>
      </p:pic>
    </p:spTree>
    <p:extLst>
      <p:ext uri="{BB962C8B-B14F-4D97-AF65-F5344CB8AC3E}">
        <p14:creationId xmlns:p14="http://schemas.microsoft.com/office/powerpoint/2010/main" val="1002688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727F-C2BE-4C56-954A-6D98A8F9A6FD}"/>
              </a:ext>
            </a:extLst>
          </p:cNvPr>
          <p:cNvSpPr>
            <a:spLocks noGrp="1"/>
          </p:cNvSpPr>
          <p:nvPr>
            <p:ph type="title"/>
          </p:nvPr>
        </p:nvSpPr>
        <p:spPr/>
        <p:txBody>
          <a:bodyPr/>
          <a:lstStyle/>
          <a:p>
            <a:r>
              <a:rPr lang="en-US" dirty="0"/>
              <a:t>Availability</a:t>
            </a:r>
          </a:p>
        </p:txBody>
      </p:sp>
      <p:sp>
        <p:nvSpPr>
          <p:cNvPr id="3" name="Content Placeholder 2">
            <a:extLst>
              <a:ext uri="{FF2B5EF4-FFF2-40B4-BE49-F238E27FC236}">
                <a16:creationId xmlns:a16="http://schemas.microsoft.com/office/drawing/2014/main" id="{694797C7-FB75-47F8-B07D-6038EDFBB06B}"/>
              </a:ext>
            </a:extLst>
          </p:cNvPr>
          <p:cNvSpPr>
            <a:spLocks noGrp="1"/>
          </p:cNvSpPr>
          <p:nvPr>
            <p:ph idx="1"/>
          </p:nvPr>
        </p:nvSpPr>
        <p:spPr/>
        <p:txBody>
          <a:bodyPr/>
          <a:lstStyle/>
          <a:p>
            <a:r>
              <a:rPr lang="en-US" dirty="0"/>
              <a:t>The ZOA Utilities is packaged as part of the latest versions of the following products:</a:t>
            </a:r>
          </a:p>
          <a:p>
            <a:pPr lvl="1"/>
            <a:r>
              <a:rPr lang="en-US" dirty="0"/>
              <a:t>IBM Application Delivery Foundation for z Systems</a:t>
            </a:r>
          </a:p>
          <a:p>
            <a:pPr lvl="1"/>
            <a:r>
              <a:rPr lang="en-US" dirty="0"/>
              <a:t>IBM Developer for z Systems Enterprise Edition</a:t>
            </a:r>
          </a:p>
          <a:p>
            <a:pPr lvl="1"/>
            <a:r>
              <a:rPr lang="en-US" dirty="0"/>
              <a:t>IBM Z Open Development</a:t>
            </a:r>
          </a:p>
          <a:p>
            <a:pPr lvl="1"/>
            <a:r>
              <a:rPr lang="en-US" dirty="0"/>
              <a:t>IBM Dependency Based Build</a:t>
            </a:r>
          </a:p>
        </p:txBody>
      </p:sp>
    </p:spTree>
    <p:extLst>
      <p:ext uri="{BB962C8B-B14F-4D97-AF65-F5344CB8AC3E}">
        <p14:creationId xmlns:p14="http://schemas.microsoft.com/office/powerpoint/2010/main" val="1103523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3D3A3-E2B3-4308-9E91-6129581A6F93}"/>
              </a:ext>
            </a:extLst>
          </p:cNvPr>
          <p:cNvSpPr>
            <a:spLocks noGrp="1"/>
          </p:cNvSpPr>
          <p:nvPr>
            <p:ph type="title"/>
          </p:nvPr>
        </p:nvSpPr>
        <p:spPr/>
        <p:txBody>
          <a:bodyPr/>
          <a:lstStyle/>
          <a:p>
            <a:r>
              <a:rPr lang="en-US" dirty="0"/>
              <a:t>ZOA Utilities Knowledge Center</a:t>
            </a:r>
          </a:p>
        </p:txBody>
      </p:sp>
      <p:sp>
        <p:nvSpPr>
          <p:cNvPr id="5" name="Content Placeholder 2">
            <a:extLst>
              <a:ext uri="{FF2B5EF4-FFF2-40B4-BE49-F238E27FC236}">
                <a16:creationId xmlns:a16="http://schemas.microsoft.com/office/drawing/2014/main" id="{FEF965AC-344F-4778-BC17-BD01CD91487D}"/>
              </a:ext>
            </a:extLst>
          </p:cNvPr>
          <p:cNvSpPr txBox="1">
            <a:spLocks/>
          </p:cNvSpPr>
          <p:nvPr/>
        </p:nvSpPr>
        <p:spPr>
          <a:xfrm>
            <a:off x="118848" y="1047133"/>
            <a:ext cx="8560374" cy="3441739"/>
          </a:xfrm>
          <a:prstGeom prst="rect">
            <a:avLst/>
          </a:prstGeom>
        </p:spPr>
        <p:txBody>
          <a:bodyPr/>
          <a:lstStyle>
            <a:lvl1pPr marL="342900" indent="-342900" algn="l" defTabSz="457200" rtl="0" eaLnBrk="1" latinLnBrk="0" hangingPunct="1">
              <a:spcBef>
                <a:spcPct val="20000"/>
              </a:spcBef>
              <a:buClr>
                <a:srgbClr val="619AEC"/>
              </a:buClr>
              <a:buFont typeface="Wingdings" charset="2"/>
              <a:buChar char="§"/>
              <a:defRPr sz="2000" kern="1200">
                <a:solidFill>
                  <a:schemeClr val="tx1"/>
                </a:solidFill>
                <a:latin typeface="+mn-lt"/>
                <a:ea typeface="IBM Plex Sans" charset="0"/>
                <a:cs typeface="IBM Plex Sans" charset="0"/>
              </a:defRPr>
            </a:lvl1pPr>
            <a:lvl2pPr marL="742950" indent="-285750" algn="l" defTabSz="457200" rtl="0" eaLnBrk="1" latinLnBrk="0" hangingPunct="1">
              <a:spcBef>
                <a:spcPct val="20000"/>
              </a:spcBef>
              <a:buClr>
                <a:srgbClr val="619AEC"/>
              </a:buClr>
              <a:buFont typeface="Arial"/>
              <a:buChar char="–"/>
              <a:defRPr sz="1800" kern="1200">
                <a:solidFill>
                  <a:schemeClr val="tx1"/>
                </a:solidFill>
                <a:latin typeface="+mn-lt"/>
                <a:ea typeface="IBM Plex Sans" charset="0"/>
                <a:cs typeface="IBM Plex Sans" charset="0"/>
              </a:defRPr>
            </a:lvl2pPr>
            <a:lvl3pPr marL="1143000" indent="-228600" algn="l" defTabSz="457200" rtl="0" eaLnBrk="1" latinLnBrk="0" hangingPunct="1">
              <a:spcBef>
                <a:spcPct val="20000"/>
              </a:spcBef>
              <a:buClr>
                <a:srgbClr val="619AEC"/>
              </a:buClr>
              <a:buFont typeface="Arial"/>
              <a:buChar char="•"/>
              <a:defRPr sz="1600" kern="1200">
                <a:solidFill>
                  <a:schemeClr val="tx1"/>
                </a:solidFill>
                <a:latin typeface="+mn-lt"/>
                <a:ea typeface="IBM Plex Sans" charset="0"/>
                <a:cs typeface="IBM Plex Sans" charset="0"/>
              </a:defRPr>
            </a:lvl3pPr>
            <a:lvl4pPr marL="1600200" indent="-228600" algn="l" defTabSz="457200" rtl="0" eaLnBrk="1" latinLnBrk="0" hangingPunct="1">
              <a:spcBef>
                <a:spcPct val="20000"/>
              </a:spcBef>
              <a:buClr>
                <a:srgbClr val="619AEC"/>
              </a:buClr>
              <a:buFont typeface="Arial"/>
              <a:buChar char="–"/>
              <a:defRPr sz="1400" kern="1200">
                <a:solidFill>
                  <a:schemeClr val="tx1"/>
                </a:solidFill>
                <a:latin typeface="+mn-lt"/>
                <a:ea typeface="IBM Plex Sans" charset="0"/>
                <a:cs typeface="IBM Plex Sans" charset="0"/>
              </a:defRPr>
            </a:lvl4pPr>
            <a:lvl5pPr marL="2057400" indent="-228600" algn="l" defTabSz="457200" rtl="0" eaLnBrk="1" latinLnBrk="0" hangingPunct="1">
              <a:spcBef>
                <a:spcPct val="20000"/>
              </a:spcBef>
              <a:buClr>
                <a:srgbClr val="619AEC"/>
              </a:buClr>
              <a:buFont typeface="Arial"/>
              <a:buChar char="»"/>
              <a:defRPr sz="1400" kern="1200">
                <a:solidFill>
                  <a:schemeClr val="tx1"/>
                </a:solidFill>
                <a:latin typeface="+mn-lt"/>
                <a:ea typeface="IBM Plex Sans" charset="0"/>
                <a:cs typeface="IBM Plex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 </a:t>
            </a:r>
            <a:r>
              <a:rPr lang="en-US" sz="1600" dirty="0">
                <a:hlinkClick r:id="rId2"/>
              </a:rPr>
              <a:t>https://www.ibm.com/support/knowledgecenter/SSKFYE_1.0.0/welcome_zoautil.html</a:t>
            </a:r>
            <a:endParaRPr lang="en-US" sz="1600" dirty="0"/>
          </a:p>
          <a:p>
            <a:endParaRPr lang="en-US" sz="1600" dirty="0"/>
          </a:p>
          <a:p>
            <a:r>
              <a:rPr lang="en-US" sz="1600" dirty="0"/>
              <a:t>Table of contents include:</a:t>
            </a:r>
          </a:p>
          <a:p>
            <a:pPr lvl="1"/>
            <a:r>
              <a:rPr lang="en-US" sz="1400" dirty="0"/>
              <a:t>Functional Overview</a:t>
            </a:r>
          </a:p>
          <a:p>
            <a:pPr lvl="1"/>
            <a:r>
              <a:rPr lang="en-US" sz="1400" dirty="0"/>
              <a:t>Installation and configuration</a:t>
            </a:r>
          </a:p>
          <a:p>
            <a:pPr lvl="1"/>
            <a:r>
              <a:rPr lang="en-US" sz="1400" dirty="0"/>
              <a:t>Example of merging data sets in each supported language</a:t>
            </a:r>
          </a:p>
          <a:p>
            <a:pPr lvl="1"/>
            <a:r>
              <a:rPr lang="en-US" sz="1400" dirty="0"/>
              <a:t>Instructions on extending ZOA Utilities to other languages</a:t>
            </a:r>
          </a:p>
          <a:p>
            <a:pPr lvl="1"/>
            <a:r>
              <a:rPr lang="en-US" sz="1400" dirty="0"/>
              <a:t>Command and API references</a:t>
            </a:r>
          </a:p>
          <a:p>
            <a:pPr lvl="1"/>
            <a:r>
              <a:rPr lang="en-US" sz="1400" dirty="0"/>
              <a:t>Messages reference</a:t>
            </a:r>
          </a:p>
          <a:p>
            <a:pPr marL="457200" lvl="1" indent="0">
              <a:buNone/>
            </a:pPr>
            <a:endParaRPr lang="en-US" sz="1400" dirty="0"/>
          </a:p>
          <a:p>
            <a:pPr lvl="1"/>
            <a:endParaRPr lang="en-US" sz="1000" dirty="0"/>
          </a:p>
        </p:txBody>
      </p:sp>
    </p:spTree>
    <p:extLst>
      <p:ext uri="{BB962C8B-B14F-4D97-AF65-F5344CB8AC3E}">
        <p14:creationId xmlns:p14="http://schemas.microsoft.com/office/powerpoint/2010/main" val="1877492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697D-0127-497C-BE11-89A0207ABC8E}"/>
              </a:ext>
            </a:extLst>
          </p:cNvPr>
          <p:cNvSpPr>
            <a:spLocks noGrp="1"/>
          </p:cNvSpPr>
          <p:nvPr>
            <p:ph type="title"/>
          </p:nvPr>
        </p:nvSpPr>
        <p:spPr/>
        <p:txBody>
          <a:bodyPr/>
          <a:lstStyle/>
          <a:p>
            <a:r>
              <a:rPr lang="en-US" dirty="0"/>
              <a:t>Debugging – Common Problems</a:t>
            </a:r>
          </a:p>
        </p:txBody>
      </p:sp>
      <p:sp>
        <p:nvSpPr>
          <p:cNvPr id="4" name="Rectangle 3">
            <a:extLst>
              <a:ext uri="{FF2B5EF4-FFF2-40B4-BE49-F238E27FC236}">
                <a16:creationId xmlns:a16="http://schemas.microsoft.com/office/drawing/2014/main" id="{D4EEA423-ED7C-4863-92A7-78D70B0BF8C4}"/>
              </a:ext>
            </a:extLst>
          </p:cNvPr>
          <p:cNvSpPr/>
          <p:nvPr/>
        </p:nvSpPr>
        <p:spPr>
          <a:xfrm>
            <a:off x="421019" y="863590"/>
            <a:ext cx="8491936" cy="3323987"/>
          </a:xfrm>
          <a:prstGeom prst="rect">
            <a:avLst/>
          </a:prstGeom>
        </p:spPr>
        <p:txBody>
          <a:bodyPr wrap="square">
            <a:spAutoFit/>
          </a:bodyPr>
          <a:lstStyle/>
          <a:p>
            <a:r>
              <a:rPr lang="en-US" sz="1000" b="1" dirty="0">
                <a:latin typeface="Courier New" panose="02070309020205020404" pitchFamily="49" charset="0"/>
                <a:cs typeface="Courier New" panose="02070309020205020404" pitchFamily="49" charset="0"/>
              </a:rPr>
              <a:t>Q: What shall I do to cope with the following message?</a:t>
            </a:r>
          </a:p>
          <a:p>
            <a:endParaRPr lang="en-US" sz="1000" b="1" dirty="0">
              <a:latin typeface="Courier New" panose="02070309020205020404" pitchFamily="49" charset="0"/>
              <a:cs typeface="Courier New" panose="02070309020205020404" pitchFamily="49" charset="0"/>
            </a:endParaRPr>
          </a:p>
          <a:p>
            <a:r>
              <a:rPr lang="en-US" sz="1000" b="1" dirty="0">
                <a:latin typeface="Courier New" panose="02070309020205020404" pitchFamily="49" charset="0"/>
                <a:cs typeface="Courier New" panose="02070309020205020404" pitchFamily="49" charset="0"/>
              </a:rPr>
              <a:t>FSUM7332 syntax error: got (, expecting Newline</a:t>
            </a:r>
          </a:p>
          <a:p>
            <a:endParaRPr lang="en-US" sz="1000" b="1" dirty="0">
              <a:latin typeface="Courier New" panose="02070309020205020404" pitchFamily="49" charset="0"/>
              <a:cs typeface="Courier New" panose="02070309020205020404" pitchFamily="49" charset="0"/>
            </a:endParaRPr>
          </a:p>
          <a:p>
            <a:r>
              <a:rPr lang="en-US" sz="1000" b="1" dirty="0">
                <a:latin typeface="Courier New" panose="02070309020205020404" pitchFamily="49" charset="0"/>
                <a:cs typeface="Courier New" panose="02070309020205020404" pitchFamily="49" charset="0"/>
              </a:rPr>
              <a:t>A: This might happen if you do not set _BPXK_AUTOCVT. To fix this, make sure that you have issued the following command before running the utilities:</a:t>
            </a:r>
          </a:p>
          <a:p>
            <a:endParaRPr lang="en-US" sz="1000" b="1" dirty="0">
              <a:latin typeface="Courier New" panose="02070309020205020404" pitchFamily="49" charset="0"/>
              <a:cs typeface="Courier New" panose="02070309020205020404" pitchFamily="49" charset="0"/>
            </a:endParaRPr>
          </a:p>
          <a:p>
            <a:r>
              <a:rPr lang="en-US" sz="1000" b="1" dirty="0">
                <a:latin typeface="Courier New" panose="02070309020205020404" pitchFamily="49" charset="0"/>
                <a:cs typeface="Courier New" panose="02070309020205020404" pitchFamily="49" charset="0"/>
              </a:rPr>
              <a:t>export _BPXK_AUTOCVT=ON</a:t>
            </a:r>
          </a:p>
          <a:p>
            <a:endParaRPr lang="en-US" sz="1000" b="1" dirty="0">
              <a:latin typeface="Courier New" panose="02070309020205020404" pitchFamily="49" charset="0"/>
              <a:cs typeface="Courier New" panose="02070309020205020404" pitchFamily="49" charset="0"/>
            </a:endParaRPr>
          </a:p>
          <a:p>
            <a:r>
              <a:rPr lang="en-US" sz="1000" b="1" dirty="0">
                <a:latin typeface="Courier New" panose="02070309020205020404" pitchFamily="49" charset="0"/>
                <a:cs typeface="Courier New" panose="02070309020205020404" pitchFamily="49" charset="0"/>
              </a:rPr>
              <a:t>Q: I cannot use the </a:t>
            </a:r>
            <a:r>
              <a:rPr lang="en-US" sz="1000" b="1" dirty="0" err="1">
                <a:latin typeface="Courier New" panose="02070309020205020404" pitchFamily="49" charset="0"/>
                <a:cs typeface="Courier New" panose="02070309020205020404" pitchFamily="49" charset="0"/>
              </a:rPr>
              <a:t>dls</a:t>
            </a: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dmv</a:t>
            </a:r>
            <a:r>
              <a:rPr lang="en-US" sz="1000" b="1" dirty="0">
                <a:latin typeface="Courier New" panose="02070309020205020404" pitchFamily="49" charset="0"/>
                <a:cs typeface="Courier New" panose="02070309020205020404" pitchFamily="49" charset="0"/>
              </a:rPr>
              <a:t>, mmv, </a:t>
            </a:r>
            <a:r>
              <a:rPr lang="en-US" sz="1000" b="1" dirty="0" err="1">
                <a:latin typeface="Courier New" panose="02070309020205020404" pitchFamily="49" charset="0"/>
                <a:cs typeface="Courier New" panose="02070309020205020404" pitchFamily="49" charset="0"/>
              </a:rPr>
              <a:t>mrm</a:t>
            </a:r>
            <a:r>
              <a:rPr lang="en-US" sz="1000" b="1" dirty="0">
                <a:latin typeface="Courier New" panose="02070309020205020404" pitchFamily="49" charset="0"/>
                <a:cs typeface="Courier New" panose="02070309020205020404" pitchFamily="49" charset="0"/>
              </a:rPr>
              <a:t> or </a:t>
            </a:r>
            <a:r>
              <a:rPr lang="en-US" sz="1000" b="1" dirty="0" err="1">
                <a:latin typeface="Courier New" panose="02070309020205020404" pitchFamily="49" charset="0"/>
                <a:cs typeface="Courier New" panose="02070309020205020404" pitchFamily="49" charset="0"/>
              </a:rPr>
              <a:t>dlsraw</a:t>
            </a:r>
            <a:r>
              <a:rPr lang="en-US" sz="1000" b="1" dirty="0">
                <a:latin typeface="Courier New" panose="02070309020205020404" pitchFamily="49" charset="0"/>
                <a:cs typeface="Courier New" panose="02070309020205020404" pitchFamily="49" charset="0"/>
              </a:rPr>
              <a:t> commands. How can I fix it?</a:t>
            </a:r>
          </a:p>
          <a:p>
            <a:endParaRPr lang="en-US" sz="1000" b="1" dirty="0">
              <a:latin typeface="Courier New" panose="02070309020205020404" pitchFamily="49" charset="0"/>
              <a:cs typeface="Courier New" panose="02070309020205020404" pitchFamily="49" charset="0"/>
            </a:endParaRPr>
          </a:p>
          <a:p>
            <a:r>
              <a:rPr lang="en-US" sz="1000" b="1" dirty="0">
                <a:latin typeface="Courier New" panose="02070309020205020404" pitchFamily="49" charset="0"/>
                <a:cs typeface="Courier New" panose="02070309020205020404" pitchFamily="49" charset="0"/>
              </a:rPr>
              <a:t>A: If commands such as </a:t>
            </a:r>
            <a:r>
              <a:rPr lang="en-US" sz="1000" b="1" dirty="0" err="1">
                <a:latin typeface="Courier New" panose="02070309020205020404" pitchFamily="49" charset="0"/>
                <a:cs typeface="Courier New" panose="02070309020205020404" pitchFamily="49" charset="0"/>
              </a:rPr>
              <a:t>dls</a:t>
            </a: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dmv</a:t>
            </a:r>
            <a:r>
              <a:rPr lang="en-US" sz="1000" b="1" dirty="0">
                <a:latin typeface="Courier New" panose="02070309020205020404" pitchFamily="49" charset="0"/>
                <a:cs typeface="Courier New" panose="02070309020205020404" pitchFamily="49" charset="0"/>
              </a:rPr>
              <a:t>, mmv, </a:t>
            </a:r>
            <a:r>
              <a:rPr lang="en-US" sz="1000" b="1" dirty="0" err="1">
                <a:latin typeface="Courier New" panose="02070309020205020404" pitchFamily="49" charset="0"/>
                <a:cs typeface="Courier New" panose="02070309020205020404" pitchFamily="49" charset="0"/>
              </a:rPr>
              <a:t>mrm</a:t>
            </a:r>
            <a:r>
              <a:rPr lang="en-US" sz="1000" b="1" dirty="0">
                <a:latin typeface="Courier New" panose="02070309020205020404" pitchFamily="49" charset="0"/>
                <a:cs typeface="Courier New" panose="02070309020205020404" pitchFamily="49" charset="0"/>
              </a:rPr>
              <a:t> or </a:t>
            </a:r>
            <a:r>
              <a:rPr lang="en-US" sz="1000" b="1" dirty="0" err="1">
                <a:latin typeface="Courier New" panose="02070309020205020404" pitchFamily="49" charset="0"/>
                <a:cs typeface="Courier New" panose="02070309020205020404" pitchFamily="49" charset="0"/>
              </a:rPr>
              <a:t>dlsraw</a:t>
            </a:r>
            <a:r>
              <a:rPr lang="en-US" sz="1000" b="1" dirty="0">
                <a:latin typeface="Courier New" panose="02070309020205020404" pitchFamily="49" charset="0"/>
                <a:cs typeface="Courier New" panose="02070309020205020404" pitchFamily="49" charset="0"/>
              </a:rPr>
              <a:t> fail for you, but other commands work, check whether you have </a:t>
            </a:r>
            <a:r>
              <a:rPr lang="en-US" sz="1000" b="1" dirty="0" err="1">
                <a:latin typeface="Courier New" panose="02070309020205020404" pitchFamily="49" charset="0"/>
                <a:cs typeface="Courier New" panose="02070309020205020404" pitchFamily="49" charset="0"/>
              </a:rPr>
              <a:t>mvscmdauth</a:t>
            </a:r>
            <a:r>
              <a:rPr lang="en-US" sz="1000" b="1" dirty="0">
                <a:latin typeface="Courier New" panose="02070309020205020404" pitchFamily="49" charset="0"/>
                <a:cs typeface="Courier New" panose="02070309020205020404" pitchFamily="49" charset="0"/>
              </a:rPr>
              <a:t> installed correctly as follows:</a:t>
            </a:r>
          </a:p>
          <a:p>
            <a:endParaRPr lang="en-US" sz="1000" b="1" dirty="0">
              <a:latin typeface="Courier New" panose="02070309020205020404" pitchFamily="49" charset="0"/>
              <a:cs typeface="Courier New" panose="02070309020205020404" pitchFamily="49" charset="0"/>
            </a:endParaRPr>
          </a:p>
          <a:p>
            <a:r>
              <a:rPr lang="en-US" sz="1000" b="1" dirty="0">
                <a:latin typeface="Courier New" panose="02070309020205020404" pitchFamily="49" charset="0"/>
                <a:cs typeface="Courier New" panose="02070309020205020404" pitchFamily="49" charset="0"/>
              </a:rPr>
              <a:t>    Issue type -a </a:t>
            </a:r>
            <a:r>
              <a:rPr lang="en-US" sz="1000" b="1" dirty="0" err="1">
                <a:latin typeface="Courier New" panose="02070309020205020404" pitchFamily="49" charset="0"/>
                <a:cs typeface="Courier New" panose="02070309020205020404" pitchFamily="49" charset="0"/>
              </a:rPr>
              <a:t>mvscmdauth</a:t>
            </a:r>
            <a:r>
              <a:rPr lang="en-US" sz="1000" b="1" dirty="0">
                <a:latin typeface="Courier New" panose="02070309020205020404" pitchFamily="49" charset="0"/>
                <a:cs typeface="Courier New" panose="02070309020205020404" pitchFamily="49" charset="0"/>
              </a:rPr>
              <a:t> to determine where </a:t>
            </a:r>
            <a:r>
              <a:rPr lang="en-US" sz="1000" b="1" dirty="0" err="1">
                <a:latin typeface="Courier New" panose="02070309020205020404" pitchFamily="49" charset="0"/>
                <a:cs typeface="Courier New" panose="02070309020205020404" pitchFamily="49" charset="0"/>
              </a:rPr>
              <a:t>mvscmdauth</a:t>
            </a:r>
            <a:r>
              <a:rPr lang="en-US" sz="1000" b="1" dirty="0">
                <a:latin typeface="Courier New" panose="02070309020205020404" pitchFamily="49" charset="0"/>
                <a:cs typeface="Courier New" panose="02070309020205020404" pitchFamily="49" charset="0"/>
              </a:rPr>
              <a:t> is installed. In this example, we assume that </a:t>
            </a:r>
            <a:r>
              <a:rPr lang="en-US" sz="1000" b="1" dirty="0" err="1">
                <a:latin typeface="Courier New" panose="02070309020205020404" pitchFamily="49" charset="0"/>
                <a:cs typeface="Courier New" panose="02070309020205020404" pitchFamily="49" charset="0"/>
              </a:rPr>
              <a:t>mvscmdauth</a:t>
            </a:r>
            <a:r>
              <a:rPr lang="en-US" sz="1000" b="1" dirty="0">
                <a:latin typeface="Courier New" panose="02070309020205020404" pitchFamily="49" charset="0"/>
                <a:cs typeface="Courier New" panose="02070309020205020404" pitchFamily="49" charset="0"/>
              </a:rPr>
              <a:t> is installed in /</a:t>
            </a:r>
            <a:r>
              <a:rPr lang="en-US" sz="1000" b="1" dirty="0" err="1">
                <a:latin typeface="Courier New" panose="02070309020205020404" pitchFamily="49" charset="0"/>
                <a:cs typeface="Courier New" panose="02070309020205020404" pitchFamily="49" charset="0"/>
              </a:rPr>
              <a:t>usr</a:t>
            </a:r>
            <a:r>
              <a:rPr lang="en-US" sz="1000" b="1" dirty="0">
                <a:latin typeface="Courier New" panose="02070309020205020404" pitchFamily="49" charset="0"/>
                <a:cs typeface="Courier New" panose="02070309020205020404" pitchFamily="49" charset="0"/>
              </a:rPr>
              <a:t>/</a:t>
            </a:r>
            <a:r>
              <a:rPr lang="en-US" sz="1000" b="1" dirty="0" err="1">
                <a:latin typeface="Courier New" panose="02070309020205020404" pitchFamily="49" charset="0"/>
                <a:cs typeface="Courier New" panose="02070309020205020404" pitchFamily="49" charset="0"/>
              </a:rPr>
              <a:t>lpp</a:t>
            </a:r>
            <a:r>
              <a:rPr lang="en-US" sz="1000" b="1" dirty="0">
                <a:latin typeface="Courier New" panose="02070309020205020404" pitchFamily="49" charset="0"/>
                <a:cs typeface="Courier New" panose="02070309020205020404" pitchFamily="49" charset="0"/>
              </a:rPr>
              <a:t>/IBM/</a:t>
            </a:r>
            <a:r>
              <a:rPr lang="en-US" sz="1000" b="1" dirty="0" err="1">
                <a:latin typeface="Courier New" panose="02070309020205020404" pitchFamily="49" charset="0"/>
                <a:cs typeface="Courier New" panose="02070309020205020404" pitchFamily="49" charset="0"/>
              </a:rPr>
              <a:t>zoautil</a:t>
            </a:r>
            <a:r>
              <a:rPr lang="en-US" sz="1000" b="1" dirty="0">
                <a:latin typeface="Courier New" panose="02070309020205020404" pitchFamily="49" charset="0"/>
                <a:cs typeface="Courier New" panose="02070309020205020404" pitchFamily="49" charset="0"/>
              </a:rPr>
              <a:t>.</a:t>
            </a:r>
          </a:p>
          <a:p>
            <a:endParaRPr lang="en-US" sz="1000" b="1" dirty="0">
              <a:latin typeface="Courier New" panose="02070309020205020404" pitchFamily="49" charset="0"/>
              <a:cs typeface="Courier New" panose="02070309020205020404" pitchFamily="49" charset="0"/>
            </a:endParaRPr>
          </a:p>
          <a:p>
            <a:r>
              <a:rPr lang="en-US" sz="1000" b="1" dirty="0">
                <a:latin typeface="Courier New" panose="02070309020205020404" pitchFamily="49" charset="0"/>
                <a:cs typeface="Courier New" panose="02070309020205020404" pitchFamily="49" charset="0"/>
              </a:rPr>
              <a:t>    Issue ls -E /</a:t>
            </a:r>
            <a:r>
              <a:rPr lang="en-US" sz="1000" b="1" dirty="0" err="1">
                <a:latin typeface="Courier New" panose="02070309020205020404" pitchFamily="49" charset="0"/>
                <a:cs typeface="Courier New" panose="02070309020205020404" pitchFamily="49" charset="0"/>
              </a:rPr>
              <a:t>usr</a:t>
            </a:r>
            <a:r>
              <a:rPr lang="en-US" sz="1000" b="1" dirty="0">
                <a:latin typeface="Courier New" panose="02070309020205020404" pitchFamily="49" charset="0"/>
                <a:cs typeface="Courier New" panose="02070309020205020404" pitchFamily="49" charset="0"/>
              </a:rPr>
              <a:t>/</a:t>
            </a:r>
            <a:r>
              <a:rPr lang="en-US" sz="1000" b="1" dirty="0" err="1">
                <a:latin typeface="Courier New" panose="02070309020205020404" pitchFamily="49" charset="0"/>
                <a:cs typeface="Courier New" panose="02070309020205020404" pitchFamily="49" charset="0"/>
              </a:rPr>
              <a:t>lpp</a:t>
            </a:r>
            <a:r>
              <a:rPr lang="en-US" sz="1000" b="1" dirty="0">
                <a:latin typeface="Courier New" panose="02070309020205020404" pitchFamily="49" charset="0"/>
                <a:cs typeface="Courier New" panose="02070309020205020404" pitchFamily="49" charset="0"/>
              </a:rPr>
              <a:t>/IBM/</a:t>
            </a:r>
            <a:r>
              <a:rPr lang="en-US" sz="1000" b="1" dirty="0" err="1">
                <a:latin typeface="Courier New" panose="02070309020205020404" pitchFamily="49" charset="0"/>
                <a:cs typeface="Courier New" panose="02070309020205020404" pitchFamily="49" charset="0"/>
              </a:rPr>
              <a:t>zoautil</a:t>
            </a:r>
            <a:r>
              <a:rPr lang="en-US" sz="1000" b="1" dirty="0">
                <a:latin typeface="Courier New" panose="02070309020205020404" pitchFamily="49" charset="0"/>
                <a:cs typeface="Courier New" panose="02070309020205020404" pitchFamily="49" charset="0"/>
              </a:rPr>
              <a:t>. If </a:t>
            </a:r>
            <a:r>
              <a:rPr lang="en-US" sz="1000" b="1" dirty="0" err="1">
                <a:latin typeface="Courier New" panose="02070309020205020404" pitchFamily="49" charset="0"/>
                <a:cs typeface="Courier New" panose="02070309020205020404" pitchFamily="49" charset="0"/>
              </a:rPr>
              <a:t>mvscmdauth</a:t>
            </a:r>
            <a:r>
              <a:rPr lang="en-US" sz="1000" b="1" dirty="0">
                <a:latin typeface="Courier New" panose="02070309020205020404" pitchFamily="49" charset="0"/>
                <a:cs typeface="Courier New" panose="02070309020205020404" pitchFamily="49" charset="0"/>
              </a:rPr>
              <a:t> is installed correctly, the first two columns read like -</a:t>
            </a:r>
            <a:r>
              <a:rPr lang="en-US" sz="1000" b="1" dirty="0" err="1">
                <a:latin typeface="Courier New" panose="02070309020205020404" pitchFamily="49" charset="0"/>
                <a:cs typeface="Courier New" panose="02070309020205020404" pitchFamily="49" charset="0"/>
              </a:rPr>
              <a:t>rwxr</a:t>
            </a:r>
            <a:r>
              <a:rPr lang="en-US" sz="1000" b="1" dirty="0">
                <a:latin typeface="Courier New" panose="02070309020205020404" pitchFamily="49" charset="0"/>
                <a:cs typeface="Courier New" panose="02070309020205020404" pitchFamily="49" charset="0"/>
              </a:rPr>
              <a:t>-</a:t>
            </a:r>
            <a:r>
              <a:rPr lang="en-US" sz="1000" b="1" dirty="0" err="1">
                <a:latin typeface="Courier New" panose="02070309020205020404" pitchFamily="49" charset="0"/>
                <a:cs typeface="Courier New" panose="02070309020205020404" pitchFamily="49" charset="0"/>
              </a:rPr>
              <a:t>xr</a:t>
            </a:r>
            <a:r>
              <a:rPr lang="en-US" sz="1000" b="1" dirty="0">
                <a:latin typeface="Courier New" panose="02070309020205020404" pitchFamily="49" charset="0"/>
                <a:cs typeface="Courier New" panose="02070309020205020404" pitchFamily="49" charset="0"/>
              </a:rPr>
              <a:t>-x a---. In particular, if the ‘a’ is not present, </a:t>
            </a:r>
            <a:r>
              <a:rPr lang="en-US" sz="1000" b="1" dirty="0" err="1">
                <a:latin typeface="Courier New" panose="02070309020205020404" pitchFamily="49" charset="0"/>
                <a:cs typeface="Courier New" panose="02070309020205020404" pitchFamily="49" charset="0"/>
              </a:rPr>
              <a:t>mvscmdauth</a:t>
            </a:r>
            <a:r>
              <a:rPr lang="en-US" sz="1000" b="1" dirty="0">
                <a:latin typeface="Courier New" panose="02070309020205020404" pitchFamily="49" charset="0"/>
                <a:cs typeface="Courier New" panose="02070309020205020404" pitchFamily="49" charset="0"/>
              </a:rPr>
              <a:t> is not APF-authorized. To set the APF authorization bit on, issue </a:t>
            </a:r>
            <a:r>
              <a:rPr lang="en-US" sz="1000" b="1" dirty="0" err="1">
                <a:latin typeface="Courier New" panose="02070309020205020404" pitchFamily="49" charset="0"/>
                <a:cs typeface="Courier New" panose="02070309020205020404" pitchFamily="49" charset="0"/>
              </a:rPr>
              <a:t>extattr</a:t>
            </a:r>
            <a:r>
              <a:rPr lang="en-US" sz="1000" b="1" dirty="0">
                <a:latin typeface="Courier New" panose="02070309020205020404" pitchFamily="49" charset="0"/>
                <a:cs typeface="Courier New" panose="02070309020205020404" pitchFamily="49" charset="0"/>
              </a:rPr>
              <a:t> +a /</a:t>
            </a:r>
            <a:r>
              <a:rPr lang="en-US" sz="1000" b="1" dirty="0" err="1">
                <a:latin typeface="Courier New" panose="02070309020205020404" pitchFamily="49" charset="0"/>
                <a:cs typeface="Courier New" panose="02070309020205020404" pitchFamily="49" charset="0"/>
              </a:rPr>
              <a:t>usr</a:t>
            </a:r>
            <a:r>
              <a:rPr lang="en-US" sz="1000" b="1" dirty="0">
                <a:latin typeface="Courier New" panose="02070309020205020404" pitchFamily="49" charset="0"/>
                <a:cs typeface="Courier New" panose="02070309020205020404" pitchFamily="49" charset="0"/>
              </a:rPr>
              <a:t>/</a:t>
            </a:r>
            <a:r>
              <a:rPr lang="en-US" sz="1000" b="1" dirty="0" err="1">
                <a:latin typeface="Courier New" panose="02070309020205020404" pitchFamily="49" charset="0"/>
                <a:cs typeface="Courier New" panose="02070309020205020404" pitchFamily="49" charset="0"/>
              </a:rPr>
              <a:t>lpp</a:t>
            </a:r>
            <a:r>
              <a:rPr lang="en-US" sz="1000" b="1" dirty="0">
                <a:latin typeface="Courier New" panose="02070309020205020404" pitchFamily="49" charset="0"/>
                <a:cs typeface="Courier New" panose="02070309020205020404" pitchFamily="49" charset="0"/>
              </a:rPr>
              <a:t>/IBM/</a:t>
            </a:r>
            <a:r>
              <a:rPr lang="en-US" sz="1000" b="1" dirty="0" err="1">
                <a:latin typeface="Courier New" panose="02070309020205020404" pitchFamily="49" charset="0"/>
                <a:cs typeface="Courier New" panose="02070309020205020404" pitchFamily="49" charset="0"/>
              </a:rPr>
              <a:t>zoautil</a:t>
            </a:r>
            <a:r>
              <a:rPr lang="en-US" sz="1000" b="1" dirty="0">
                <a:latin typeface="Courier New" panose="02070309020205020404" pitchFamily="49" charset="0"/>
                <a:cs typeface="Courier New" panose="02070309020205020404" pitchFamily="49" charset="0"/>
              </a:rPr>
              <a:t>. If it is still not set afterward, you probably do not have permission to do it, and you should consult your systems programmer.</a:t>
            </a: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34806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22873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Disclaimer</a:t>
            </a:r>
          </a:p>
        </p:txBody>
      </p:sp>
      <p:sp>
        <p:nvSpPr>
          <p:cNvPr id="6" name="Content Placeholder 1"/>
          <p:cNvSpPr txBox="1">
            <a:spLocks/>
          </p:cNvSpPr>
          <p:nvPr/>
        </p:nvSpPr>
        <p:spPr>
          <a:xfrm>
            <a:off x="437055" y="870862"/>
            <a:ext cx="8393987" cy="3610827"/>
          </a:xfrm>
          <a:prstGeom prst="rect">
            <a:avLst/>
          </a:prstGeom>
        </p:spPr>
        <p:txBody>
          <a:bodyPr/>
          <a:lstStyle>
            <a:lvl1pPr marL="342900" indent="-342900" algn="l" defTabSz="457200" rtl="0" eaLnBrk="1" latinLnBrk="0" hangingPunct="1">
              <a:spcBef>
                <a:spcPct val="20000"/>
              </a:spcBef>
              <a:buClr>
                <a:srgbClr val="619AEC"/>
              </a:buClr>
              <a:buFont typeface="Wingdings" charset="2"/>
              <a:buChar char="§"/>
              <a:defRPr sz="2000" kern="1200">
                <a:solidFill>
                  <a:schemeClr val="tx1"/>
                </a:solidFill>
                <a:latin typeface="+mn-lt"/>
                <a:ea typeface="IBM Plex Sans" charset="0"/>
                <a:cs typeface="IBM Plex Sans" charset="0"/>
              </a:defRPr>
            </a:lvl1pPr>
            <a:lvl2pPr marL="742950" indent="-285750" algn="l" defTabSz="457200" rtl="0" eaLnBrk="1" latinLnBrk="0" hangingPunct="1">
              <a:spcBef>
                <a:spcPct val="20000"/>
              </a:spcBef>
              <a:buClr>
                <a:srgbClr val="619AEC"/>
              </a:buClr>
              <a:buFont typeface="Arial"/>
              <a:buChar char="–"/>
              <a:defRPr sz="1800" kern="1200">
                <a:solidFill>
                  <a:schemeClr val="tx1"/>
                </a:solidFill>
                <a:latin typeface="+mn-lt"/>
                <a:ea typeface="IBM Plex Sans" charset="0"/>
                <a:cs typeface="IBM Plex Sans" charset="0"/>
              </a:defRPr>
            </a:lvl2pPr>
            <a:lvl3pPr marL="1143000" indent="-228600" algn="l" defTabSz="457200" rtl="0" eaLnBrk="1" latinLnBrk="0" hangingPunct="1">
              <a:spcBef>
                <a:spcPct val="20000"/>
              </a:spcBef>
              <a:buClr>
                <a:srgbClr val="619AEC"/>
              </a:buClr>
              <a:buFont typeface="Arial"/>
              <a:buChar char="•"/>
              <a:defRPr sz="1600" kern="1200">
                <a:solidFill>
                  <a:schemeClr val="tx1"/>
                </a:solidFill>
                <a:latin typeface="+mn-lt"/>
                <a:ea typeface="IBM Plex Sans" charset="0"/>
                <a:cs typeface="IBM Plex Sans" charset="0"/>
              </a:defRPr>
            </a:lvl3pPr>
            <a:lvl4pPr marL="1600200" indent="-228600" algn="l" defTabSz="457200" rtl="0" eaLnBrk="1" latinLnBrk="0" hangingPunct="1">
              <a:spcBef>
                <a:spcPct val="20000"/>
              </a:spcBef>
              <a:buClr>
                <a:srgbClr val="619AEC"/>
              </a:buClr>
              <a:buFont typeface="Arial"/>
              <a:buChar char="–"/>
              <a:defRPr sz="1400" kern="1200">
                <a:solidFill>
                  <a:schemeClr val="tx1"/>
                </a:solidFill>
                <a:latin typeface="+mn-lt"/>
                <a:ea typeface="IBM Plex Sans" charset="0"/>
                <a:cs typeface="IBM Plex Sans" charset="0"/>
              </a:defRPr>
            </a:lvl4pPr>
            <a:lvl5pPr marL="2057400" indent="-228600" algn="l" defTabSz="457200" rtl="0" eaLnBrk="1" latinLnBrk="0" hangingPunct="1">
              <a:spcBef>
                <a:spcPct val="20000"/>
              </a:spcBef>
              <a:buClr>
                <a:srgbClr val="619AEC"/>
              </a:buClr>
              <a:buFont typeface="Arial"/>
              <a:buChar char="»"/>
              <a:defRPr sz="1400" kern="1200">
                <a:solidFill>
                  <a:schemeClr val="tx1"/>
                </a:solidFill>
                <a:latin typeface="+mn-lt"/>
                <a:ea typeface="IBM Plex Sans" charset="0"/>
                <a:cs typeface="IBM Plex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a:t>IBM’s statements regarding its plans, directions, and intent are subject to change or withdrawal without notice and at IBM’s sole discretion.  </a:t>
            </a:r>
          </a:p>
          <a:p>
            <a:r>
              <a:rPr lang="en-US" sz="1400" dirty="0"/>
              <a:t>Information regarding potential future products is intended to outline our general product direction and it should not be relied on in making a purchasing decision. </a:t>
            </a:r>
          </a:p>
          <a:p>
            <a:r>
              <a:rPr lang="en-US" sz="1400" dirty="0"/>
              <a:t>The information mentioned regarding potential future products is not a commitment, promise, or legal obligation to deliver any material, code or functionality. Information about potential future products may not be incorporated into any contract. </a:t>
            </a:r>
          </a:p>
          <a:p>
            <a:r>
              <a:rPr lang="en-US" sz="1400" dirty="0"/>
              <a:t>The development, release, and timing of any future features or functionality described for our products remains at our sole discretion. </a:t>
            </a:r>
          </a:p>
          <a:p>
            <a:r>
              <a:rPr lang="en-US" sz="1400" dirty="0"/>
              <a:t>Performance is based on measurements and projections using standard IBM benchmarks in a controlled environment. The actual throughput or performance that any user will experience will vary depending upon many factors, including considerations such as the amount of multiprogramming in the user’s job stream, the I/O configuration, the storage configuration, and the workload processed. Therefore, no assurance can be given that an individual user will achieve results similar to those stated here</a:t>
            </a:r>
          </a:p>
        </p:txBody>
      </p:sp>
    </p:spTree>
    <p:extLst>
      <p:ext uri="{BB962C8B-B14F-4D97-AF65-F5344CB8AC3E}">
        <p14:creationId xmlns:p14="http://schemas.microsoft.com/office/powerpoint/2010/main" val="123105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71076-6B7C-4C1E-B1B0-DD66254AB577}"/>
              </a:ext>
            </a:extLst>
          </p:cNvPr>
          <p:cNvSpPr>
            <a:spLocks noGrp="1"/>
          </p:cNvSpPr>
          <p:nvPr>
            <p:ph type="title"/>
          </p:nvPr>
        </p:nvSpPr>
        <p:spPr/>
        <p:txBody>
          <a:bodyPr/>
          <a:lstStyle/>
          <a:p>
            <a:r>
              <a:rPr lang="en-US" dirty="0"/>
              <a:t>Why Z Open Automation Utilities</a:t>
            </a:r>
          </a:p>
        </p:txBody>
      </p:sp>
      <p:sp>
        <p:nvSpPr>
          <p:cNvPr id="3" name="Content Placeholder 2">
            <a:extLst>
              <a:ext uri="{FF2B5EF4-FFF2-40B4-BE49-F238E27FC236}">
                <a16:creationId xmlns:a16="http://schemas.microsoft.com/office/drawing/2014/main" id="{88E0E643-CF57-4B39-8C4D-F70A35988640}"/>
              </a:ext>
            </a:extLst>
          </p:cNvPr>
          <p:cNvSpPr>
            <a:spLocks noGrp="1"/>
          </p:cNvSpPr>
          <p:nvPr>
            <p:ph idx="1"/>
          </p:nvPr>
        </p:nvSpPr>
        <p:spPr/>
        <p:txBody>
          <a:bodyPr/>
          <a:lstStyle/>
          <a:p>
            <a:r>
              <a:rPr lang="en-US" dirty="0"/>
              <a:t>Job Control Language (JCL) has been used for a long time for performing or automating a set of steps on the z/OS operating system.</a:t>
            </a:r>
          </a:p>
          <a:p>
            <a:endParaRPr lang="en-US" dirty="0"/>
          </a:p>
          <a:p>
            <a:r>
              <a:rPr lang="en-US" dirty="0"/>
              <a:t>Though JCL has evolved with the times, it is foreign to people familiar with environments such as Linux, UNIX, and Windows.</a:t>
            </a:r>
          </a:p>
          <a:p>
            <a:endParaRPr lang="en-US" dirty="0"/>
          </a:p>
          <a:p>
            <a:r>
              <a:rPr lang="en-US" dirty="0"/>
              <a:t>z/OS developers can write scripts to automate tasks in the UNIX System Services (USS) environment. </a:t>
            </a:r>
          </a:p>
          <a:p>
            <a:pPr lvl="1"/>
            <a:r>
              <a:rPr lang="en-US" dirty="0"/>
              <a:t>But there are gaps in what can be accomplished from USS i.e. accessing data sets or running MVS programs</a:t>
            </a:r>
          </a:p>
        </p:txBody>
      </p:sp>
    </p:spTree>
    <p:extLst>
      <p:ext uri="{BB962C8B-B14F-4D97-AF65-F5344CB8AC3E}">
        <p14:creationId xmlns:p14="http://schemas.microsoft.com/office/powerpoint/2010/main" val="594800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B8EBC-C650-4A91-B80C-53CC0C526813}"/>
              </a:ext>
            </a:extLst>
          </p:cNvPr>
          <p:cNvSpPr>
            <a:spLocks noGrp="1"/>
          </p:cNvSpPr>
          <p:nvPr>
            <p:ph type="title"/>
          </p:nvPr>
        </p:nvSpPr>
        <p:spPr/>
        <p:txBody>
          <a:bodyPr/>
          <a:lstStyle/>
          <a:p>
            <a:r>
              <a:rPr lang="en-US" dirty="0"/>
              <a:t>How can ZOA Utilities help</a:t>
            </a:r>
          </a:p>
        </p:txBody>
      </p:sp>
      <p:sp>
        <p:nvSpPr>
          <p:cNvPr id="3" name="Content Placeholder 2">
            <a:extLst>
              <a:ext uri="{FF2B5EF4-FFF2-40B4-BE49-F238E27FC236}">
                <a16:creationId xmlns:a16="http://schemas.microsoft.com/office/drawing/2014/main" id="{00F02B16-9524-4989-80A1-056DCE769B53}"/>
              </a:ext>
            </a:extLst>
          </p:cNvPr>
          <p:cNvSpPr>
            <a:spLocks noGrp="1"/>
          </p:cNvSpPr>
          <p:nvPr>
            <p:ph idx="1"/>
          </p:nvPr>
        </p:nvSpPr>
        <p:spPr/>
        <p:txBody>
          <a:bodyPr/>
          <a:lstStyle/>
          <a:p>
            <a:r>
              <a:rPr lang="en-US" dirty="0"/>
              <a:t>ZOA Utilities fills in the gaps by providing the underlying runtime to support executing automation tasks on z/OS via Java, Python, and shell commands from USS.</a:t>
            </a:r>
          </a:p>
          <a:p>
            <a:endParaRPr lang="en-US" dirty="0"/>
          </a:p>
          <a:p>
            <a:r>
              <a:rPr lang="en-US" dirty="0"/>
              <a:t>With ZOA Utilities, you can run traditional MVS commands, such as IEBCOPY, IDCAMS, and IKJEFT01, as well as perform a number of data set operations in the scripting language of your choice.</a:t>
            </a:r>
          </a:p>
          <a:p>
            <a:endParaRPr lang="en-US" dirty="0"/>
          </a:p>
          <a:p>
            <a:r>
              <a:rPr lang="en-US" dirty="0"/>
              <a:t>ZOA Utilities is useful for z/OS developers who want to automate tasks that access MVS resources.</a:t>
            </a:r>
          </a:p>
        </p:txBody>
      </p:sp>
    </p:spTree>
    <p:extLst>
      <p:ext uri="{BB962C8B-B14F-4D97-AF65-F5344CB8AC3E}">
        <p14:creationId xmlns:p14="http://schemas.microsoft.com/office/powerpoint/2010/main" val="4214897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33FEF-261B-4EB8-9841-234EE208D4D6}"/>
              </a:ext>
            </a:extLst>
          </p:cNvPr>
          <p:cNvSpPr>
            <a:spLocks noGrp="1"/>
          </p:cNvSpPr>
          <p:nvPr>
            <p:ph type="title"/>
          </p:nvPr>
        </p:nvSpPr>
        <p:spPr>
          <a:xfrm>
            <a:off x="355143" y="100912"/>
            <a:ext cx="8557812" cy="485679"/>
          </a:xfrm>
        </p:spPr>
        <p:txBody>
          <a:bodyPr/>
          <a:lstStyle/>
          <a:p>
            <a:r>
              <a:rPr lang="en-US" dirty="0"/>
              <a:t>Example – Copy four files from HFS to PDSE</a:t>
            </a:r>
          </a:p>
        </p:txBody>
      </p:sp>
      <p:sp>
        <p:nvSpPr>
          <p:cNvPr id="7" name="Rectangle 6">
            <a:extLst>
              <a:ext uri="{FF2B5EF4-FFF2-40B4-BE49-F238E27FC236}">
                <a16:creationId xmlns:a16="http://schemas.microsoft.com/office/drawing/2014/main" id="{1402F3DB-B247-4B69-83DE-3B84677EEBF1}"/>
              </a:ext>
            </a:extLst>
          </p:cNvPr>
          <p:cNvSpPr/>
          <p:nvPr/>
        </p:nvSpPr>
        <p:spPr>
          <a:xfrm>
            <a:off x="355143" y="891391"/>
            <a:ext cx="4566733" cy="3554819"/>
          </a:xfrm>
          <a:prstGeom prst="rect">
            <a:avLst/>
          </a:prstGeom>
          <a:solidFill>
            <a:schemeClr val="bg1">
              <a:lumMod val="95000"/>
            </a:schemeClr>
          </a:solidFill>
          <a:ln>
            <a:solidFill>
              <a:schemeClr val="tx1"/>
            </a:solidFill>
          </a:ln>
        </p:spPr>
        <p:txBody>
          <a:bodyPr wrap="square">
            <a:spAutoFit/>
          </a:bodyPr>
          <a:lstStyle/>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//DCPI  EXEC PGM=IEBGENER</a:t>
            </a:r>
          </a:p>
          <a:p>
            <a:r>
              <a:rPr lang="en-US" sz="900" dirty="0">
                <a:latin typeface="Courier New" panose="02070309020205020404" pitchFamily="49" charset="0"/>
                <a:cs typeface="Courier New" panose="02070309020205020404" pitchFamily="49" charset="0"/>
              </a:rPr>
              <a:t>//SYSIN DD DUMMY</a:t>
            </a:r>
          </a:p>
          <a:p>
            <a:r>
              <a:rPr lang="en-US" sz="900" dirty="0">
                <a:latin typeface="Courier New" panose="02070309020205020404" pitchFamily="49" charset="0"/>
                <a:cs typeface="Courier New" panose="02070309020205020404" pitchFamily="49" charset="0"/>
              </a:rPr>
              <a:t>//SYSPRINT DD SYSOUT=* </a:t>
            </a:r>
          </a:p>
          <a:p>
            <a:r>
              <a:rPr lang="en-US" sz="900" dirty="0">
                <a:latin typeface="Courier New" panose="02070309020205020404" pitchFamily="49" charset="0"/>
                <a:cs typeface="Courier New" panose="02070309020205020404" pitchFamily="49" charset="0"/>
              </a:rPr>
              <a:t>//SYSUT1 DD PATH='/</a:t>
            </a:r>
            <a:r>
              <a:rPr lang="en-US" sz="900" dirty="0" err="1">
                <a:latin typeface="Courier New" panose="02070309020205020404" pitchFamily="49" charset="0"/>
                <a:cs typeface="Courier New" panose="02070309020205020404" pitchFamily="49" charset="0"/>
              </a:rPr>
              <a:t>tmp</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interest.cobol</a:t>
            </a:r>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RECFM=FB,LRECL=80,BLKSIZE=32720</a:t>
            </a:r>
          </a:p>
          <a:p>
            <a:r>
              <a:rPr lang="en-US" sz="900" dirty="0">
                <a:latin typeface="Courier New" panose="02070309020205020404" pitchFamily="49" charset="0"/>
                <a:cs typeface="Courier New" panose="02070309020205020404" pitchFamily="49" charset="0"/>
              </a:rPr>
              <a:t>//SYSUT2 DD DSN=@@HLQ@@.ZOASAMP.PROJ23.COBOL(INTEREST),DISP=SHR</a:t>
            </a:r>
          </a:p>
          <a:p>
            <a:r>
              <a:rPr lang="en-US" sz="900" dirty="0">
                <a:latin typeface="Courier New" panose="02070309020205020404" pitchFamily="49" charset="0"/>
                <a:cs typeface="Courier New" panose="02070309020205020404" pitchFamily="49" charset="0"/>
              </a:rPr>
              <a:t>//DCPB  EXEC PGM=IEBGENER</a:t>
            </a:r>
          </a:p>
          <a:p>
            <a:r>
              <a:rPr lang="en-US" sz="900" dirty="0">
                <a:latin typeface="Courier New" panose="02070309020205020404" pitchFamily="49" charset="0"/>
                <a:cs typeface="Courier New" panose="02070309020205020404" pitchFamily="49" charset="0"/>
              </a:rPr>
              <a:t>//SYSIN DD DUMMY</a:t>
            </a:r>
          </a:p>
          <a:p>
            <a:r>
              <a:rPr lang="en-US" sz="900" dirty="0">
                <a:latin typeface="Courier New" panose="02070309020205020404" pitchFamily="49" charset="0"/>
                <a:cs typeface="Courier New" panose="02070309020205020404" pitchFamily="49" charset="0"/>
              </a:rPr>
              <a:t>//SYSPRINT DD SYSOUT=* </a:t>
            </a:r>
          </a:p>
          <a:p>
            <a:r>
              <a:rPr lang="en-US" sz="900" dirty="0">
                <a:latin typeface="Courier New" panose="02070309020205020404" pitchFamily="49" charset="0"/>
                <a:cs typeface="Courier New" panose="02070309020205020404" pitchFamily="49" charset="0"/>
              </a:rPr>
              <a:t>//SYSUT1 DD PATH='/</a:t>
            </a:r>
            <a:r>
              <a:rPr lang="en-US" sz="900" dirty="0" err="1">
                <a:latin typeface="Courier New" panose="02070309020205020404" pitchFamily="49" charset="0"/>
                <a:cs typeface="Courier New" panose="02070309020205020404" pitchFamily="49" charset="0"/>
              </a:rPr>
              <a:t>tmp</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mobile.cobol</a:t>
            </a:r>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RECFM=FB,LRECL=80,BLKSIZE=32720</a:t>
            </a:r>
          </a:p>
          <a:p>
            <a:r>
              <a:rPr lang="en-US" sz="900" dirty="0">
                <a:latin typeface="Courier New" panose="02070309020205020404" pitchFamily="49" charset="0"/>
                <a:cs typeface="Courier New" panose="02070309020205020404" pitchFamily="49" charset="0"/>
              </a:rPr>
              <a:t>//SYSUT2 DD DSN=@@HLQ@@.ZOASAMP.PROJ23.COBOL(MOBILE),DISP=SHR</a:t>
            </a:r>
          </a:p>
          <a:p>
            <a:r>
              <a:rPr lang="en-US" sz="900" dirty="0">
                <a:latin typeface="Courier New" panose="02070309020205020404" pitchFamily="49" charset="0"/>
                <a:cs typeface="Courier New" panose="02070309020205020404" pitchFamily="49" charset="0"/>
              </a:rPr>
              <a:t>//DCPM  EXEC PGM=IEBGENER</a:t>
            </a:r>
          </a:p>
          <a:p>
            <a:r>
              <a:rPr lang="en-US" sz="900" dirty="0">
                <a:latin typeface="Courier New" panose="02070309020205020404" pitchFamily="49" charset="0"/>
                <a:cs typeface="Courier New" panose="02070309020205020404" pitchFamily="49" charset="0"/>
              </a:rPr>
              <a:t>//SYSIN DD DUMMY</a:t>
            </a:r>
          </a:p>
          <a:p>
            <a:r>
              <a:rPr lang="en-US" sz="900" dirty="0">
                <a:latin typeface="Courier New" panose="02070309020205020404" pitchFamily="49" charset="0"/>
                <a:cs typeface="Courier New" panose="02070309020205020404" pitchFamily="49" charset="0"/>
              </a:rPr>
              <a:t>//SYSPRINT DD SYSOUT=* </a:t>
            </a:r>
          </a:p>
          <a:p>
            <a:r>
              <a:rPr lang="en-US" sz="900" dirty="0">
                <a:latin typeface="Courier New" panose="02070309020205020404" pitchFamily="49" charset="0"/>
                <a:cs typeface="Courier New" panose="02070309020205020404" pitchFamily="49" charset="0"/>
              </a:rPr>
              <a:t>//SYSUT1 DD PATH='/</a:t>
            </a:r>
            <a:r>
              <a:rPr lang="en-US" sz="900" dirty="0" err="1">
                <a:latin typeface="Courier New" panose="02070309020205020404" pitchFamily="49" charset="0"/>
                <a:cs typeface="Courier New" panose="02070309020205020404" pitchFamily="49" charset="0"/>
              </a:rPr>
              <a:t>tmp</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mortgage.cobol</a:t>
            </a:r>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RECFM=FB,LRECL=80,BLKSIZE=32720</a:t>
            </a:r>
          </a:p>
          <a:p>
            <a:r>
              <a:rPr lang="en-US" sz="900" dirty="0">
                <a:latin typeface="Courier New" panose="02070309020205020404" pitchFamily="49" charset="0"/>
                <a:cs typeface="Courier New" panose="02070309020205020404" pitchFamily="49" charset="0"/>
              </a:rPr>
              <a:t>//SYSUT2 DD DSN=@@HLQ@@.ZOASAMP.PROJ23.COBOL(MORTGAGE),DISP=SHR</a:t>
            </a:r>
          </a:p>
          <a:p>
            <a:r>
              <a:rPr lang="en-US" sz="900" dirty="0">
                <a:latin typeface="Courier New" panose="02070309020205020404" pitchFamily="49" charset="0"/>
                <a:cs typeface="Courier New" panose="02070309020205020404" pitchFamily="49" charset="0"/>
              </a:rPr>
              <a:t>//DCPP  EXEC PGM=IEBGENER</a:t>
            </a:r>
          </a:p>
          <a:p>
            <a:r>
              <a:rPr lang="en-US" sz="900" dirty="0">
                <a:latin typeface="Courier New" panose="02070309020205020404" pitchFamily="49" charset="0"/>
                <a:cs typeface="Courier New" panose="02070309020205020404" pitchFamily="49" charset="0"/>
              </a:rPr>
              <a:t>//SYSIN DD DUMMY</a:t>
            </a:r>
          </a:p>
          <a:p>
            <a:r>
              <a:rPr lang="en-US" sz="900" dirty="0">
                <a:latin typeface="Courier New" panose="02070309020205020404" pitchFamily="49" charset="0"/>
                <a:cs typeface="Courier New" panose="02070309020205020404" pitchFamily="49" charset="0"/>
              </a:rPr>
              <a:t>//SYSPRINT DD SYSOUT=* </a:t>
            </a:r>
          </a:p>
          <a:p>
            <a:r>
              <a:rPr lang="en-US" sz="900" dirty="0">
                <a:latin typeface="Courier New" panose="02070309020205020404" pitchFamily="49" charset="0"/>
                <a:cs typeface="Courier New" panose="02070309020205020404" pitchFamily="49" charset="0"/>
              </a:rPr>
              <a:t>//SYSUT1 DD PATH='/</a:t>
            </a:r>
            <a:r>
              <a:rPr lang="en-US" sz="900" dirty="0" err="1">
                <a:latin typeface="Courier New" panose="02070309020205020404" pitchFamily="49" charset="0"/>
                <a:cs typeface="Courier New" panose="02070309020205020404" pitchFamily="49" charset="0"/>
              </a:rPr>
              <a:t>tmp</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payment.cobol</a:t>
            </a:r>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RECFM=FB,LRECL=80,BLKSIZE=32720</a:t>
            </a:r>
          </a:p>
          <a:p>
            <a:r>
              <a:rPr lang="en-US" sz="900" dirty="0">
                <a:latin typeface="Courier New" panose="02070309020205020404" pitchFamily="49" charset="0"/>
                <a:cs typeface="Courier New" panose="02070309020205020404" pitchFamily="49" charset="0"/>
              </a:rPr>
              <a:t>//SYSUT2 DD DSN=@@HLQ@@.ZOASAMP.PROJ23.COBOL(PAYMENT),DISP=SHR</a:t>
            </a:r>
          </a:p>
        </p:txBody>
      </p:sp>
      <p:sp>
        <p:nvSpPr>
          <p:cNvPr id="8" name="TextBox 7">
            <a:extLst>
              <a:ext uri="{FF2B5EF4-FFF2-40B4-BE49-F238E27FC236}">
                <a16:creationId xmlns:a16="http://schemas.microsoft.com/office/drawing/2014/main" id="{5B3EAA2F-6E8E-4966-BD39-0583D737578E}"/>
              </a:ext>
            </a:extLst>
          </p:cNvPr>
          <p:cNvSpPr txBox="1"/>
          <p:nvPr/>
        </p:nvSpPr>
        <p:spPr>
          <a:xfrm>
            <a:off x="355143" y="592235"/>
            <a:ext cx="503664" cy="307777"/>
          </a:xfrm>
          <a:prstGeom prst="rect">
            <a:avLst/>
          </a:prstGeom>
          <a:noFill/>
        </p:spPr>
        <p:txBody>
          <a:bodyPr wrap="square" rtlCol="0">
            <a:spAutoFit/>
          </a:bodyPr>
          <a:lstStyle/>
          <a:p>
            <a:r>
              <a:rPr lang="en-US" sz="1400" dirty="0"/>
              <a:t>JCL</a:t>
            </a:r>
          </a:p>
        </p:txBody>
      </p:sp>
      <p:sp>
        <p:nvSpPr>
          <p:cNvPr id="9" name="TextBox 8">
            <a:extLst>
              <a:ext uri="{FF2B5EF4-FFF2-40B4-BE49-F238E27FC236}">
                <a16:creationId xmlns:a16="http://schemas.microsoft.com/office/drawing/2014/main" id="{920BBB9D-7E04-4062-ACBC-A4DB8A8CBEFF}"/>
              </a:ext>
            </a:extLst>
          </p:cNvPr>
          <p:cNvSpPr txBox="1"/>
          <p:nvPr/>
        </p:nvSpPr>
        <p:spPr>
          <a:xfrm>
            <a:off x="5147733" y="1360317"/>
            <a:ext cx="3697111" cy="230832"/>
          </a:xfrm>
          <a:prstGeom prst="rect">
            <a:avLst/>
          </a:prstGeom>
          <a:solidFill>
            <a:schemeClr val="bg1">
              <a:lumMod val="95000"/>
            </a:schemeClr>
          </a:solidFill>
          <a:ln>
            <a:solidFill>
              <a:schemeClr val="tx1"/>
            </a:solidFill>
          </a:ln>
        </p:spPr>
        <p:txBody>
          <a:bodyPr wrap="square" rtlCol="0">
            <a:spAutoFit/>
          </a:bodyPr>
          <a:lstStyle/>
          <a:p>
            <a:r>
              <a:rPr lang="en-US" sz="900" dirty="0" err="1">
                <a:latin typeface="Courier New" panose="02070309020205020404" pitchFamily="49" charset="0"/>
                <a:cs typeface="Courier New" panose="02070309020205020404" pitchFamily="49" charset="0"/>
              </a:rPr>
              <a:t>dcp</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tmp</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cobol</a:t>
            </a:r>
            <a:r>
              <a:rPr lang="en-US" sz="900" dirty="0">
                <a:latin typeface="Courier New" panose="02070309020205020404" pitchFamily="49" charset="0"/>
                <a:cs typeface="Courier New" panose="02070309020205020404" pitchFamily="49" charset="0"/>
              </a:rPr>
              <a:t> "${HLQ}.PROJ23.COBOL"</a:t>
            </a:r>
          </a:p>
        </p:txBody>
      </p:sp>
      <p:sp>
        <p:nvSpPr>
          <p:cNvPr id="10" name="TextBox 9">
            <a:extLst>
              <a:ext uri="{FF2B5EF4-FFF2-40B4-BE49-F238E27FC236}">
                <a16:creationId xmlns:a16="http://schemas.microsoft.com/office/drawing/2014/main" id="{A664403D-8D5E-4B6C-8208-D709827AA358}"/>
              </a:ext>
            </a:extLst>
          </p:cNvPr>
          <p:cNvSpPr txBox="1"/>
          <p:nvPr/>
        </p:nvSpPr>
        <p:spPr>
          <a:xfrm>
            <a:off x="5090794" y="1060732"/>
            <a:ext cx="621383" cy="307777"/>
          </a:xfrm>
          <a:prstGeom prst="rect">
            <a:avLst/>
          </a:prstGeom>
          <a:noFill/>
        </p:spPr>
        <p:txBody>
          <a:bodyPr wrap="square" rtlCol="0">
            <a:spAutoFit/>
          </a:bodyPr>
          <a:lstStyle/>
          <a:p>
            <a:r>
              <a:rPr lang="en-US" sz="1400" dirty="0"/>
              <a:t>Shell</a:t>
            </a:r>
          </a:p>
        </p:txBody>
      </p:sp>
      <p:sp>
        <p:nvSpPr>
          <p:cNvPr id="11" name="TextBox 10">
            <a:extLst>
              <a:ext uri="{FF2B5EF4-FFF2-40B4-BE49-F238E27FC236}">
                <a16:creationId xmlns:a16="http://schemas.microsoft.com/office/drawing/2014/main" id="{EB7F282F-3716-4DA0-ABF0-CD73550EC2D7}"/>
              </a:ext>
            </a:extLst>
          </p:cNvPr>
          <p:cNvSpPr txBox="1"/>
          <p:nvPr/>
        </p:nvSpPr>
        <p:spPr>
          <a:xfrm>
            <a:off x="5153386" y="2229559"/>
            <a:ext cx="3691458" cy="230832"/>
          </a:xfrm>
          <a:prstGeom prst="rect">
            <a:avLst/>
          </a:prstGeom>
          <a:solidFill>
            <a:schemeClr val="bg1">
              <a:lumMod val="95000"/>
            </a:schemeClr>
          </a:solidFill>
          <a:ln>
            <a:solidFill>
              <a:schemeClr val="tx1"/>
            </a:solidFill>
          </a:ln>
        </p:spPr>
        <p:txBody>
          <a:bodyPr wrap="square" rtlCol="0">
            <a:spAutoFit/>
          </a:bodyPr>
          <a:lstStyle/>
          <a:p>
            <a:r>
              <a:rPr lang="en-US" sz="900" dirty="0" err="1">
                <a:latin typeface="Courier New" panose="02070309020205020404" pitchFamily="49" charset="0"/>
                <a:cs typeface="Courier New" panose="02070309020205020404" pitchFamily="49" charset="0"/>
              </a:rPr>
              <a:t>Datasets.copy</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tmp</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cobol</a:t>
            </a:r>
            <a:r>
              <a:rPr lang="en-US" sz="900" dirty="0">
                <a:latin typeface="Courier New" panose="02070309020205020404" pitchFamily="49" charset="0"/>
                <a:cs typeface="Courier New" panose="02070309020205020404" pitchFamily="49" charset="0"/>
              </a:rPr>
              <a:t>", HLQ+".PROJ23.COBOL");</a:t>
            </a:r>
          </a:p>
        </p:txBody>
      </p:sp>
      <p:sp>
        <p:nvSpPr>
          <p:cNvPr id="12" name="TextBox 11">
            <a:extLst>
              <a:ext uri="{FF2B5EF4-FFF2-40B4-BE49-F238E27FC236}">
                <a16:creationId xmlns:a16="http://schemas.microsoft.com/office/drawing/2014/main" id="{84448695-43F4-4E09-8354-5A06707C6F42}"/>
              </a:ext>
            </a:extLst>
          </p:cNvPr>
          <p:cNvSpPr txBox="1"/>
          <p:nvPr/>
        </p:nvSpPr>
        <p:spPr>
          <a:xfrm>
            <a:off x="5096447" y="1929974"/>
            <a:ext cx="621383" cy="307777"/>
          </a:xfrm>
          <a:prstGeom prst="rect">
            <a:avLst/>
          </a:prstGeom>
          <a:noFill/>
        </p:spPr>
        <p:txBody>
          <a:bodyPr wrap="square" rtlCol="0">
            <a:spAutoFit/>
          </a:bodyPr>
          <a:lstStyle/>
          <a:p>
            <a:r>
              <a:rPr lang="en-US" sz="1400" dirty="0"/>
              <a:t>Java</a:t>
            </a:r>
          </a:p>
        </p:txBody>
      </p:sp>
      <p:sp>
        <p:nvSpPr>
          <p:cNvPr id="13" name="TextBox 12">
            <a:extLst>
              <a:ext uri="{FF2B5EF4-FFF2-40B4-BE49-F238E27FC236}">
                <a16:creationId xmlns:a16="http://schemas.microsoft.com/office/drawing/2014/main" id="{86C56C2F-8BB1-4382-A732-BF8391A63D16}"/>
              </a:ext>
            </a:extLst>
          </p:cNvPr>
          <p:cNvSpPr txBox="1"/>
          <p:nvPr/>
        </p:nvSpPr>
        <p:spPr>
          <a:xfrm>
            <a:off x="5147745" y="3211684"/>
            <a:ext cx="3697099" cy="369332"/>
          </a:xfrm>
          <a:prstGeom prst="rect">
            <a:avLst/>
          </a:prstGeom>
          <a:solidFill>
            <a:schemeClr val="bg1">
              <a:lumMod val="95000"/>
            </a:schemeClr>
          </a:solidFill>
          <a:ln>
            <a:solidFill>
              <a:schemeClr val="tx1"/>
            </a:solidFill>
          </a:ln>
        </p:spPr>
        <p:txBody>
          <a:bodyPr wrap="square" rtlCol="0">
            <a:spAutoFit/>
          </a:bodyPr>
          <a:lstStyle/>
          <a:p>
            <a:r>
              <a:rPr lang="en-US" sz="900" dirty="0" err="1">
                <a:latin typeface="Courier New" panose="02070309020205020404" pitchFamily="49" charset="0"/>
                <a:cs typeface="Courier New" panose="02070309020205020404" pitchFamily="49" charset="0"/>
              </a:rPr>
              <a:t>Datasets.copy</a:t>
            </a:r>
            <a:r>
              <a:rPr lang="en-US" sz="900" dirty="0">
                <a:latin typeface="Courier New" panose="02070309020205020404" pitchFamily="49" charset="0"/>
                <a:cs typeface="Courier New" panose="02070309020205020404" pitchFamily="49" charset="0"/>
              </a:rPr>
              <a:t>(source="/</a:t>
            </a:r>
            <a:r>
              <a:rPr lang="en-US" sz="900" dirty="0" err="1">
                <a:latin typeface="Courier New" panose="02070309020205020404" pitchFamily="49" charset="0"/>
                <a:cs typeface="Courier New" panose="02070309020205020404" pitchFamily="49" charset="0"/>
              </a:rPr>
              <a:t>tmp</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cobol</a:t>
            </a:r>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target="%s.PROJ23.COBOL" % HLQ))</a:t>
            </a:r>
          </a:p>
        </p:txBody>
      </p:sp>
      <p:sp>
        <p:nvSpPr>
          <p:cNvPr id="14" name="TextBox 13">
            <a:extLst>
              <a:ext uri="{FF2B5EF4-FFF2-40B4-BE49-F238E27FC236}">
                <a16:creationId xmlns:a16="http://schemas.microsoft.com/office/drawing/2014/main" id="{DDF83253-A6B7-4264-85FA-14B19A9F268C}"/>
              </a:ext>
            </a:extLst>
          </p:cNvPr>
          <p:cNvSpPr txBox="1"/>
          <p:nvPr/>
        </p:nvSpPr>
        <p:spPr>
          <a:xfrm>
            <a:off x="5090806" y="2912099"/>
            <a:ext cx="818927" cy="307777"/>
          </a:xfrm>
          <a:prstGeom prst="rect">
            <a:avLst/>
          </a:prstGeom>
          <a:noFill/>
        </p:spPr>
        <p:txBody>
          <a:bodyPr wrap="square" rtlCol="0">
            <a:spAutoFit/>
          </a:bodyPr>
          <a:lstStyle/>
          <a:p>
            <a:r>
              <a:rPr lang="en-US" sz="1400" dirty="0"/>
              <a:t> Python</a:t>
            </a:r>
          </a:p>
        </p:txBody>
      </p:sp>
    </p:spTree>
    <p:extLst>
      <p:ext uri="{BB962C8B-B14F-4D97-AF65-F5344CB8AC3E}">
        <p14:creationId xmlns:p14="http://schemas.microsoft.com/office/powerpoint/2010/main" val="1459182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85943-59DC-409B-82DE-BC2A6AA848CE}"/>
              </a:ext>
            </a:extLst>
          </p:cNvPr>
          <p:cNvSpPr>
            <a:spLocks noGrp="1"/>
          </p:cNvSpPr>
          <p:nvPr>
            <p:ph type="title"/>
          </p:nvPr>
        </p:nvSpPr>
        <p:spPr/>
        <p:txBody>
          <a:bodyPr/>
          <a:lstStyle/>
          <a:p>
            <a:r>
              <a:rPr lang="en-US" dirty="0"/>
              <a:t>Run commands from a USS command line</a:t>
            </a:r>
          </a:p>
        </p:txBody>
      </p:sp>
      <p:sp>
        <p:nvSpPr>
          <p:cNvPr id="3" name="Content Placeholder 2">
            <a:extLst>
              <a:ext uri="{FF2B5EF4-FFF2-40B4-BE49-F238E27FC236}">
                <a16:creationId xmlns:a16="http://schemas.microsoft.com/office/drawing/2014/main" id="{7368972E-E28B-42AE-9F39-954E1B2DF2D1}"/>
              </a:ext>
            </a:extLst>
          </p:cNvPr>
          <p:cNvSpPr>
            <a:spLocks noGrp="1"/>
          </p:cNvSpPr>
          <p:nvPr>
            <p:ph idx="1"/>
          </p:nvPr>
        </p:nvSpPr>
        <p:spPr>
          <a:xfrm>
            <a:off x="355143" y="953311"/>
            <a:ext cx="8557812" cy="3596918"/>
          </a:xfrm>
        </p:spPr>
        <p:txBody>
          <a:bodyPr/>
          <a:lstStyle/>
          <a:p>
            <a:r>
              <a:rPr lang="en-US" sz="1800" dirty="0"/>
              <a:t>ZOA Utility shell commands are designed for programmers familiar with Linux and UNIX </a:t>
            </a:r>
          </a:p>
          <a:p>
            <a:pPr lvl="1"/>
            <a:r>
              <a:rPr lang="en-US" sz="1600" dirty="0"/>
              <a:t>The commands have a name and syntax that is familiar to UNIX developers. Ex.  the </a:t>
            </a:r>
            <a:r>
              <a:rPr lang="en-US" sz="1600" dirty="0" err="1"/>
              <a:t>dls</a:t>
            </a:r>
            <a:r>
              <a:rPr lang="en-US" sz="1600" dirty="0"/>
              <a:t> command lists data sets and is modeled on the UNIX ls command.</a:t>
            </a:r>
          </a:p>
          <a:p>
            <a:pPr lvl="1"/>
            <a:endParaRPr lang="en-US" sz="1600" dirty="0"/>
          </a:p>
          <a:p>
            <a:r>
              <a:rPr lang="en-US" sz="1800" dirty="0"/>
              <a:t>The ZOA Utility commands are true UNIX System Services commands </a:t>
            </a:r>
          </a:p>
          <a:p>
            <a:pPr lvl="1"/>
            <a:r>
              <a:rPr lang="en-US" sz="1600" dirty="0"/>
              <a:t>Piping and redirection of stdin, </a:t>
            </a:r>
            <a:r>
              <a:rPr lang="en-US" sz="1600" dirty="0" err="1"/>
              <a:t>stdout</a:t>
            </a:r>
            <a:r>
              <a:rPr lang="en-US" sz="1600" dirty="0"/>
              <a:t>, and stderr is supported. </a:t>
            </a:r>
          </a:p>
          <a:p>
            <a:pPr lvl="1"/>
            <a:r>
              <a:rPr lang="en-US" sz="1600" dirty="0"/>
              <a:t>This makes it easy and natural to incorporate the ZOA commands into shell and bash scripts requiring no complex dependencies.</a:t>
            </a:r>
          </a:p>
          <a:p>
            <a:pPr lvl="1"/>
            <a:endParaRPr lang="en-US" sz="1600" dirty="0"/>
          </a:p>
          <a:p>
            <a:r>
              <a:rPr lang="en-US" sz="1800" dirty="0"/>
              <a:t>Man page </a:t>
            </a:r>
            <a:r>
              <a:rPr lang="en-US" sz="1800"/>
              <a:t>documentation is </a:t>
            </a:r>
            <a:r>
              <a:rPr lang="en-US" sz="1800" dirty="0"/>
              <a:t>provided for the ZOA Utility commands and are accessed the same as any other UNIX man pages.</a:t>
            </a:r>
          </a:p>
        </p:txBody>
      </p:sp>
    </p:spTree>
    <p:extLst>
      <p:ext uri="{BB962C8B-B14F-4D97-AF65-F5344CB8AC3E}">
        <p14:creationId xmlns:p14="http://schemas.microsoft.com/office/powerpoint/2010/main" val="2834354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2946-147A-408F-8A4F-532B91C14919}"/>
              </a:ext>
            </a:extLst>
          </p:cNvPr>
          <p:cNvSpPr>
            <a:spLocks noGrp="1"/>
          </p:cNvSpPr>
          <p:nvPr>
            <p:ph type="title"/>
          </p:nvPr>
        </p:nvSpPr>
        <p:spPr/>
        <p:txBody>
          <a:bodyPr/>
          <a:lstStyle/>
          <a:p>
            <a:r>
              <a:rPr lang="en-US" dirty="0"/>
              <a:t>Shell Script Example</a:t>
            </a:r>
          </a:p>
        </p:txBody>
      </p:sp>
      <p:sp>
        <p:nvSpPr>
          <p:cNvPr id="4" name="Rectangle 3">
            <a:extLst>
              <a:ext uri="{FF2B5EF4-FFF2-40B4-BE49-F238E27FC236}">
                <a16:creationId xmlns:a16="http://schemas.microsoft.com/office/drawing/2014/main" id="{7D4814E2-C00B-440A-A656-31A1E0E99E32}"/>
              </a:ext>
            </a:extLst>
          </p:cNvPr>
          <p:cNvSpPr/>
          <p:nvPr/>
        </p:nvSpPr>
        <p:spPr>
          <a:xfrm>
            <a:off x="355144" y="702288"/>
            <a:ext cx="5554590" cy="3831818"/>
          </a:xfrm>
          <a:prstGeom prst="rect">
            <a:avLst/>
          </a:prstGeom>
        </p:spPr>
        <p:txBody>
          <a:bodyPr wrap="square">
            <a:spAutoFit/>
          </a:bodyPr>
          <a:lstStyle/>
          <a:p>
            <a:r>
              <a:rPr lang="en-US" sz="900" dirty="0">
                <a:latin typeface="Courier New" panose="02070309020205020404" pitchFamily="49" charset="0"/>
                <a:cs typeface="Courier New" panose="02070309020205020404" pitchFamily="49" charset="0"/>
              </a:rPr>
              <a:t>echo "Write 3 records to master dataset"</a:t>
            </a:r>
          </a:p>
          <a:p>
            <a:r>
              <a:rPr lang="en-US" sz="900" dirty="0" err="1">
                <a:latin typeface="Courier New" panose="02070309020205020404" pitchFamily="49" charset="0"/>
                <a:cs typeface="Courier New" panose="02070309020205020404" pitchFamily="49" charset="0"/>
              </a:rPr>
              <a:t>decho</a:t>
            </a:r>
            <a:r>
              <a:rPr lang="en-US" sz="900" dirty="0">
                <a:latin typeface="Courier New" panose="02070309020205020404" pitchFamily="49" charset="0"/>
                <a:cs typeface="Courier New" panose="02070309020205020404" pitchFamily="49" charset="0"/>
              </a:rPr>
              <a:t>    "Charles      Field       278 323 6045" "${master}"</a:t>
            </a:r>
          </a:p>
          <a:p>
            <a:r>
              <a:rPr lang="en-US" sz="900" dirty="0" err="1">
                <a:latin typeface="Courier New" panose="02070309020205020404" pitchFamily="49" charset="0"/>
                <a:cs typeface="Courier New" panose="02070309020205020404" pitchFamily="49" charset="0"/>
              </a:rPr>
              <a:t>decho</a:t>
            </a:r>
            <a:r>
              <a:rPr lang="en-US" sz="900" dirty="0">
                <a:latin typeface="Courier New" panose="02070309020205020404" pitchFamily="49" charset="0"/>
                <a:cs typeface="Courier New" panose="02070309020205020404" pitchFamily="49" charset="0"/>
              </a:rPr>
              <a:t> -a "David        George      397 132 6025" "${master}"</a:t>
            </a:r>
          </a:p>
          <a:p>
            <a:r>
              <a:rPr lang="en-US" sz="900" dirty="0" err="1">
                <a:latin typeface="Courier New" panose="02070309020205020404" pitchFamily="49" charset="0"/>
                <a:cs typeface="Courier New" panose="02070309020205020404" pitchFamily="49" charset="0"/>
              </a:rPr>
              <a:t>decho</a:t>
            </a:r>
            <a:r>
              <a:rPr lang="en-US" sz="900" dirty="0">
                <a:latin typeface="Courier New" panose="02070309020205020404" pitchFamily="49" charset="0"/>
                <a:cs typeface="Courier New" panose="02070309020205020404" pitchFamily="49" charset="0"/>
              </a:rPr>
              <a:t> -a "William      Young       178 333 5045" "${master}"</a:t>
            </a:r>
          </a:p>
          <a:p>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echo "Write 3 records to new dataset"</a:t>
            </a:r>
          </a:p>
          <a:p>
            <a:r>
              <a:rPr lang="en-US" sz="900" dirty="0" err="1">
                <a:latin typeface="Courier New" panose="02070309020205020404" pitchFamily="49" charset="0"/>
                <a:cs typeface="Courier New" panose="02070309020205020404" pitchFamily="49" charset="0"/>
              </a:rPr>
              <a:t>decho</a:t>
            </a:r>
            <a:r>
              <a:rPr lang="en-US" sz="900" dirty="0">
                <a:latin typeface="Courier New" panose="02070309020205020404" pitchFamily="49" charset="0"/>
                <a:cs typeface="Courier New" panose="02070309020205020404" pitchFamily="49" charset="0"/>
              </a:rPr>
              <a:t>    "Emma         Hill        149 589 5045" "${new}"</a:t>
            </a:r>
          </a:p>
          <a:p>
            <a:r>
              <a:rPr lang="en-US" sz="900" dirty="0" err="1">
                <a:latin typeface="Courier New" panose="02070309020205020404" pitchFamily="49" charset="0"/>
                <a:cs typeface="Courier New" panose="02070309020205020404" pitchFamily="49" charset="0"/>
              </a:rPr>
              <a:t>decho</a:t>
            </a:r>
            <a:r>
              <a:rPr lang="en-US" sz="900" dirty="0">
                <a:latin typeface="Courier New" panose="02070309020205020404" pitchFamily="49" charset="0"/>
                <a:cs typeface="Courier New" panose="02070309020205020404" pitchFamily="49" charset="0"/>
              </a:rPr>
              <a:t> -a "Sharon       Miller      153 232 6045" "${new}"</a:t>
            </a:r>
          </a:p>
          <a:p>
            <a:r>
              <a:rPr lang="en-US" sz="900" dirty="0" err="1">
                <a:latin typeface="Courier New" panose="02070309020205020404" pitchFamily="49" charset="0"/>
                <a:cs typeface="Courier New" panose="02070309020205020404" pitchFamily="49" charset="0"/>
              </a:rPr>
              <a:t>decho</a:t>
            </a:r>
            <a:r>
              <a:rPr lang="en-US" sz="900" dirty="0">
                <a:latin typeface="Courier New" panose="02070309020205020404" pitchFamily="49" charset="0"/>
                <a:cs typeface="Courier New" panose="02070309020205020404" pitchFamily="49" charset="0"/>
              </a:rPr>
              <a:t> -a "Steve        Green       748 111 6025" "${new}"</a:t>
            </a:r>
          </a:p>
          <a:p>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echo "Write the command string to the command dataset"</a:t>
            </a:r>
          </a:p>
          <a:p>
            <a:r>
              <a:rPr lang="en-US" sz="900" dirty="0" err="1">
                <a:latin typeface="Courier New" panose="02070309020205020404" pitchFamily="49" charset="0"/>
                <a:cs typeface="Courier New" panose="02070309020205020404" pitchFamily="49" charset="0"/>
              </a:rPr>
              <a:t>decho</a:t>
            </a:r>
            <a:r>
              <a:rPr lang="en-US" sz="900" dirty="0">
                <a:latin typeface="Courier New" panose="02070309020205020404" pitchFamily="49" charset="0"/>
                <a:cs typeface="Courier New" panose="02070309020205020404" pitchFamily="49" charset="0"/>
              </a:rPr>
              <a:t> " MERGE FORMAT=CH,FIELDS=(1,9,A)" "${</a:t>
            </a:r>
            <a:r>
              <a:rPr lang="en-US" sz="900" dirty="0" err="1">
                <a:latin typeface="Courier New" panose="02070309020205020404" pitchFamily="49" charset="0"/>
                <a:cs typeface="Courier New" panose="02070309020205020404" pitchFamily="49" charset="0"/>
              </a:rPr>
              <a:t>cmd</a:t>
            </a:r>
            <a:r>
              <a:rPr lang="en-US" sz="900" dirty="0">
                <a:latin typeface="Courier New" panose="02070309020205020404" pitchFamily="49" charset="0"/>
                <a:cs typeface="Courier New" panose="02070309020205020404" pitchFamily="49" charset="0"/>
              </a:rPr>
              <a:t>}"</a:t>
            </a:r>
          </a:p>
          <a:p>
            <a:endParaRPr lang="en-US" sz="900" dirty="0">
              <a:latin typeface="Courier New" panose="02070309020205020404" pitchFamily="49" charset="0"/>
              <a:cs typeface="Courier New" panose="02070309020205020404" pitchFamily="49" charset="0"/>
            </a:endParaRPr>
          </a:p>
          <a:p>
            <a:r>
              <a:rPr lang="en-US" sz="900" dirty="0" err="1">
                <a:latin typeface="Courier New" panose="02070309020205020404" pitchFamily="49" charset="0"/>
                <a:cs typeface="Courier New" panose="02070309020205020404" pitchFamily="49" charset="0"/>
              </a:rPr>
              <a:t>args</a:t>
            </a:r>
            <a:r>
              <a:rPr lang="en-US" sz="900" dirty="0">
                <a:latin typeface="Courier New" panose="02070309020205020404" pitchFamily="49" charset="0"/>
                <a:cs typeface="Courier New" panose="02070309020205020404" pitchFamily="49" charset="0"/>
              </a:rPr>
              <a:t>="MSGPRT=CRITICAL,LIST"</a:t>
            </a:r>
          </a:p>
          <a:p>
            <a:r>
              <a:rPr lang="en-US" sz="900" dirty="0">
                <a:latin typeface="Courier New" panose="02070309020205020404" pitchFamily="49" charset="0"/>
                <a:cs typeface="Courier New" panose="02070309020205020404" pitchFamily="49" charset="0"/>
              </a:rPr>
              <a:t>echo "The arguments to the SORT program for performing the merge are: ${</a:t>
            </a:r>
            <a:r>
              <a:rPr lang="en-US" sz="900" dirty="0" err="1">
                <a:latin typeface="Courier New" panose="02070309020205020404" pitchFamily="49" charset="0"/>
                <a:cs typeface="Courier New" panose="02070309020205020404" pitchFamily="49" charset="0"/>
              </a:rPr>
              <a:t>args</a:t>
            </a:r>
            <a:r>
              <a:rPr lang="en-US" sz="900" dirty="0">
                <a:latin typeface="Courier New" panose="02070309020205020404" pitchFamily="49" charset="0"/>
                <a:cs typeface="Courier New" panose="02070309020205020404" pitchFamily="49" charset="0"/>
              </a:rPr>
              <a:t>}"</a:t>
            </a:r>
          </a:p>
          <a:p>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echo "Run the SORT program to perform the merge."</a:t>
            </a:r>
          </a:p>
          <a:p>
            <a:r>
              <a:rPr lang="en-US" sz="900" dirty="0">
                <a:latin typeface="Courier New" panose="02070309020205020404" pitchFamily="49" charset="0"/>
                <a:cs typeface="Courier New" panose="02070309020205020404" pitchFamily="49" charset="0"/>
              </a:rPr>
              <a:t>echo "SORTIN01 DD name points to the master (old) dataset: ${master}"</a:t>
            </a:r>
          </a:p>
          <a:p>
            <a:r>
              <a:rPr lang="en-US" sz="900" dirty="0">
                <a:latin typeface="Courier New" panose="02070309020205020404" pitchFamily="49" charset="0"/>
                <a:cs typeface="Courier New" panose="02070309020205020404" pitchFamily="49" charset="0"/>
              </a:rPr>
              <a:t>echo "SORTIN02 DD name points to the new dataset: ${new}"</a:t>
            </a:r>
          </a:p>
          <a:p>
            <a:r>
              <a:rPr lang="en-US" sz="900" dirty="0">
                <a:latin typeface="Courier New" panose="02070309020205020404" pitchFamily="49" charset="0"/>
                <a:cs typeface="Courier New" panose="02070309020205020404" pitchFamily="49" charset="0"/>
              </a:rPr>
              <a:t>echo "SYSIN    DD name points to the commands dataset: ${</a:t>
            </a:r>
            <a:r>
              <a:rPr lang="en-US" sz="900" dirty="0" err="1">
                <a:latin typeface="Courier New" panose="02070309020205020404" pitchFamily="49" charset="0"/>
                <a:cs typeface="Courier New" panose="02070309020205020404" pitchFamily="49" charset="0"/>
              </a:rPr>
              <a:t>cmd</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echo "SORTOUT  DD name points to the resulting merged dataset: ${merge}"</a:t>
            </a:r>
          </a:p>
          <a:p>
            <a:r>
              <a:rPr lang="en-US" sz="900" dirty="0">
                <a:latin typeface="Courier New" panose="02070309020205020404" pitchFamily="49" charset="0"/>
                <a:cs typeface="Courier New" panose="02070309020205020404" pitchFamily="49" charset="0"/>
              </a:rPr>
              <a:t>echo "SYSOUT   DD name points to the console for output from the program"</a:t>
            </a:r>
          </a:p>
          <a:p>
            <a:endParaRPr lang="en-US" sz="900" dirty="0">
              <a:latin typeface="Courier New" panose="02070309020205020404" pitchFamily="49" charset="0"/>
              <a:cs typeface="Courier New" panose="02070309020205020404" pitchFamily="49" charset="0"/>
            </a:endParaRPr>
          </a:p>
          <a:p>
            <a:r>
              <a:rPr lang="en-US" sz="900" dirty="0" err="1">
                <a:latin typeface="Courier New" panose="02070309020205020404" pitchFamily="49" charset="0"/>
                <a:cs typeface="Courier New" panose="02070309020205020404" pitchFamily="49" charset="0"/>
              </a:rPr>
              <a:t>mvscmd</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pgm</a:t>
            </a:r>
            <a:r>
              <a:rPr lang="en-US" sz="900" dirty="0">
                <a:latin typeface="Courier New" panose="02070309020205020404" pitchFamily="49" charset="0"/>
                <a:cs typeface="Courier New" panose="02070309020205020404" pitchFamily="49" charset="0"/>
              </a:rPr>
              <a:t>=SORT --</a:t>
            </a:r>
            <a:r>
              <a:rPr lang="en-US" sz="900" dirty="0" err="1">
                <a:latin typeface="Courier New" panose="02070309020205020404" pitchFamily="49" charset="0"/>
                <a:cs typeface="Courier New" panose="02070309020205020404" pitchFamily="49" charset="0"/>
              </a:rPr>
              <a:t>args</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args</a:t>
            </a:r>
            <a:r>
              <a:rPr lang="en-US" sz="900" dirty="0">
                <a:latin typeface="Courier New" panose="02070309020205020404" pitchFamily="49" charset="0"/>
                <a:cs typeface="Courier New" panose="02070309020205020404" pitchFamily="49" charset="0"/>
              </a:rPr>
              <a:t>}" --sortin01="${master}" --sortin02="${new}" </a:t>
            </a:r>
          </a:p>
          <a:p>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sysin</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cmd</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sortout</a:t>
            </a:r>
            <a:r>
              <a:rPr lang="en-US" sz="900" dirty="0">
                <a:latin typeface="Courier New" panose="02070309020205020404" pitchFamily="49" charset="0"/>
                <a:cs typeface="Courier New" panose="02070309020205020404" pitchFamily="49" charset="0"/>
              </a:rPr>
              <a:t>="${merge}" --</a:t>
            </a:r>
            <a:r>
              <a:rPr lang="en-US" sz="900" dirty="0" err="1">
                <a:latin typeface="Courier New" panose="02070309020205020404" pitchFamily="49" charset="0"/>
                <a:cs typeface="Courier New" panose="02070309020205020404" pitchFamily="49" charset="0"/>
              </a:rPr>
              <a:t>sysout</a:t>
            </a:r>
            <a:r>
              <a:rPr lang="en-US" sz="900" dirty="0">
                <a:latin typeface="Courier New" panose="02070309020205020404" pitchFamily="49" charset="0"/>
                <a:cs typeface="Courier New" panose="02070309020205020404" pitchFamily="49" charset="0"/>
              </a:rPr>
              <a:t>=*</a:t>
            </a:r>
          </a:p>
          <a:p>
            <a:r>
              <a:rPr lang="en-US" sz="900" dirty="0" err="1">
                <a:latin typeface="Courier New" panose="02070309020205020404" pitchFamily="49" charset="0"/>
                <a:cs typeface="Courier New" panose="02070309020205020404" pitchFamily="49" charset="0"/>
              </a:rPr>
              <a:t>rc</a:t>
            </a:r>
            <a:r>
              <a:rPr lang="en-US" sz="9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03638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BAA86-5D38-4CFB-BE24-0B790BC16EE7}"/>
              </a:ext>
            </a:extLst>
          </p:cNvPr>
          <p:cNvSpPr>
            <a:spLocks noGrp="1"/>
          </p:cNvSpPr>
          <p:nvPr>
            <p:ph type="title"/>
          </p:nvPr>
        </p:nvSpPr>
        <p:spPr/>
        <p:txBody>
          <a:bodyPr/>
          <a:lstStyle/>
          <a:p>
            <a:r>
              <a:rPr lang="en-US" dirty="0"/>
              <a:t>Call APIs in Java and Python programs</a:t>
            </a:r>
          </a:p>
        </p:txBody>
      </p:sp>
      <p:sp>
        <p:nvSpPr>
          <p:cNvPr id="3" name="Content Placeholder 2">
            <a:extLst>
              <a:ext uri="{FF2B5EF4-FFF2-40B4-BE49-F238E27FC236}">
                <a16:creationId xmlns:a16="http://schemas.microsoft.com/office/drawing/2014/main" id="{219D9486-FB13-49C9-B06B-D6A78C7BC532}"/>
              </a:ext>
            </a:extLst>
          </p:cNvPr>
          <p:cNvSpPr>
            <a:spLocks noGrp="1"/>
          </p:cNvSpPr>
          <p:nvPr>
            <p:ph idx="1"/>
          </p:nvPr>
        </p:nvSpPr>
        <p:spPr>
          <a:xfrm>
            <a:off x="355143" y="953312"/>
            <a:ext cx="8557812" cy="706156"/>
          </a:xfrm>
        </p:spPr>
        <p:txBody>
          <a:bodyPr/>
          <a:lstStyle/>
          <a:p>
            <a:r>
              <a:rPr lang="en-US" sz="1800" dirty="0"/>
              <a:t>ZOA Utilities provides easy-to-use Java and Python class libraries for accessing MVS resources such as data sets directly from the language.</a:t>
            </a:r>
          </a:p>
        </p:txBody>
      </p:sp>
      <p:sp>
        <p:nvSpPr>
          <p:cNvPr id="4" name="Rectangle 3">
            <a:extLst>
              <a:ext uri="{FF2B5EF4-FFF2-40B4-BE49-F238E27FC236}">
                <a16:creationId xmlns:a16="http://schemas.microsoft.com/office/drawing/2014/main" id="{BB792315-406C-4A58-991C-23E440816AAA}"/>
              </a:ext>
            </a:extLst>
          </p:cNvPr>
          <p:cNvSpPr/>
          <p:nvPr/>
        </p:nvSpPr>
        <p:spPr>
          <a:xfrm>
            <a:off x="62048" y="2419930"/>
            <a:ext cx="8703773" cy="1892826"/>
          </a:xfrm>
          <a:prstGeom prst="rect">
            <a:avLst/>
          </a:prstGeom>
        </p:spPr>
        <p:txBody>
          <a:bodyPr wrap="square">
            <a:spAutoFit/>
          </a:bodyPr>
          <a:lstStyle/>
          <a:p>
            <a:r>
              <a:rPr lang="en-US" sz="900" dirty="0">
                <a:latin typeface="Courier New" panose="02070309020205020404" pitchFamily="49" charset="0"/>
                <a:cs typeface="Courier New" panose="02070309020205020404" pitchFamily="49" charset="0"/>
              </a:rPr>
              <a:t>from </a:t>
            </a:r>
            <a:r>
              <a:rPr lang="en-US" sz="900" dirty="0" err="1">
                <a:latin typeface="Courier New" panose="02070309020205020404" pitchFamily="49" charset="0"/>
                <a:cs typeface="Courier New" panose="02070309020205020404" pitchFamily="49" charset="0"/>
              </a:rPr>
              <a:t>zoautil_py</a:t>
            </a:r>
            <a:r>
              <a:rPr lang="en-US" sz="900" dirty="0">
                <a:latin typeface="Courier New" panose="02070309020205020404" pitchFamily="49" charset="0"/>
                <a:cs typeface="Courier New" panose="02070309020205020404" pitchFamily="49" charset="0"/>
              </a:rPr>
              <a:t> import </a:t>
            </a:r>
            <a:r>
              <a:rPr lang="en-US" sz="900" dirty="0" err="1">
                <a:latin typeface="Courier New" panose="02070309020205020404" pitchFamily="49" charset="0"/>
                <a:cs typeface="Courier New" panose="02070309020205020404" pitchFamily="49" charset="0"/>
              </a:rPr>
              <a:t>MVSCmd</a:t>
            </a:r>
            <a:r>
              <a:rPr lang="en-US" sz="900" dirty="0">
                <a:latin typeface="Courier New" panose="02070309020205020404" pitchFamily="49" charset="0"/>
                <a:cs typeface="Courier New" panose="02070309020205020404" pitchFamily="49" charset="0"/>
              </a:rPr>
              <a:t>, Datasets</a:t>
            </a:r>
          </a:p>
          <a:p>
            <a:r>
              <a:rPr lang="en-US" sz="900" dirty="0">
                <a:latin typeface="Courier New" panose="02070309020205020404" pitchFamily="49" charset="0"/>
                <a:cs typeface="Courier New" panose="02070309020205020404" pitchFamily="49" charset="0"/>
              </a:rPr>
              <a:t>from </a:t>
            </a:r>
            <a:r>
              <a:rPr lang="en-US" sz="900" dirty="0" err="1">
                <a:latin typeface="Courier New" panose="02070309020205020404" pitchFamily="49" charset="0"/>
                <a:cs typeface="Courier New" panose="02070309020205020404" pitchFamily="49" charset="0"/>
              </a:rPr>
              <a:t>zoautil_py.types</a:t>
            </a:r>
            <a:r>
              <a:rPr lang="en-US" sz="900" dirty="0">
                <a:latin typeface="Courier New" panose="02070309020205020404" pitchFamily="49" charset="0"/>
                <a:cs typeface="Courier New" panose="02070309020205020404" pitchFamily="49" charset="0"/>
              </a:rPr>
              <a:t> import </a:t>
            </a:r>
            <a:r>
              <a:rPr lang="en-US" sz="900" dirty="0" err="1">
                <a:latin typeface="Courier New" panose="02070309020205020404" pitchFamily="49" charset="0"/>
                <a:cs typeface="Courier New" panose="02070309020205020404" pitchFamily="49" charset="0"/>
              </a:rPr>
              <a:t>DDStatement</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import logging</a:t>
            </a:r>
          </a:p>
          <a:p>
            <a:r>
              <a:rPr lang="en-US" sz="900" dirty="0">
                <a:latin typeface="Courier New" panose="02070309020205020404" pitchFamily="49" charset="0"/>
                <a:cs typeface="Courier New" panose="02070309020205020404" pitchFamily="49" charset="0"/>
              </a:rPr>
              <a:t>import </a:t>
            </a:r>
            <a:r>
              <a:rPr lang="en-US" sz="900" dirty="0" err="1">
                <a:latin typeface="Courier New" panose="02070309020205020404" pitchFamily="49" charset="0"/>
                <a:cs typeface="Courier New" panose="02070309020205020404" pitchFamily="49" charset="0"/>
              </a:rPr>
              <a:t>logging.config</a:t>
            </a:r>
            <a:endParaRPr lang="en-US" sz="900" dirty="0">
              <a:latin typeface="Courier New" panose="02070309020205020404" pitchFamily="49" charset="0"/>
              <a:cs typeface="Courier New" panose="02070309020205020404" pitchFamily="49" charset="0"/>
            </a:endParaRPr>
          </a:p>
          <a:p>
            <a:r>
              <a:rPr lang="en-US" sz="900" dirty="0" err="1">
                <a:latin typeface="Courier New" panose="02070309020205020404" pitchFamily="49" charset="0"/>
                <a:cs typeface="Courier New" panose="02070309020205020404" pitchFamily="49" charset="0"/>
              </a:rPr>
              <a:t>logging.config.fileConfig</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logging.conf</a:t>
            </a:r>
            <a:r>
              <a:rPr lang="en-US" sz="900" dirty="0">
                <a:latin typeface="Courier New" panose="02070309020205020404" pitchFamily="49" charset="0"/>
                <a:cs typeface="Courier New" panose="02070309020205020404" pitchFamily="49" charset="0"/>
              </a:rPr>
              <a:t>')</a:t>
            </a:r>
          </a:p>
          <a:p>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Create list of DD statements for </a:t>
            </a:r>
            <a:r>
              <a:rPr lang="en-US" sz="900" dirty="0" err="1">
                <a:latin typeface="Courier New" panose="02070309020205020404" pitchFamily="49" charset="0"/>
                <a:cs typeface="Courier New" panose="02070309020205020404" pitchFamily="49" charset="0"/>
              </a:rPr>
              <a:t>MVSCmd</a:t>
            </a:r>
            <a:endParaRPr lang="en-US" sz="900" dirty="0">
              <a:latin typeface="Courier New" panose="02070309020205020404" pitchFamily="49" charset="0"/>
              <a:cs typeface="Courier New" panose="02070309020205020404" pitchFamily="49" charset="0"/>
            </a:endParaRPr>
          </a:p>
          <a:p>
            <a:r>
              <a:rPr lang="en-US" sz="900" dirty="0" err="1">
                <a:latin typeface="Courier New" panose="02070309020205020404" pitchFamily="49" charset="0"/>
                <a:cs typeface="Courier New" panose="02070309020205020404" pitchFamily="49" charset="0"/>
              </a:rPr>
              <a:t>dd_statements</a:t>
            </a:r>
            <a:r>
              <a:rPr lang="en-US" sz="900" dirty="0">
                <a:latin typeface="Courier New" panose="02070309020205020404" pitchFamily="49" charset="0"/>
                <a:cs typeface="Courier New" panose="02070309020205020404" pitchFamily="49" charset="0"/>
              </a:rPr>
              <a:t> = []</a:t>
            </a:r>
          </a:p>
          <a:p>
            <a:r>
              <a:rPr lang="en-US" sz="900" dirty="0" err="1">
                <a:latin typeface="Courier New" panose="02070309020205020404" pitchFamily="49" charset="0"/>
                <a:cs typeface="Courier New" panose="02070309020205020404" pitchFamily="49" charset="0"/>
              </a:rPr>
              <a:t>dd_statements.append</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DDStatement</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ddName</a:t>
            </a:r>
            <a:r>
              <a:rPr lang="en-US" sz="900" dirty="0">
                <a:latin typeface="Courier New" panose="02070309020205020404" pitchFamily="49" charset="0"/>
                <a:cs typeface="Courier New" panose="02070309020205020404" pitchFamily="49" charset="0"/>
              </a:rPr>
              <a:t>="sortin01", dataset="USR.MVSCMD.DFSORT.MASTER"))</a:t>
            </a:r>
          </a:p>
          <a:p>
            <a:r>
              <a:rPr lang="en-US" sz="900" dirty="0" err="1">
                <a:latin typeface="Courier New" panose="02070309020205020404" pitchFamily="49" charset="0"/>
                <a:cs typeface="Courier New" panose="02070309020205020404" pitchFamily="49" charset="0"/>
              </a:rPr>
              <a:t>dd_statements.append</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DDStatement</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ddName</a:t>
            </a:r>
            <a:r>
              <a:rPr lang="en-US" sz="900" dirty="0">
                <a:latin typeface="Courier New" panose="02070309020205020404" pitchFamily="49" charset="0"/>
                <a:cs typeface="Courier New" panose="02070309020205020404" pitchFamily="49" charset="0"/>
              </a:rPr>
              <a:t>="sortin02", dataset="USR.MVSCMD.DFSORT.NEW"))</a:t>
            </a:r>
          </a:p>
          <a:p>
            <a:r>
              <a:rPr lang="en-US" sz="900" dirty="0" err="1">
                <a:latin typeface="Courier New" panose="02070309020205020404" pitchFamily="49" charset="0"/>
                <a:cs typeface="Courier New" panose="02070309020205020404" pitchFamily="49" charset="0"/>
              </a:rPr>
              <a:t>dd_statements.append</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DDStatement</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ddName</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sysin</a:t>
            </a:r>
            <a:r>
              <a:rPr lang="en-US" sz="900" dirty="0">
                <a:latin typeface="Courier New" panose="02070309020205020404" pitchFamily="49" charset="0"/>
                <a:cs typeface="Courier New" panose="02070309020205020404" pitchFamily="49" charset="0"/>
              </a:rPr>
              <a:t>", dataset="USR.MVSCMD.DFSORT.CMD"))</a:t>
            </a:r>
          </a:p>
          <a:p>
            <a:r>
              <a:rPr lang="en-US" sz="900" dirty="0" err="1">
                <a:latin typeface="Courier New" panose="02070309020205020404" pitchFamily="49" charset="0"/>
                <a:cs typeface="Courier New" panose="02070309020205020404" pitchFamily="49" charset="0"/>
              </a:rPr>
              <a:t>dd_statements.append</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DDStatement</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ddName</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sortout</a:t>
            </a:r>
            <a:r>
              <a:rPr lang="en-US" sz="900" dirty="0">
                <a:latin typeface="Courier New" panose="02070309020205020404" pitchFamily="49" charset="0"/>
                <a:cs typeface="Courier New" panose="02070309020205020404" pitchFamily="49" charset="0"/>
              </a:rPr>
              <a:t>", dataset="USR.MVSCMD.DFSORT.MERGE"))</a:t>
            </a:r>
          </a:p>
          <a:p>
            <a:r>
              <a:rPr lang="en-US" sz="900" dirty="0" err="1">
                <a:latin typeface="Courier New" panose="02070309020205020404" pitchFamily="49" charset="0"/>
                <a:cs typeface="Courier New" panose="02070309020205020404" pitchFamily="49" charset="0"/>
              </a:rPr>
              <a:t>dd_statements.append</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DDStatement</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ddName</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sysout</a:t>
            </a:r>
            <a:r>
              <a:rPr lang="en-US" sz="900" dirty="0">
                <a:latin typeface="Courier New" panose="02070309020205020404" pitchFamily="49" charset="0"/>
                <a:cs typeface="Courier New" panose="02070309020205020404" pitchFamily="49" charset="0"/>
              </a:rPr>
              <a:t>", dataset="*"))</a:t>
            </a:r>
          </a:p>
        </p:txBody>
      </p:sp>
      <p:sp>
        <p:nvSpPr>
          <p:cNvPr id="6" name="TextBox 5">
            <a:extLst>
              <a:ext uri="{FF2B5EF4-FFF2-40B4-BE49-F238E27FC236}">
                <a16:creationId xmlns:a16="http://schemas.microsoft.com/office/drawing/2014/main" id="{25488F8E-D986-47A1-98A1-4758452F9365}"/>
              </a:ext>
            </a:extLst>
          </p:cNvPr>
          <p:cNvSpPr txBox="1"/>
          <p:nvPr/>
        </p:nvSpPr>
        <p:spPr>
          <a:xfrm>
            <a:off x="191463" y="2065874"/>
            <a:ext cx="742511" cy="307777"/>
          </a:xfrm>
          <a:prstGeom prst="rect">
            <a:avLst/>
          </a:prstGeom>
          <a:noFill/>
        </p:spPr>
        <p:txBody>
          <a:bodyPr wrap="none" rtlCol="0">
            <a:spAutoFit/>
          </a:bodyPr>
          <a:lstStyle/>
          <a:p>
            <a:r>
              <a:rPr lang="en-US" sz="1400" dirty="0"/>
              <a:t>Python</a:t>
            </a:r>
          </a:p>
        </p:txBody>
      </p:sp>
    </p:spTree>
    <p:extLst>
      <p:ext uri="{BB962C8B-B14F-4D97-AF65-F5344CB8AC3E}">
        <p14:creationId xmlns:p14="http://schemas.microsoft.com/office/powerpoint/2010/main" val="153033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A08619-C7F2-44D4-A919-A737C4B178BA}"/>
              </a:ext>
            </a:extLst>
          </p:cNvPr>
          <p:cNvSpPr/>
          <p:nvPr/>
        </p:nvSpPr>
        <p:spPr>
          <a:xfrm>
            <a:off x="242670" y="655841"/>
            <a:ext cx="8263507" cy="3831818"/>
          </a:xfrm>
          <a:prstGeom prst="rect">
            <a:avLst/>
          </a:prstGeom>
        </p:spPr>
        <p:txBody>
          <a:bodyPr wrap="square">
            <a:spAutoFit/>
          </a:bodyPr>
          <a:lstStyle/>
          <a:p>
            <a:r>
              <a:rPr lang="en-US" sz="900" dirty="0">
                <a:latin typeface="Courier New" panose="02070309020205020404" pitchFamily="49" charset="0"/>
                <a:cs typeface="Courier New" panose="02070309020205020404" pitchFamily="49" charset="0"/>
              </a:rPr>
              <a:t>package </a:t>
            </a:r>
            <a:r>
              <a:rPr lang="en-US" sz="900" dirty="0" err="1">
                <a:latin typeface="Courier New" panose="02070309020205020404" pitchFamily="49" charset="0"/>
                <a:cs typeface="Courier New" panose="02070309020205020404" pitchFamily="49" charset="0"/>
              </a:rPr>
              <a:t>com.ibm.merge</a:t>
            </a:r>
            <a:r>
              <a:rPr lang="en-US" sz="900" dirty="0">
                <a:latin typeface="Courier New" panose="02070309020205020404" pitchFamily="49" charset="0"/>
                <a:cs typeface="Courier New" panose="02070309020205020404" pitchFamily="49" charset="0"/>
              </a:rPr>
              <a:t>;</a:t>
            </a:r>
          </a:p>
          <a:p>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import </a:t>
            </a:r>
            <a:r>
              <a:rPr lang="en-US" sz="900" dirty="0" err="1">
                <a:latin typeface="Courier New" panose="02070309020205020404" pitchFamily="49" charset="0"/>
                <a:cs typeface="Courier New" panose="02070309020205020404" pitchFamily="49" charset="0"/>
              </a:rPr>
              <a:t>com.ibm.zoautil.DatasetOptions</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import </a:t>
            </a:r>
            <a:r>
              <a:rPr lang="en-US" sz="900" dirty="0" err="1">
                <a:latin typeface="Courier New" panose="02070309020205020404" pitchFamily="49" charset="0"/>
                <a:cs typeface="Courier New" panose="02070309020205020404" pitchFamily="49" charset="0"/>
              </a:rPr>
              <a:t>com.ibm.zoautil.DatasetType</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import </a:t>
            </a:r>
            <a:r>
              <a:rPr lang="en-US" sz="900" dirty="0" err="1">
                <a:latin typeface="Courier New" panose="02070309020205020404" pitchFamily="49" charset="0"/>
                <a:cs typeface="Courier New" panose="02070309020205020404" pitchFamily="49" charset="0"/>
              </a:rPr>
              <a:t>com.ibm.zoautil.Datasets</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import </a:t>
            </a:r>
            <a:r>
              <a:rPr lang="en-US" sz="900" dirty="0" err="1">
                <a:latin typeface="Courier New" panose="02070309020205020404" pitchFamily="49" charset="0"/>
                <a:cs typeface="Courier New" panose="02070309020205020404" pitchFamily="49" charset="0"/>
              </a:rPr>
              <a:t>com.ibm.zoautil.MVSCmd</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import </a:t>
            </a:r>
            <a:r>
              <a:rPr lang="en-US" sz="900" dirty="0" err="1">
                <a:latin typeface="Courier New" panose="02070309020205020404" pitchFamily="49" charset="0"/>
                <a:cs typeface="Courier New" panose="02070309020205020404" pitchFamily="49" charset="0"/>
              </a:rPr>
              <a:t>com.ibm.zoautil.RecordFormat</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import </a:t>
            </a:r>
            <a:r>
              <a:rPr lang="en-US" sz="900" dirty="0" err="1">
                <a:latin typeface="Courier New" panose="02070309020205020404" pitchFamily="49" charset="0"/>
                <a:cs typeface="Courier New" panose="02070309020205020404" pitchFamily="49" charset="0"/>
              </a:rPr>
              <a:t>com.ibm.zoautil.types.DDStatement</a:t>
            </a:r>
            <a:r>
              <a:rPr lang="en-US" sz="900" dirty="0">
                <a:latin typeface="Courier New" panose="02070309020205020404" pitchFamily="49" charset="0"/>
                <a:cs typeface="Courier New" panose="02070309020205020404" pitchFamily="49" charset="0"/>
              </a:rPr>
              <a:t>;</a:t>
            </a:r>
          </a:p>
          <a:p>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public class Merge</a:t>
            </a:r>
          </a:p>
          <a:p>
            <a:r>
              <a:rPr lang="en-US" sz="900" dirty="0">
                <a:latin typeface="Courier New" panose="02070309020205020404" pitchFamily="49" charset="0"/>
                <a:cs typeface="Courier New" panose="02070309020205020404" pitchFamily="49" charset="0"/>
              </a:rPr>
              <a:t>{</a:t>
            </a:r>
          </a:p>
          <a:p>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public static void main(String[] </a:t>
            </a:r>
            <a:r>
              <a:rPr lang="en-US" sz="900" dirty="0" err="1">
                <a:latin typeface="Courier New" panose="02070309020205020404" pitchFamily="49" charset="0"/>
                <a:cs typeface="Courier New" panose="02070309020205020404" pitchFamily="49" charset="0"/>
              </a:rPr>
              <a:t>args</a:t>
            </a:r>
            <a:r>
              <a:rPr lang="en-US" sz="900" dirty="0">
                <a:latin typeface="Courier New" panose="02070309020205020404" pitchFamily="49" charset="0"/>
                <a:cs typeface="Courier New" panose="02070309020205020404" pitchFamily="49" charset="0"/>
              </a:rPr>
              <a:t>) throws </a:t>
            </a:r>
            <a:r>
              <a:rPr lang="en-US" sz="900" dirty="0" err="1">
                <a:latin typeface="Courier New" panose="02070309020205020404" pitchFamily="49" charset="0"/>
                <a:cs typeface="Courier New" panose="02070309020205020404" pitchFamily="49" charset="0"/>
              </a:rPr>
              <a:t>IOException</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String </a:t>
            </a:r>
            <a:r>
              <a:rPr lang="en-US" sz="900" dirty="0" err="1">
                <a:latin typeface="Courier New" panose="02070309020205020404" pitchFamily="49" charset="0"/>
                <a:cs typeface="Courier New" panose="02070309020205020404" pitchFamily="49" charset="0"/>
              </a:rPr>
              <a:t>hlq</a:t>
            </a:r>
            <a:r>
              <a:rPr lang="en-US" sz="900" dirty="0">
                <a:latin typeface="Courier New" panose="02070309020205020404" pitchFamily="49" charset="0"/>
                <a:cs typeface="Courier New" panose="02070309020205020404" pitchFamily="49" charset="0"/>
              </a:rPr>
              <a:t> = "BUILDER";</a:t>
            </a:r>
          </a:p>
          <a:p>
            <a:r>
              <a:rPr lang="en-US" sz="900" dirty="0">
                <a:latin typeface="Courier New" panose="02070309020205020404" pitchFamily="49" charset="0"/>
                <a:cs typeface="Courier New" panose="02070309020205020404" pitchFamily="49" charset="0"/>
              </a:rPr>
              <a:t>    String </a:t>
            </a:r>
            <a:r>
              <a:rPr lang="en-US" sz="900" dirty="0" err="1">
                <a:latin typeface="Courier New" panose="02070309020205020404" pitchFamily="49" charset="0"/>
                <a:cs typeface="Courier New" panose="02070309020205020404" pitchFamily="49" charset="0"/>
              </a:rPr>
              <a:t>dsPrefix</a:t>
            </a:r>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hlq</a:t>
            </a:r>
            <a:r>
              <a:rPr lang="en-US" sz="900" dirty="0">
                <a:latin typeface="Courier New" panose="02070309020205020404" pitchFamily="49" charset="0"/>
                <a:cs typeface="Courier New" panose="02070309020205020404" pitchFamily="49" charset="0"/>
              </a:rPr>
              <a:t> + "." + </a:t>
            </a:r>
            <a:r>
              <a:rPr lang="en-US" sz="900" dirty="0" err="1">
                <a:latin typeface="Courier New" panose="02070309020205020404" pitchFamily="49" charset="0"/>
                <a:cs typeface="Courier New" panose="02070309020205020404" pitchFamily="49" charset="0"/>
              </a:rPr>
              <a:t>mlq</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String </a:t>
            </a:r>
            <a:r>
              <a:rPr lang="en-US" sz="900" dirty="0" err="1">
                <a:latin typeface="Courier New" panose="02070309020205020404" pitchFamily="49" charset="0"/>
                <a:cs typeface="Courier New" panose="02070309020205020404" pitchFamily="49" charset="0"/>
              </a:rPr>
              <a:t>dsMaster</a:t>
            </a:r>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dsPrefix</a:t>
            </a:r>
            <a:r>
              <a:rPr lang="en-US" sz="900" dirty="0">
                <a:latin typeface="Courier New" panose="02070309020205020404" pitchFamily="49" charset="0"/>
                <a:cs typeface="Courier New" panose="02070309020205020404" pitchFamily="49" charset="0"/>
              </a:rPr>
              <a:t> + ".master";</a:t>
            </a:r>
          </a:p>
          <a:p>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Options to create a fixed block 80 sequential data set</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DatasetOptions</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createDSOptions</a:t>
            </a:r>
            <a:r>
              <a:rPr lang="en-US" sz="900" dirty="0">
                <a:latin typeface="Courier New" panose="02070309020205020404" pitchFamily="49" charset="0"/>
                <a:cs typeface="Courier New" panose="02070309020205020404" pitchFamily="49" charset="0"/>
              </a:rPr>
              <a:t> = new </a:t>
            </a:r>
            <a:r>
              <a:rPr lang="en-US" sz="900" dirty="0" err="1">
                <a:latin typeface="Courier New" panose="02070309020205020404" pitchFamily="49" charset="0"/>
                <a:cs typeface="Courier New" panose="02070309020205020404" pitchFamily="49" charset="0"/>
              </a:rPr>
              <a:t>DatasetOptions</a:t>
            </a:r>
            <a:r>
              <a:rPr lang="en-US" sz="900" dirty="0">
                <a:latin typeface="Courier New" panose="02070309020205020404" pitchFamily="49" charset="0"/>
                <a:cs typeface="Courier New" panose="02070309020205020404" pitchFamily="49" charset="0"/>
              </a:rPr>
              <a:t>().type( </a:t>
            </a:r>
            <a:r>
              <a:rPr lang="en-US" sz="900" dirty="0" err="1">
                <a:latin typeface="Courier New" panose="02070309020205020404" pitchFamily="49" charset="0"/>
                <a:cs typeface="Courier New" panose="02070309020205020404" pitchFamily="49" charset="0"/>
              </a:rPr>
              <a:t>DatasetType.SEQ</a:t>
            </a:r>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recordFormat</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RecordFormat.FB</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lrecl</a:t>
            </a:r>
            <a:r>
              <a:rPr lang="en-US" sz="900" dirty="0">
                <a:latin typeface="Courier New" panose="02070309020205020404" pitchFamily="49" charset="0"/>
                <a:cs typeface="Courier New" panose="02070309020205020404" pitchFamily="49" charset="0"/>
              </a:rPr>
              <a:t>( 80 ).</a:t>
            </a:r>
            <a:r>
              <a:rPr lang="en-US" sz="900" dirty="0" err="1">
                <a:latin typeface="Courier New" panose="02070309020205020404" pitchFamily="49" charset="0"/>
                <a:cs typeface="Courier New" panose="02070309020205020404" pitchFamily="49" charset="0"/>
              </a:rPr>
              <a:t>maxRC</a:t>
            </a:r>
            <a:r>
              <a:rPr lang="en-US" sz="900" dirty="0">
                <a:latin typeface="Courier New" panose="02070309020205020404" pitchFamily="49" charset="0"/>
                <a:cs typeface="Courier New" panose="02070309020205020404" pitchFamily="49" charset="0"/>
              </a:rPr>
              <a:t>( 8 );</a:t>
            </a:r>
          </a:p>
          <a:p>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Create Master dataset</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Datasets.create</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dsMaster</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createDSOptions</a:t>
            </a:r>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Datasets.write</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dsMaster</a:t>
            </a:r>
            <a:r>
              <a:rPr lang="en-US" sz="900" dirty="0">
                <a:latin typeface="Courier New" panose="02070309020205020404" pitchFamily="49" charset="0"/>
                <a:cs typeface="Courier New" panose="02070309020205020404" pitchFamily="49" charset="0"/>
              </a:rPr>
              <a:t>, "Charles      Field       278 323 6045" ); // write</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Datasets.write</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dsMaster</a:t>
            </a:r>
            <a:r>
              <a:rPr lang="en-US" sz="900" dirty="0">
                <a:latin typeface="Courier New" panose="02070309020205020404" pitchFamily="49" charset="0"/>
                <a:cs typeface="Courier New" panose="02070309020205020404" pitchFamily="49" charset="0"/>
              </a:rPr>
              <a:t>, "David        George      397 132 6025", true ); // append</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Datasets.write</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dsMaster</a:t>
            </a:r>
            <a:r>
              <a:rPr lang="en-US" sz="900" dirty="0">
                <a:latin typeface="Courier New" panose="02070309020205020404" pitchFamily="49" charset="0"/>
                <a:cs typeface="Courier New" panose="02070309020205020404" pitchFamily="49" charset="0"/>
              </a:rPr>
              <a:t>, "William      Young       178 333 5045", true ); // append</a:t>
            </a:r>
          </a:p>
        </p:txBody>
      </p:sp>
      <p:sp>
        <p:nvSpPr>
          <p:cNvPr id="5" name="TextBox 4">
            <a:extLst>
              <a:ext uri="{FF2B5EF4-FFF2-40B4-BE49-F238E27FC236}">
                <a16:creationId xmlns:a16="http://schemas.microsoft.com/office/drawing/2014/main" id="{3EA0B027-FF4E-4393-B7A4-7CB7084CCD99}"/>
              </a:ext>
            </a:extLst>
          </p:cNvPr>
          <p:cNvSpPr txBox="1"/>
          <p:nvPr/>
        </p:nvSpPr>
        <p:spPr>
          <a:xfrm>
            <a:off x="270939" y="366895"/>
            <a:ext cx="562975" cy="307777"/>
          </a:xfrm>
          <a:prstGeom prst="rect">
            <a:avLst/>
          </a:prstGeom>
          <a:noFill/>
        </p:spPr>
        <p:txBody>
          <a:bodyPr wrap="none" rtlCol="0">
            <a:spAutoFit/>
          </a:bodyPr>
          <a:lstStyle/>
          <a:p>
            <a:r>
              <a:rPr lang="en-US" sz="1400" dirty="0"/>
              <a:t>Java</a:t>
            </a:r>
          </a:p>
        </p:txBody>
      </p:sp>
    </p:spTree>
    <p:extLst>
      <p:ext uri="{BB962C8B-B14F-4D97-AF65-F5344CB8AC3E}">
        <p14:creationId xmlns:p14="http://schemas.microsoft.com/office/powerpoint/2010/main" val="903319006"/>
      </p:ext>
    </p:extLst>
  </p:cSld>
  <p:clrMapOvr>
    <a:masterClrMapping/>
  </p:clrMapOvr>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1F497D"/>
      </a:dk2>
      <a:lt2>
        <a:srgbClr val="EEECE1"/>
      </a:lt2>
      <a:accent1>
        <a:srgbClr val="00B2EF"/>
      </a:accent1>
      <a:accent2>
        <a:srgbClr val="8CC63F"/>
      </a:accent2>
      <a:accent3>
        <a:srgbClr val="FFCF01"/>
      </a:accent3>
      <a:accent4>
        <a:srgbClr val="F19027"/>
      </a:accent4>
      <a:accent5>
        <a:srgbClr val="F04E37"/>
      </a:accent5>
      <a:accent6>
        <a:srgbClr val="EE3E96"/>
      </a:accent6>
      <a:hlink>
        <a:srgbClr val="008AB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purl.org/dc/elements/1.1/"/>
    <ds:schemaRef ds:uri="http://schemas.microsoft.com/office/2006/documentManagement/types"/>
    <ds:schemaRef ds:uri="http://purl.org/dc/dcmitype/"/>
    <ds:schemaRef ds:uri="http://www.w3.org/XML/1998/namespace"/>
    <ds:schemaRef ds:uri="http://schemas.openxmlformats.org/package/2006/metadata/core-properties"/>
    <ds:schemaRef ds:uri="http://schemas.microsoft.com/sharepoint/v3/fields"/>
    <ds:schemaRef ds:uri="http://schemas.microsoft.com/office/infopath/2007/PartnerControl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8754</TotalTime>
  <Words>1743</Words>
  <Application>Microsoft Office PowerPoint</Application>
  <PresentationFormat>On-screen Show (16:9)</PresentationFormat>
  <Paragraphs>194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IBM Plex Sans</vt:lpstr>
      <vt:lpstr>Wingdings</vt:lpstr>
      <vt:lpstr>Office Theme</vt:lpstr>
      <vt:lpstr>IBM Z Open Automation Utilities V1.0.0</vt:lpstr>
      <vt:lpstr>Disclaimer</vt:lpstr>
      <vt:lpstr>Why Z Open Automation Utilities</vt:lpstr>
      <vt:lpstr>How can ZOA Utilities help</vt:lpstr>
      <vt:lpstr>Example – Copy four files from HFS to PDSE</vt:lpstr>
      <vt:lpstr>Run commands from a USS command line</vt:lpstr>
      <vt:lpstr>Shell Script Example</vt:lpstr>
      <vt:lpstr>Call APIs in Java and Python programs</vt:lpstr>
      <vt:lpstr>PowerPoint Presentation</vt:lpstr>
      <vt:lpstr>Create your own libraries in other programming languages</vt:lpstr>
      <vt:lpstr>Benefits of ZOA Utilities</vt:lpstr>
      <vt:lpstr>ZOA Utilities v1.0 Commands</vt:lpstr>
      <vt:lpstr>New Commands Under Development</vt:lpstr>
      <vt:lpstr>Availability</vt:lpstr>
      <vt:lpstr>ZOA Utilities Knowledge Center</vt:lpstr>
      <vt:lpstr>Debugging – Common Problems</vt:lpstr>
      <vt:lpstr>Thank You</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for IBM Z</dc:title>
  <dc:creator>Minaz Merali</dc:creator>
  <cp:lastModifiedBy>Nelson Lopez</cp:lastModifiedBy>
  <cp:revision>337</cp:revision>
  <dcterms:created xsi:type="dcterms:W3CDTF">2010-04-12T23:12:02Z</dcterms:created>
  <dcterms:modified xsi:type="dcterms:W3CDTF">2019-09-20T20:25:42Z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