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0" r:id="rId7"/>
    <p:sldId id="262" r:id="rId8"/>
    <p:sldId id="258" r:id="rId9"/>
    <p:sldId id="259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4EE4E0-AEB4-452E-8BC2-FDD880067647}">
          <p14:sldIdLst>
            <p14:sldId id="256"/>
            <p14:sldId id="257"/>
            <p14:sldId id="260"/>
            <p14:sldId id="262"/>
            <p14:sldId id="258"/>
            <p14:sldId id="259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son Lopez" initials="NL" lastIdx="1" clrIdx="0">
    <p:extLst>
      <p:ext uri="{19B8F6BF-5375-455C-9EA6-DF929625EA0E}">
        <p15:presenceInfo xmlns:p15="http://schemas.microsoft.com/office/powerpoint/2012/main" userId="S::Nelson.Lopez1@ibm.com::c3e8863a-e5c8-4eb0-893a-4d9b3ad73f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A3649-C41D-442E-809E-1665B9065F98}" v="1" dt="2020-03-06T16:08:44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75" autoAdjust="0"/>
  </p:normalViewPr>
  <p:slideViewPr>
    <p:cSldViewPr snapToGrid="0">
      <p:cViewPr varScale="1">
        <p:scale>
          <a:sx n="74" d="100"/>
          <a:sy n="74" d="100"/>
        </p:scale>
        <p:origin x="9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Van Keer" userId="19a2a7a4-96f6-425f-bcaf-f6f7230dee01" providerId="ADAL" clId="{F8AA3649-C41D-442E-809E-1665B9065F98}"/>
    <pc:docChg chg="modSld">
      <pc:chgData name="Julie Van Keer" userId="19a2a7a4-96f6-425f-bcaf-f6f7230dee01" providerId="ADAL" clId="{F8AA3649-C41D-442E-809E-1665B9065F98}" dt="2020-03-06T16:11:05.384" v="19" actId="20577"/>
      <pc:docMkLst>
        <pc:docMk/>
      </pc:docMkLst>
      <pc:sldChg chg="modSp">
        <pc:chgData name="Julie Van Keer" userId="19a2a7a4-96f6-425f-bcaf-f6f7230dee01" providerId="ADAL" clId="{F8AA3649-C41D-442E-809E-1665B9065F98}" dt="2020-03-06T16:11:05.384" v="19" actId="20577"/>
        <pc:sldMkLst>
          <pc:docMk/>
          <pc:sldMk cId="1375652653" sldId="259"/>
        </pc:sldMkLst>
        <pc:spChg chg="mod">
          <ac:chgData name="Julie Van Keer" userId="19a2a7a4-96f6-425f-bcaf-f6f7230dee01" providerId="ADAL" clId="{F8AA3649-C41D-442E-809E-1665B9065F98}" dt="2020-03-06T16:11:05.384" v="19" actId="20577"/>
          <ac:spMkLst>
            <pc:docMk/>
            <pc:sldMk cId="1375652653" sldId="259"/>
            <ac:spMk id="3" creationId="{41D3776E-0A6B-422C-BDD2-3A33E5F395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D70DC-82C3-41CF-87B1-66FBE540AC0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B0952-BB76-479C-BF36-EB3E61DE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0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sessions spread across the engagement  </a:t>
            </a:r>
          </a:p>
          <a:p>
            <a:r>
              <a:rPr lang="en-US" dirty="0"/>
              <a:t>Session 1  - Current-state and Goals ( 90 Mins)</a:t>
            </a:r>
          </a:p>
          <a:p>
            <a:r>
              <a:rPr lang="en-US" dirty="0"/>
              <a:t>Session 2 – DBB/DevOps Overview (E2E Deck – 60-90mins)</a:t>
            </a:r>
          </a:p>
          <a:p>
            <a:r>
              <a:rPr lang="en-US" dirty="0"/>
              <a:t>Session 3 – End State overview (presented in a “Finding Doc” toward to end of the engagement)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B0952-BB76-479C-BF36-EB3E61DE7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Intro’s first </a:t>
            </a:r>
          </a:p>
          <a:p>
            <a:r>
              <a:rPr lang="en-US" dirty="0"/>
              <a:t>About me …</a:t>
            </a:r>
          </a:p>
          <a:p>
            <a:endParaRPr lang="en-US" dirty="0"/>
          </a:p>
          <a:p>
            <a:r>
              <a:rPr lang="en-US" dirty="0"/>
              <a:t>My goals:</a:t>
            </a:r>
          </a:p>
          <a:p>
            <a:pPr lvl="1"/>
            <a:r>
              <a:rPr lang="en-US" dirty="0"/>
              <a:t>Short-term - Help you navigate options that best fit your needs and current practices</a:t>
            </a:r>
          </a:p>
          <a:p>
            <a:pPr lvl="1"/>
            <a:r>
              <a:rPr lang="en-US" dirty="0"/>
              <a:t>Work with your team to buildout a working pipeline (MVP) </a:t>
            </a:r>
          </a:p>
          <a:p>
            <a:pPr lvl="1"/>
            <a:r>
              <a:rPr lang="en-US" dirty="0"/>
              <a:t>Recommend industry best practices and guidance to fit your needs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B0952-BB76-479C-BF36-EB3E61DE7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8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 POC is performed </a:t>
            </a:r>
          </a:p>
          <a:p>
            <a:r>
              <a:rPr lang="en-US" dirty="0"/>
              <a:t>Diff between POC/Pilot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B0952-BB76-479C-BF36-EB3E61DE7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If the client responded to our questionnaire then this become more of a review and fine tuning of our understanding. Otherwise, let them explain their </a:t>
            </a:r>
            <a:r>
              <a:rPr lang="en-US" dirty="0" err="1"/>
              <a:t>sdlc</a:t>
            </a:r>
            <a:r>
              <a:rPr lang="en-US" dirty="0"/>
              <a:t> (m/f &amp; 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is a presentation by the customer  60-90 minutes on current workflow</a:t>
            </a:r>
          </a:p>
          <a:p>
            <a:r>
              <a:rPr lang="en-US" dirty="0"/>
              <a:t>Start with Mainframe workflows and End with Distributed overview or held as a separate session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B0952-BB76-479C-BF36-EB3E61DE7E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2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B0952-BB76-479C-BF36-EB3E61DE7E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0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 to present and discuss current zDevOps arch, tools and concepts ~60-90</a:t>
            </a:r>
            <a:br>
              <a:rPr lang="en-US" dirty="0"/>
            </a:br>
            <a:r>
              <a:rPr lang="en-US" dirty="0"/>
              <a:t>using standard  DBB/Git/UCD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B0952-BB76-479C-BF36-EB3E61DE7E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 Presents – key areas for discovery is finding the right repo and git flow designs (A diagram would be great)</a:t>
            </a:r>
          </a:p>
          <a:p>
            <a:r>
              <a:rPr lang="en-US" dirty="0"/>
              <a:t>The final end-state recommendations will be provided a findings doc toward the end of the engagement </a:t>
            </a:r>
          </a:p>
          <a:p>
            <a:r>
              <a:rPr lang="en-US" dirty="0"/>
              <a:t>This is presented toward the end of the engagement.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B0952-BB76-479C-BF36-EB3E61DE7E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6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9B96-68FC-4C8E-8AD9-71BFAFA63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A03DB-75E5-41AE-9BC5-A4C898599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248C-4066-44D6-8F74-0294B491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9904-7056-4155-A09C-1FDFB8650B9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63AC-7D38-415D-8B44-4BCA8832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ED90-C955-443B-9E3E-56F1E7F3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22A-4D5C-49E5-BC6B-241547DE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6CB5-EB8A-418F-B2E7-A18D3E7A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EE47A-83C4-45D8-9C61-5CD364FD8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7D89-A19F-4B94-9278-42D398A7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9904-7056-4155-A09C-1FDFB8650B9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FB0C5-42C9-4B13-82A5-B83D457C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09E1-6584-4068-BA82-E27F1696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22A-4D5C-49E5-BC6B-241547DE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9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9027B-F316-40BB-A949-E0B5A6F00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4DC5C-4165-4CF6-B385-234426B3C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62B76-BE7D-4724-893D-F9F521B8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9904-7056-4155-A09C-1FDFB8650B9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C1FB2-4048-449B-9AED-C7917FAC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69F3-1214-4448-9071-6FABAEB6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22A-4D5C-49E5-BC6B-241547DE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D971-4005-43D7-B1B5-67F40628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C0CE-F14D-462A-8938-0911ACDB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7FEB-E7F9-4942-84E5-6407FF00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9904-7056-4155-A09C-1FDFB8650B9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78E8C-A3A2-4B9B-8DC4-380A7FE5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0D1-210E-4647-89C1-319B2FC6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22A-4D5C-49E5-BC6B-241547DE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6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555D-75D1-482F-BCF6-4EBCA2BA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71105-8301-4D68-AA69-3C9F5ADE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CC305-D2BE-483B-A931-22FFF335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9904-7056-4155-A09C-1FDFB8650B9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7524A-372C-4C89-ACB7-7ABB8D85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20FAE-F09B-41FD-886E-B50B8F9E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22A-4D5C-49E5-BC6B-241547DE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C144-2223-49F2-9D0F-1DCF2FD2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7D88-ED9E-4B67-9646-8F401347F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C670F-AF7D-4225-8E92-84D362B6F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85B0C-A40C-410D-AEAA-51065AE2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9904-7056-4155-A09C-1FDFB8650B9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300A6-028D-4D3E-8C70-5A880E06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3BFED-7691-4887-8348-F9BAE290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22A-4D5C-49E5-BC6B-241547DE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3DA6-7E94-4A79-8338-938D322C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9D76A-1392-456F-8DB3-6810B70FC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79D8D-FE3F-438A-8FF7-941804820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953EE-0D07-44BA-828C-707ED99EA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3FD82-6FD1-42A2-9628-FA499C723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66ECE-CAB5-4708-B26C-0633B4CB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9904-7056-4155-A09C-1FDFB8650B9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0862D-D97C-4ABC-9D7D-04987287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E87A0-8E73-4587-BE7B-0B2597D9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22A-4D5C-49E5-BC6B-241547DE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6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F626-E3F6-4380-B83B-33D94108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BD56A-89F3-4F9A-B06A-3BEB6A1D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9904-7056-4155-A09C-1FDFB8650B9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3A559-B756-4ECD-94ED-2467F2E3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32A54-C961-43B9-8D4E-49E33E90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22A-4D5C-49E5-BC6B-241547DE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0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C3B3E-4061-4F8A-BDB0-AA4698A7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9904-7056-4155-A09C-1FDFB8650B9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8CFB0-5BEC-42A0-AF77-7F6B2396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B0929-1F36-4260-9371-D798CBA4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22A-4D5C-49E5-BC6B-241547DE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2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526A-201D-482B-87BE-CE4AF36F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36B6-68A7-4823-9923-6FBD10A0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A4597-344A-4296-BAEB-30797AB26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D92B3-2587-498F-82B5-AADBC6A1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9904-7056-4155-A09C-1FDFB8650B9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98CDC-D9FD-4240-9AE4-D7E54379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B78FB-1E0E-47F9-9E30-75401675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22A-4D5C-49E5-BC6B-241547DE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2CDB-A893-4CA3-809B-1C19669D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98B08-7BF2-4144-8969-66AAA48A4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F2A57-30D4-4130-9460-58DDF5E56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5F43C-D178-4BCC-84AD-45091251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9904-7056-4155-A09C-1FDFB8650B9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C7B7B-5F2E-46DE-BEBD-666102CD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F289-DCC3-46AA-AB4B-3AEA61FA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022A-4D5C-49E5-BC6B-241547DE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4A2F2-384B-4BE9-8C4C-F0A30A56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EECC3-999B-4068-882B-EB7A27E67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812F-AB46-4B7D-B597-5499BF21B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9904-7056-4155-A09C-1FDFB8650B9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2CA2D-3719-40CE-AC4B-D26F7110C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36FC-BABD-4581-ABAC-81428D018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022A-4D5C-49E5-BC6B-241547DE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6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8582-9D48-4CE0-B831-6D6EA5867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zDevOps </a:t>
            </a:r>
            <a:r>
              <a:rPr lang="en-US" dirty="0" err="1"/>
              <a:t>PoC</a:t>
            </a:r>
            <a:r>
              <a:rPr lang="en-US" dirty="0"/>
              <a:t>/Pilot (</a:t>
            </a:r>
            <a:r>
              <a:rPr lang="en-US" i="1" dirty="0"/>
              <a:t>company name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5457D-4C92-49F4-8BCE-670FAAD48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Discovery &amp; Design Workshop</a:t>
            </a:r>
          </a:p>
          <a:p>
            <a:endParaRPr lang="en-US" dirty="0"/>
          </a:p>
          <a:p>
            <a:r>
              <a:rPr lang="en-US" dirty="0"/>
              <a:t>Comp? – tbd </a:t>
            </a:r>
          </a:p>
          <a:p>
            <a:r>
              <a:rPr lang="en-US" dirty="0"/>
              <a:t>IBM z DevOps Acceleration Team (DAT) - Nelson Lopez </a:t>
            </a:r>
          </a:p>
          <a:p>
            <a:r>
              <a:rPr lang="en-US" dirty="0"/>
              <a:t>IBM System Z Client Architect – TBD</a:t>
            </a:r>
          </a:p>
          <a:p>
            <a:r>
              <a:rPr lang="en-US" dirty="0"/>
              <a:t>IT Specialist - TBD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39ECD-C34D-4052-A405-3CD06F92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353" y="6120245"/>
            <a:ext cx="1613647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3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CD46-E6B2-4897-8E88-4FE54397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44061"/>
            <a:ext cx="10515600" cy="1325563"/>
          </a:xfrm>
        </p:spPr>
        <p:txBody>
          <a:bodyPr/>
          <a:lstStyle/>
          <a:p>
            <a:r>
              <a:rPr lang="en-US" dirty="0"/>
              <a:t>Discovery &amp;Design workshop –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9D2D-9C71-4408-A036-69E1ACE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7" y="1825625"/>
            <a:ext cx="1163385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Where you are today  (SDLC on mainframe and distributed)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What are your pain points &amp; Goals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Design  a modern zDevOps process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36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48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94E5092-38DB-4A9E-A04A-E887171C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pPr eaLnBrk="1" hangingPunct="1"/>
            <a:r>
              <a:rPr lang="fr-FR" altLang="en-US" dirty="0"/>
              <a:t>Pilot / POC –  ‘</a:t>
            </a:r>
            <a:r>
              <a:rPr lang="fr-FR" altLang="en-US" dirty="0" err="1"/>
              <a:t>what</a:t>
            </a:r>
            <a:r>
              <a:rPr lang="fr-FR" altLang="en-US" dirty="0"/>
              <a:t> to </a:t>
            </a:r>
            <a:r>
              <a:rPr lang="fr-FR" altLang="en-US" dirty="0" err="1"/>
              <a:t>expect</a:t>
            </a:r>
            <a:r>
              <a:rPr lang="fr-FR" altLang="en-US" dirty="0"/>
              <a:t>’ </a:t>
            </a:r>
            <a:endParaRPr lang="en-US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71BF4A3-DABF-49C0-AD01-903CB5715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96" y="1483360"/>
            <a:ext cx="11247623" cy="5080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3800" dirty="0"/>
              <a:t>Assist your team to install and config. your DevOps software stack</a:t>
            </a:r>
            <a:endParaRPr lang="en-US" altLang="en-US" sz="3800" dirty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3800" dirty="0"/>
              <a:t>Design Git Repos and a basic branching strategy </a:t>
            </a:r>
            <a:endParaRPr lang="en-US" altLang="en-US" sz="3800" dirty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3800" dirty="0"/>
              <a:t>Migrate application(s) to git </a:t>
            </a:r>
            <a:endParaRPr lang="en-US" altLang="en-US" sz="3800" dirty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3800" dirty="0"/>
              <a:t>Document and run ‘Use  Cases’  for your ‘Doc. of Understanding’ </a:t>
            </a:r>
          </a:p>
          <a:p>
            <a:pPr>
              <a:lnSpc>
                <a:spcPct val="110000"/>
              </a:lnSpc>
            </a:pPr>
            <a:r>
              <a:rPr lang="en-US" altLang="en-US" sz="3800" dirty="0"/>
              <a:t>Provide virtual hands-on training throughout the way </a:t>
            </a:r>
          </a:p>
          <a:p>
            <a:pPr>
              <a:lnSpc>
                <a:spcPct val="110000"/>
              </a:lnSpc>
            </a:pPr>
            <a:r>
              <a:rPr lang="en-US" altLang="en-US" sz="3800" dirty="0"/>
              <a:t>IBM provides this services free of charge</a:t>
            </a:r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r>
              <a:rPr lang="en-US" altLang="en-US" sz="3200" dirty="0"/>
              <a:t>Pilots last  ~ 3-4 months – and are more production ready  </a:t>
            </a:r>
          </a:p>
          <a:p>
            <a:pPr marL="0" indent="0">
              <a:buNone/>
            </a:pPr>
            <a:r>
              <a:rPr lang="en-US" altLang="en-US" sz="3200" dirty="0"/>
              <a:t>POCs ~ 1-2  MVP 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accent1"/>
              </a:solidFill>
            </a:endParaRPr>
          </a:p>
          <a:p>
            <a:pPr eaLnBrk="1" hangingPunct="1"/>
            <a:endParaRPr lang="en-US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3FF5E2-C8F5-4EC8-A823-1C5B32960D08}"/>
              </a:ext>
            </a:extLst>
          </p:cNvPr>
          <p:cNvSpPr txBox="1">
            <a:spLocks/>
          </p:cNvSpPr>
          <p:nvPr/>
        </p:nvSpPr>
        <p:spPr>
          <a:xfrm>
            <a:off x="301843" y="532955"/>
            <a:ext cx="6628345" cy="6325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Milestone  1 - Software setup  (1-2 weeks)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Milestone 2  - Configuration and IVP (1 week)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Work with the DevOps team to define a Git Repo, your pipeline  and DBB/Git configurations and scripts.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Milestone 3  - Design &amp; Discovery </a:t>
            </a:r>
            <a:endParaRPr lang="en-US" sz="2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Working sessions to help define the DOC, Use Cases and timelines.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Milestone 4  - Application Migration (2-3 days)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Milestone 5  - Run Use Cases Until Successful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Wrap-up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Lesson’s learned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Plan your next steps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757415-5062-48FF-81B5-B03C47199B4D}"/>
              </a:ext>
            </a:extLst>
          </p:cNvPr>
          <p:cNvSpPr txBox="1">
            <a:spLocks/>
          </p:cNvSpPr>
          <p:nvPr/>
        </p:nvSpPr>
        <p:spPr>
          <a:xfrm>
            <a:off x="7213391" y="532955"/>
            <a:ext cx="4792380" cy="3384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Getting Started: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Assign a point person on your side to help arrange weekly meetings and track status, issues and milestones.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Define the system Admins, DevOps and Application Team(s) member who will support this engagement.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Review our DOU to clarify and agree on expectations for this pilot</a:t>
            </a:r>
          </a:p>
          <a:p>
            <a:pPr marL="0" indent="0">
              <a:buNone/>
            </a:pPr>
            <a:endParaRPr lang="en-US" sz="2400" dirty="0"/>
          </a:p>
          <a:p>
            <a:pPr lvl="2"/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094D7B-D0C6-42F6-99EB-B2A5F6CA6FB3}"/>
              </a:ext>
            </a:extLst>
          </p:cNvPr>
          <p:cNvCxnSpPr>
            <a:cxnSpLocks/>
          </p:cNvCxnSpPr>
          <p:nvPr/>
        </p:nvCxnSpPr>
        <p:spPr>
          <a:xfrm>
            <a:off x="6920561" y="678929"/>
            <a:ext cx="0" cy="499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7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B8E5-2093-4C5D-9C11-0807D6D5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1: Outline -  Where are you today? </a:t>
            </a:r>
            <a:br>
              <a:rPr lang="en-US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C111-6327-43C1-983C-A34208A4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54" y="879457"/>
            <a:ext cx="11663464" cy="5591475"/>
          </a:xfrm>
        </p:spPr>
        <p:txBody>
          <a:bodyPr numCol="2" spcCol="548640">
            <a:noAutofit/>
          </a:bodyPr>
          <a:lstStyle/>
          <a:p>
            <a:pPr marL="0" indent="0">
              <a:buNone/>
            </a:pPr>
            <a:r>
              <a:rPr lang="en-US" sz="2000" b="1" dirty="0"/>
              <a:t>Mainframe Development: </a:t>
            </a:r>
          </a:p>
          <a:p>
            <a:r>
              <a:rPr lang="en-US" sz="2000" dirty="0"/>
              <a:t>Generally describe the mainframe development lifecycle  from impact analysis to  deployment.  </a:t>
            </a:r>
          </a:p>
          <a:p>
            <a:r>
              <a:rPr lang="en-US" sz="2000" dirty="0"/>
              <a:t>Describe your basic system designs (mainframe, distributed and/or a mix, IMS, CICS …) high-level</a:t>
            </a:r>
          </a:p>
          <a:p>
            <a:r>
              <a:rPr lang="en-US" sz="2000" dirty="0"/>
              <a:t>App design and interfaces. Are they mostly  via data (DB2, MQ, files), static and or  dynamic calls or evenly mixed 	  </a:t>
            </a:r>
          </a:p>
          <a:p>
            <a:r>
              <a:rPr lang="en-US" sz="2000" dirty="0"/>
              <a:t>How do you manage cross application impacts </a:t>
            </a:r>
            <a:r>
              <a:rPr lang="fr-FR" sz="2000" dirty="0"/>
              <a:t> when sharing Common source (copybooks…)  </a:t>
            </a:r>
          </a:p>
          <a:p>
            <a:r>
              <a:rPr lang="en-US" sz="2000" dirty="0"/>
              <a:t>Do you have clear application ownership</a:t>
            </a:r>
          </a:p>
          <a:p>
            <a:pPr>
              <a:lnSpc>
                <a:spcPct val="50000"/>
              </a:lnSpc>
            </a:pPr>
            <a:endParaRPr lang="en-US" sz="2000" dirty="0"/>
          </a:p>
          <a:p>
            <a:pPr>
              <a:lnSpc>
                <a:spcPct val="50000"/>
              </a:lnSpc>
            </a:pPr>
            <a:r>
              <a:rPr lang="en-US" sz="2000" dirty="0"/>
              <a:t>Describe</a:t>
            </a:r>
          </a:p>
          <a:p>
            <a:pPr lvl="1">
              <a:lnSpc>
                <a:spcPct val="50000"/>
              </a:lnSpc>
            </a:pPr>
            <a:r>
              <a:rPr lang="en-US" sz="2000" dirty="0"/>
              <a:t>testing strategy</a:t>
            </a:r>
          </a:p>
          <a:p>
            <a:pPr lvl="1">
              <a:lnSpc>
                <a:spcPct val="50000"/>
              </a:lnSpc>
            </a:pPr>
            <a:r>
              <a:rPr lang="en-US" sz="2000" dirty="0"/>
              <a:t>Hot fix flows </a:t>
            </a:r>
          </a:p>
          <a:p>
            <a:pPr lvl="1">
              <a:lnSpc>
                <a:spcPct val="50000"/>
              </a:lnSpc>
            </a:pPr>
            <a:r>
              <a:rPr lang="en-US" sz="2000" dirty="0"/>
              <a:t>Quality assurance</a:t>
            </a:r>
          </a:p>
          <a:p>
            <a:pPr lvl="1">
              <a:lnSpc>
                <a:spcPct val="50000"/>
              </a:lnSpc>
            </a:pPr>
            <a:r>
              <a:rPr lang="en-US" sz="2000" dirty="0"/>
              <a:t>Audit and Compliance requirements </a:t>
            </a:r>
          </a:p>
          <a:p>
            <a:pPr marL="0" indent="0">
              <a:buNone/>
            </a:pPr>
            <a:r>
              <a:rPr lang="en-US" sz="2400" b="1" dirty="0"/>
              <a:t>Cu</a:t>
            </a:r>
            <a:r>
              <a:rPr lang="en-US" sz="2000" b="1" dirty="0"/>
              <a:t>rrent Distributed Workflows</a:t>
            </a:r>
          </a:p>
          <a:p>
            <a:pPr marL="0" indent="0">
              <a:buNone/>
            </a:pPr>
            <a:r>
              <a:rPr lang="en-US" sz="2000" dirty="0"/>
              <a:t>Repo design practices, Git Flows and branching, Pipelines design and restrictions, PR process, approvals, release management.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Current State Tools:  ie – </a:t>
            </a:r>
            <a:r>
              <a:rPr lang="en-US" sz="2000" dirty="0"/>
              <a:t>Git Hub, Jenkins, IDz, Deploy Tool, Artifactory/Nexus, Jira,  Endevor/Changeman 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Security Model:</a:t>
            </a:r>
            <a:r>
              <a:rPr lang="en-US" sz="2000" dirty="0"/>
              <a:t> Review your current practices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Server access-  RACF/ACF2, HTTPS/SSH to Git,  Jenkins and z/OS</a:t>
            </a:r>
          </a:p>
          <a:p>
            <a:pPr marL="0" indent="0">
              <a:buNone/>
            </a:pPr>
            <a:r>
              <a:rPr lang="en-US" sz="2000" dirty="0"/>
              <a:t>User access - Active Directory or other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3AF8-6F9D-43CA-BC02-D09D86AA43A1}"/>
              </a:ext>
            </a:extLst>
          </p:cNvPr>
          <p:cNvCxnSpPr/>
          <p:nvPr/>
        </p:nvCxnSpPr>
        <p:spPr>
          <a:xfrm>
            <a:off x="6102486" y="1266525"/>
            <a:ext cx="0" cy="510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5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776E-0A6B-422C-BDD2-3A33E5F3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13549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What problem(s) are you trying to solve?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Concerns?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Timeframes?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Special processing – ie in-house </a:t>
            </a:r>
            <a:r>
              <a:rPr lang="en-US" sz="3200" dirty="0" err="1"/>
              <a:t>preProcessors</a:t>
            </a:r>
            <a:r>
              <a:rPr lang="en-US" sz="3200" dirty="0"/>
              <a:t>?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Anything else? </a:t>
            </a:r>
          </a:p>
        </p:txBody>
      </p:sp>
    </p:spTree>
    <p:extLst>
      <p:ext uri="{BB962C8B-B14F-4D97-AF65-F5344CB8AC3E}">
        <p14:creationId xmlns:p14="http://schemas.microsoft.com/office/powerpoint/2010/main" val="137565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01D5-D68C-4B4F-8486-12105052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8309"/>
          </a:xfrm>
        </p:spPr>
        <p:txBody>
          <a:bodyPr>
            <a:normAutofit/>
          </a:bodyPr>
          <a:lstStyle/>
          <a:p>
            <a:r>
              <a:rPr lang="en-US" dirty="0"/>
              <a:t>Session 2  - IBM’s zDevOps Overview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FEE6-4B5B-458A-A8BD-EE850F155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14" y="1204469"/>
            <a:ext cx="11453746" cy="52029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DBB Arch Overview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Scripting framework (zAppBuild)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Git For Mainframe Development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200" dirty="0"/>
              <a:t>	Review a generic git Flow design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200" dirty="0"/>
              <a:t>	repo structure for mainframe apps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Workflows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200" dirty="0"/>
              <a:t>	Migration – from PDS to GIT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200" dirty="0"/>
              <a:t>	Day in the life of a developer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200" dirty="0"/>
              <a:t>	Pipelines flows. From Pull Request to Publishing  </a:t>
            </a:r>
          </a:p>
        </p:txBody>
      </p:sp>
    </p:spTree>
    <p:extLst>
      <p:ext uri="{BB962C8B-B14F-4D97-AF65-F5344CB8AC3E}">
        <p14:creationId xmlns:p14="http://schemas.microsoft.com/office/powerpoint/2010/main" val="42796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E2E9-F7EC-477B-83A7-B56E0377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86872" cy="1325563"/>
          </a:xfrm>
        </p:spPr>
        <p:txBody>
          <a:bodyPr/>
          <a:lstStyle/>
          <a:p>
            <a:r>
              <a:rPr lang="en-US" dirty="0"/>
              <a:t>Session 3 – Proposed End-State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A645-8D08-44B7-8125-DD17F2E6D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06" y="1269366"/>
            <a:ext cx="10152754" cy="52504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Build Flows  </a:t>
            </a:r>
          </a:p>
          <a:p>
            <a:pPr marL="457200" lvl="1" indent="0">
              <a:buNone/>
            </a:pPr>
            <a:r>
              <a:rPr lang="en-US" sz="2800" dirty="0"/>
              <a:t>Developer </a:t>
            </a:r>
          </a:p>
          <a:p>
            <a:pPr marL="457200" lvl="1" indent="0">
              <a:buNone/>
            </a:pPr>
            <a:r>
              <a:rPr lang="en-US" sz="2800" dirty="0"/>
              <a:t>Pipeline  </a:t>
            </a:r>
          </a:p>
          <a:p>
            <a:pPr marL="0" indent="0">
              <a:buNone/>
            </a:pPr>
            <a:r>
              <a:rPr lang="en-US" dirty="0"/>
              <a:t>Git Repo Structures </a:t>
            </a:r>
          </a:p>
          <a:p>
            <a:pPr marL="457200" lvl="1" indent="0">
              <a:buNone/>
            </a:pPr>
            <a:r>
              <a:rPr lang="en-US" sz="2800" dirty="0"/>
              <a:t>Application scope of a repo</a:t>
            </a:r>
          </a:p>
          <a:p>
            <a:pPr marL="457200" lvl="1" indent="0">
              <a:buNone/>
            </a:pPr>
            <a:r>
              <a:rPr lang="en-US" sz="2800" dirty="0"/>
              <a:t>Structure and content (Folders/ Content)</a:t>
            </a:r>
          </a:p>
          <a:p>
            <a:pPr marL="457200" lvl="1" indent="0">
              <a:buNone/>
            </a:pPr>
            <a:r>
              <a:rPr lang="en-US" sz="2800" dirty="0"/>
              <a:t>DBB Source code migration and initialization  </a:t>
            </a:r>
          </a:p>
          <a:p>
            <a:pPr marL="457200" lvl="1" indent="0">
              <a:buNone/>
            </a:pPr>
            <a:r>
              <a:rPr lang="en-US" sz="2800" dirty="0"/>
              <a:t>Managing Cross Application dependencies (multi-repo)</a:t>
            </a:r>
          </a:p>
          <a:p>
            <a:pPr marL="0" indent="0">
              <a:buNone/>
            </a:pPr>
            <a:r>
              <a:rPr lang="en-US" dirty="0"/>
              <a:t>Branching Models (master, release, dev, feature)</a:t>
            </a:r>
          </a:p>
          <a:p>
            <a:pPr marL="0" indent="0">
              <a:buNone/>
            </a:pPr>
            <a:r>
              <a:rPr lang="en-US" dirty="0"/>
              <a:t>Publishing DBB Output Artifacts </a:t>
            </a:r>
          </a:p>
          <a:p>
            <a:pPr marL="0" indent="0">
              <a:buNone/>
            </a:pPr>
            <a:r>
              <a:rPr lang="en-US" dirty="0"/>
              <a:t>Approvals, Audit Trails and Best practices</a:t>
            </a:r>
          </a:p>
          <a:p>
            <a:pPr marL="0" indent="0">
              <a:buNone/>
            </a:pPr>
            <a:r>
              <a:rPr lang="en-US" dirty="0"/>
              <a:t>Managing and maintaining new DevOps Framework (infra. as code)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35FC7-4FD8-47E1-A67A-0739B5D4A4C6}"/>
              </a:ext>
            </a:extLst>
          </p:cNvPr>
          <p:cNvSpPr/>
          <p:nvPr/>
        </p:nvSpPr>
        <p:spPr>
          <a:xfrm>
            <a:off x="7586047" y="3481973"/>
            <a:ext cx="1346479" cy="321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48C195FFEA1640BC5DA83CFCD4B887" ma:contentTypeVersion="11" ma:contentTypeDescription="Create a new document." ma:contentTypeScope="" ma:versionID="e0126199b44fb94c521b6c54b48474e7">
  <xsd:schema xmlns:xsd="http://www.w3.org/2001/XMLSchema" xmlns:xs="http://www.w3.org/2001/XMLSchema" xmlns:p="http://schemas.microsoft.com/office/2006/metadata/properties" xmlns:ns3="81152f8b-a60a-4b94-ade7-a55f06abd3a2" xmlns:ns4="3ab899a6-ae81-4ff1-ac1c-6f77f3efc625" targetNamespace="http://schemas.microsoft.com/office/2006/metadata/properties" ma:root="true" ma:fieldsID="4e67eb814a2bf838211dbb1cb468a58b" ns3:_="" ns4:_="">
    <xsd:import namespace="81152f8b-a60a-4b94-ade7-a55f06abd3a2"/>
    <xsd:import namespace="3ab899a6-ae81-4ff1-ac1c-6f77f3efc6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52f8b-a60a-4b94-ade7-a55f06abd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899a6-ae81-4ff1-ac1c-6f77f3efc62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F885E4-05C6-40E0-B2D0-2DE1C9B79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152f8b-a60a-4b94-ade7-a55f06abd3a2"/>
    <ds:schemaRef ds:uri="3ab899a6-ae81-4ff1-ac1c-6f77f3efc6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B11647-FFFA-4BE7-8BB3-771644BD658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1152f8b-a60a-4b94-ade7-a55f06abd3a2"/>
    <ds:schemaRef ds:uri="http://purl.org/dc/elements/1.1/"/>
    <ds:schemaRef ds:uri="http://schemas.microsoft.com/office/2006/metadata/properties"/>
    <ds:schemaRef ds:uri="3ab899a6-ae81-4ff1-ac1c-6f77f3efc62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D10E9-57B2-4A46-8063-D404399F3A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4916</TotalTime>
  <Words>879</Words>
  <Application>Microsoft Office PowerPoint</Application>
  <PresentationFormat>Widescreen</PresentationFormat>
  <Paragraphs>115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zDevOps PoC/Pilot (company name)</vt:lpstr>
      <vt:lpstr>Discovery &amp;Design workshop – Goals </vt:lpstr>
      <vt:lpstr>Pilot / POC –  ‘what to expect’ </vt:lpstr>
      <vt:lpstr>PowerPoint Presentation</vt:lpstr>
      <vt:lpstr>Session 1: Outline -  Where are you today?  </vt:lpstr>
      <vt:lpstr>PowerPoint Presentation</vt:lpstr>
      <vt:lpstr>Session 2  - IBM’s zDevOps Overview</vt:lpstr>
      <vt:lpstr>Session 3 – Proposed End-State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 do</dc:title>
  <dc:creator>Nelson Lopez</dc:creator>
  <cp:lastModifiedBy>Nelson Lopez</cp:lastModifiedBy>
  <cp:revision>86</cp:revision>
  <dcterms:created xsi:type="dcterms:W3CDTF">2020-02-13T13:48:08Z</dcterms:created>
  <dcterms:modified xsi:type="dcterms:W3CDTF">2020-08-02T15:33:44Z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0x0101008D48C195FFEA1640BC5DA83CFCD4B887</vt:lpwstr>
  </property>
</Properties>
</file>