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5"/>
  </p:handoutMasterIdLst>
  <p:sldIdLst>
    <p:sldId id="297" r:id="rId2"/>
    <p:sldId id="295" r:id="rId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56" userDrawn="1">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Annie Jenosh" initials="DAJ" lastIdx="1" clrIdx="0">
    <p:extLst>
      <p:ext uri="{19B8F6BF-5375-455C-9EA6-DF929625EA0E}">
        <p15:presenceInfo xmlns:p15="http://schemas.microsoft.com/office/powerpoint/2012/main" userId="S-1-5-21-266749940-1637964444-929701000-2220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CC3"/>
    <a:srgbClr val="E95D44"/>
    <a:srgbClr val="F1592D"/>
    <a:srgbClr val="D1FBD8"/>
    <a:srgbClr val="F5FCD0"/>
    <a:srgbClr val="0F96FA"/>
    <a:srgbClr val="0F9FFA"/>
    <a:srgbClr val="0F9F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6" autoAdjust="0"/>
    <p:restoredTop sz="91973" autoAdjust="0"/>
  </p:normalViewPr>
  <p:slideViewPr>
    <p:cSldViewPr snapToGrid="0" snapToObjects="1">
      <p:cViewPr varScale="1">
        <p:scale>
          <a:sx n="134" d="100"/>
          <a:sy n="134" d="100"/>
        </p:scale>
        <p:origin x="408" y="102"/>
      </p:cViewPr>
      <p:guideLst>
        <p:guide orient="horz" pos="1620"/>
        <p:guide pos="2880"/>
        <p:guide orient="horz" pos="15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9/4/2019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413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129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8180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41292CBD-CE34-C548-8792-4FAF7DA52239}"/>
              </a:ext>
            </a:extLst>
          </p:cNvPr>
          <p:cNvSpPr>
            <a:spLocks noChangeArrowheads="1"/>
          </p:cNvSpPr>
          <p:nvPr/>
        </p:nvSpPr>
        <p:spPr bwMode="auto">
          <a:xfrm>
            <a:off x="7886534" y="2029045"/>
            <a:ext cx="1027735" cy="2908041"/>
          </a:xfrm>
          <a:prstGeom prst="rect">
            <a:avLst/>
          </a:prstGeom>
          <a:solidFill>
            <a:schemeClr val="accent3">
              <a:lumMod val="75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grpSp>
        <p:nvGrpSpPr>
          <p:cNvPr id="6" name="Group 5">
            <a:extLst>
              <a:ext uri="{FF2B5EF4-FFF2-40B4-BE49-F238E27FC236}">
                <a16:creationId xmlns:a16="http://schemas.microsoft.com/office/drawing/2014/main" id="{83B1C68F-6E10-4738-8372-040B99C4EBF0}"/>
              </a:ext>
            </a:extLst>
          </p:cNvPr>
          <p:cNvGrpSpPr/>
          <p:nvPr/>
        </p:nvGrpSpPr>
        <p:grpSpPr>
          <a:xfrm>
            <a:off x="1541591" y="993660"/>
            <a:ext cx="7365489" cy="3943426"/>
            <a:chOff x="2496499" y="1922754"/>
            <a:chExt cx="6660486" cy="3833421"/>
          </a:xfrm>
        </p:grpSpPr>
        <p:sp>
          <p:nvSpPr>
            <p:cNvPr id="20482" name="Rectangle 2">
              <a:extLst>
                <a:ext uri="{FF2B5EF4-FFF2-40B4-BE49-F238E27FC236}">
                  <a16:creationId xmlns:a16="http://schemas.microsoft.com/office/drawing/2014/main" id="{9F306E7C-A50F-4881-B4F7-4DCEF7ED4B0D}"/>
                </a:ext>
              </a:extLst>
            </p:cNvPr>
            <p:cNvSpPr>
              <a:spLocks noChangeArrowheads="1"/>
            </p:cNvSpPr>
            <p:nvPr/>
          </p:nvSpPr>
          <p:spPr bwMode="auto">
            <a:xfrm>
              <a:off x="7452067" y="1922754"/>
              <a:ext cx="1704918" cy="824429"/>
            </a:xfrm>
            <a:prstGeom prst="rect">
              <a:avLst/>
            </a:prstGeom>
            <a:solidFill>
              <a:schemeClr val="accent1">
                <a:lumMod val="40000"/>
                <a:lumOff val="60000"/>
              </a:schemeClr>
            </a:solidFill>
            <a:ln w="25560" cap="sq">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None/>
              </a:pPr>
              <a:r>
                <a:rPr lang="en-US" sz="1000" b="1" dirty="0">
                  <a:solidFill>
                    <a:srgbClr val="191919"/>
                  </a:solidFill>
                  <a:latin typeface="IBM Plex Sans" panose="020B0503050203000203" pitchFamily="34" charset="77"/>
                  <a:ea typeface="Arial" charset="0"/>
                  <a:cs typeface="Arial" charset="0"/>
                </a:rPr>
                <a:t>DBB WebApp</a:t>
              </a:r>
            </a:p>
            <a:p>
              <a:pPr algn="ctr" eaLnBrk="1" hangingPunct="1">
                <a:spcBef>
                  <a:spcPct val="0"/>
                </a:spcBef>
                <a:buNone/>
              </a:pPr>
              <a:endParaRPr lang="en-US" sz="1000" b="1" dirty="0">
                <a:solidFill>
                  <a:srgbClr val="191919"/>
                </a:solidFill>
                <a:latin typeface="IBM Plex Sans" panose="020B0503050203000203" pitchFamily="34" charset="77"/>
                <a:ea typeface="Arial" charset="0"/>
                <a:cs typeface="Arial" charset="0"/>
              </a:endParaRPr>
            </a:p>
            <a:p>
              <a:pPr algn="ctr" eaLnBrk="1" hangingPunct="1">
                <a:spcBef>
                  <a:spcPct val="0"/>
                </a:spcBef>
                <a:buNone/>
              </a:pPr>
              <a:r>
                <a:rPr lang="en-US" sz="800" dirty="0">
                  <a:solidFill>
                    <a:srgbClr val="191919"/>
                  </a:solidFill>
                  <a:latin typeface="IBM Plex Sans" panose="020B0503050203000203" pitchFamily="34" charset="77"/>
                  <a:ea typeface="Arial" charset="0"/>
                  <a:cs typeface="Arial" charset="0"/>
                </a:rPr>
                <a:t>Contains Dependency Metadata</a:t>
              </a:r>
            </a:p>
            <a:p>
              <a:pPr algn="ctr" eaLnBrk="1" hangingPunct="1">
                <a:spcBef>
                  <a:spcPct val="0"/>
                </a:spcBef>
                <a:buNone/>
              </a:pPr>
              <a:r>
                <a:rPr lang="en-US" sz="800" dirty="0">
                  <a:solidFill>
                    <a:srgbClr val="191919"/>
                  </a:solidFill>
                  <a:latin typeface="IBM Plex Sans" panose="020B0503050203000203" pitchFamily="34" charset="77"/>
                  <a:ea typeface="Arial" charset="0"/>
                  <a:cs typeface="Arial" charset="0"/>
                </a:rPr>
                <a:t>and Build Results History</a:t>
              </a:r>
            </a:p>
          </p:txBody>
        </p:sp>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2496499" y="2929256"/>
              <a:ext cx="5753777" cy="2826919"/>
            </a:xfrm>
            <a:prstGeom prst="rect">
              <a:avLst/>
            </a:prstGeom>
            <a:solidFill>
              <a:schemeClr val="accent3">
                <a:lumMod val="40000"/>
                <a:lumOff val="60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186222" y="3251392"/>
              <a:ext cx="1790971" cy="1722097"/>
            </a:xfrm>
            <a:prstGeom prst="rect">
              <a:avLst/>
            </a:prstGeom>
            <a:solidFill>
              <a:schemeClr val="accent1"/>
            </a:solidFill>
            <a:ln w="28575">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b="1" dirty="0">
                <a:solidFill>
                  <a:srgbClr val="000000"/>
                </a:solidFill>
                <a:latin typeface="IBM Plex Sans" panose="020B0503050203000203" pitchFamily="34" charset="77"/>
                <a:cs typeface="Arial" panose="020B0604020202020204" pitchFamily="34" charset="0"/>
              </a:endParaRPr>
            </a:p>
          </p:txBody>
        </p:sp>
        <p:sp>
          <p:nvSpPr>
            <p:cNvPr id="11" name="TextBox 10">
              <a:extLst>
                <a:ext uri="{FF2B5EF4-FFF2-40B4-BE49-F238E27FC236}">
                  <a16:creationId xmlns:a16="http://schemas.microsoft.com/office/drawing/2014/main" id="{ED47EED1-15E3-4AFD-878B-9AA6D5EEDED5}"/>
                </a:ext>
              </a:extLst>
            </p:cNvPr>
            <p:cNvSpPr txBox="1"/>
            <p:nvPr/>
          </p:nvSpPr>
          <p:spPr>
            <a:xfrm>
              <a:off x="6125833" y="3343827"/>
              <a:ext cx="1060181" cy="1406197"/>
            </a:xfrm>
            <a:prstGeom prst="rect">
              <a:avLst/>
            </a:prstGeom>
            <a:noFill/>
          </p:spPr>
          <p:txBody>
            <a:bodyPr wrap="square" rtlCol="0">
              <a:spAutoFit/>
            </a:bodyPr>
            <a:lstStyle/>
            <a:p>
              <a:pPr algn="ctr" eaLnBrk="1" hangingPunct="1"/>
              <a:r>
                <a:rPr lang="en-US" altLang="en-US" sz="1000" b="1" dirty="0">
                  <a:latin typeface="IBM Plex Sans" panose="020B0503050203000203" pitchFamily="34" charset="77"/>
                  <a:cs typeface="Arial" panose="020B0604020202020204" pitchFamily="34" charset="0"/>
                </a:rPr>
                <a:t>Groovy </a:t>
              </a:r>
            </a:p>
            <a:p>
              <a:pPr algn="ctr" eaLnBrk="1" hangingPunct="1"/>
              <a:r>
                <a:rPr lang="en-US" altLang="en-US" sz="1000" b="1" dirty="0">
                  <a:latin typeface="IBM Plex Sans" panose="020B0503050203000203" pitchFamily="34" charset="77"/>
                  <a:cs typeface="Arial" panose="020B0604020202020204" pitchFamily="34" charset="0"/>
                </a:rPr>
                <a:t>Build </a:t>
              </a:r>
            </a:p>
            <a:p>
              <a:pPr algn="ctr" eaLnBrk="1" hangingPunct="1"/>
              <a:r>
                <a:rPr lang="en-US" altLang="en-US" sz="1000" b="1" dirty="0">
                  <a:latin typeface="IBM Plex Sans" panose="020B0503050203000203" pitchFamily="34" charset="77"/>
                  <a:cs typeface="Arial" panose="020B0604020202020204" pitchFamily="34" charset="0"/>
                </a:rPr>
                <a:t>Scripts</a:t>
              </a:r>
            </a:p>
            <a:p>
              <a:pPr algn="ctr" eaLnBrk="1" hangingPunct="1"/>
              <a:endParaRPr lang="en-US" sz="1000" b="1" dirty="0">
                <a:latin typeface="IBM Plex Sans" panose="020B0503050203000203" pitchFamily="34" charset="77"/>
                <a:cs typeface="Arial" panose="020B0604020202020204" pitchFamily="34" charset="0"/>
              </a:endParaRPr>
            </a:p>
            <a:p>
              <a:pPr algn="ctr" eaLnBrk="1" hangingPunct="1"/>
              <a:r>
                <a:rPr lang="en-US" sz="800" dirty="0">
                  <a:latin typeface="IBM Plex Sans" panose="020B0503050203000203" pitchFamily="34" charset="77"/>
                </a:rPr>
                <a:t>scan, </a:t>
              </a:r>
            </a:p>
            <a:p>
              <a:pPr algn="ctr" eaLnBrk="1" hangingPunct="1"/>
              <a:r>
                <a:rPr lang="en-US" sz="800" dirty="0">
                  <a:latin typeface="IBM Plex Sans" panose="020B0503050203000203" pitchFamily="34" charset="77"/>
                </a:rPr>
                <a:t>impact analysis, </a:t>
              </a:r>
            </a:p>
            <a:p>
              <a:pPr algn="ctr" eaLnBrk="1" hangingPunct="1"/>
              <a:r>
                <a:rPr lang="en-US" sz="800" dirty="0">
                  <a:latin typeface="IBM Plex Sans" panose="020B0503050203000203" pitchFamily="34" charset="77"/>
                </a:rPr>
                <a:t>copy to PDS, compile, ​</a:t>
              </a:r>
              <a:br>
                <a:rPr lang="en-US" sz="800" dirty="0">
                  <a:latin typeface="IBM Plex Sans" panose="020B0503050203000203" pitchFamily="34" charset="77"/>
                </a:rPr>
              </a:br>
              <a:r>
                <a:rPr lang="en-US" sz="800" dirty="0">
                  <a:latin typeface="IBM Plex Sans" panose="020B0503050203000203" pitchFamily="34" charset="77"/>
                </a:rPr>
                <a:t>link-edit, </a:t>
              </a:r>
            </a:p>
            <a:p>
              <a:pPr algn="ctr" eaLnBrk="1" hangingPunct="1"/>
              <a:r>
                <a:rPr lang="en-US" sz="800" dirty="0">
                  <a:latin typeface="IBM Plex Sans" panose="020B0503050203000203" pitchFamily="34" charset="77"/>
                </a:rPr>
                <a:t> report</a:t>
              </a:r>
              <a:endParaRPr lang="en-US" altLang="en-US" sz="800" dirty="0">
                <a:latin typeface="IBM Plex Sans" panose="020B0503050203000203" pitchFamily="34" charset="77"/>
                <a:cs typeface="Arial" panose="020B0604020202020204" pitchFamily="34" charset="0"/>
              </a:endParaRPr>
            </a:p>
          </p:txBody>
        </p:sp>
        <p:sp>
          <p:nvSpPr>
            <p:cNvPr id="3" name="Rectangle 2">
              <a:extLst>
                <a:ext uri="{FF2B5EF4-FFF2-40B4-BE49-F238E27FC236}">
                  <a16:creationId xmlns:a16="http://schemas.microsoft.com/office/drawing/2014/main" id="{5A42017D-27C2-4220-92BA-E6A55DE93394}"/>
                </a:ext>
              </a:extLst>
            </p:cNvPr>
            <p:cNvSpPr/>
            <p:nvPr/>
          </p:nvSpPr>
          <p:spPr>
            <a:xfrm>
              <a:off x="7106102" y="3251392"/>
              <a:ext cx="871091" cy="17220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IBM Plex Sans" panose="020B0503050203000203" pitchFamily="34" charset="77"/>
                </a:rPr>
                <a:t>DBB </a:t>
              </a:r>
            </a:p>
            <a:p>
              <a:pPr algn="ctr"/>
              <a:r>
                <a:rPr lang="en-US" sz="1000" b="1" dirty="0">
                  <a:solidFill>
                    <a:schemeClr val="tx1"/>
                  </a:solidFill>
                  <a:latin typeface="IBM Plex Sans" panose="020B0503050203000203" pitchFamily="34" charset="77"/>
                </a:rPr>
                <a:t>Toolkit </a:t>
              </a:r>
            </a:p>
            <a:p>
              <a:pPr algn="ctr"/>
              <a:r>
                <a:rPr lang="en-US" sz="1000" b="1" dirty="0">
                  <a:solidFill>
                    <a:schemeClr val="tx1"/>
                  </a:solidFill>
                  <a:latin typeface="IBM Plex Sans" panose="020B0503050203000203" pitchFamily="34" charset="77"/>
                </a:rPr>
                <a:t>APIs</a:t>
              </a:r>
            </a:p>
            <a:p>
              <a:pPr algn="ctr"/>
              <a:endParaRPr lang="en-US" sz="1000" b="1" dirty="0">
                <a:solidFill>
                  <a:schemeClr val="tx1"/>
                </a:solidFill>
                <a:latin typeface="IBM Plex Sans" panose="020B0503050203000203" pitchFamily="34" charset="77"/>
              </a:endParaRPr>
            </a:p>
            <a:p>
              <a:pPr algn="ctr"/>
              <a:r>
                <a:rPr lang="en-US" sz="800" dirty="0">
                  <a:solidFill>
                    <a:schemeClr val="tx1"/>
                  </a:solidFill>
                  <a:latin typeface="IBM Plex Sans" panose="020B0503050203000203" pitchFamily="34" charset="77"/>
                </a:rPr>
                <a:t>Called by </a:t>
              </a:r>
            </a:p>
            <a:p>
              <a:pPr algn="ctr"/>
              <a:r>
                <a:rPr lang="en-US" sz="800" dirty="0">
                  <a:solidFill>
                    <a:schemeClr val="tx1"/>
                  </a:solidFill>
                  <a:latin typeface="IBM Plex Sans" panose="020B0503050203000203" pitchFamily="34" charset="77"/>
                </a:rPr>
                <a:t>Groovy build scripts</a:t>
              </a: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p:txBody>
        </p:sp>
        <p:cxnSp>
          <p:nvCxnSpPr>
            <p:cNvPr id="51" name="Connector: Elbow 50">
              <a:extLst>
                <a:ext uri="{FF2B5EF4-FFF2-40B4-BE49-F238E27FC236}">
                  <a16:creationId xmlns:a16="http://schemas.microsoft.com/office/drawing/2014/main" id="{212A7CA2-93E1-4E39-B9CF-2A48AC385F7D}"/>
                </a:ext>
              </a:extLst>
            </p:cNvPr>
            <p:cNvCxnSpPr>
              <a:cxnSpLocks/>
              <a:endCxn id="20482" idx="1"/>
            </p:cNvCxnSpPr>
            <p:nvPr/>
          </p:nvCxnSpPr>
          <p:spPr>
            <a:xfrm rot="5400000" flipH="1" flipV="1">
              <a:off x="6899800" y="2699126"/>
              <a:ext cx="916424" cy="188111"/>
            </a:xfrm>
            <a:prstGeom prst="bentConnector2">
              <a:avLst/>
            </a:prstGeom>
            <a:ln w="2222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492" name="Rectangle 18">
              <a:extLst>
                <a:ext uri="{FF2B5EF4-FFF2-40B4-BE49-F238E27FC236}">
                  <a16:creationId xmlns:a16="http://schemas.microsoft.com/office/drawing/2014/main" id="{29AE0442-35C3-4BCC-B156-6272084BE862}"/>
                </a:ext>
              </a:extLst>
            </p:cNvPr>
            <p:cNvSpPr>
              <a:spLocks noChangeArrowheads="1"/>
            </p:cNvSpPr>
            <p:nvPr/>
          </p:nvSpPr>
          <p:spPr bwMode="auto">
            <a:xfrm>
              <a:off x="4173805" y="3877970"/>
              <a:ext cx="811673" cy="1004186"/>
            </a:xfrm>
            <a:prstGeom prst="rect">
              <a:avLst/>
            </a:prstGeom>
            <a:solidFill>
              <a:schemeClr val="accent4">
                <a:lumMod val="40000"/>
                <a:lumOff val="60000"/>
              </a:schemeClr>
            </a:solidFill>
            <a:ln w="2540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494" name="AutoShape 26">
              <a:extLst>
                <a:ext uri="{FF2B5EF4-FFF2-40B4-BE49-F238E27FC236}">
                  <a16:creationId xmlns:a16="http://schemas.microsoft.com/office/drawing/2014/main" id="{947EE898-3468-4969-980B-14D493A48C5D}"/>
                </a:ext>
              </a:extLst>
            </p:cNvPr>
            <p:cNvSpPr>
              <a:spLocks noChangeArrowheads="1"/>
            </p:cNvSpPr>
            <p:nvPr/>
          </p:nvSpPr>
          <p:spPr bwMode="auto">
            <a:xfrm>
              <a:off x="8629704" y="3926221"/>
              <a:ext cx="370836" cy="292088"/>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000" dirty="0">
                  <a:solidFill>
                    <a:srgbClr val="000000"/>
                  </a:solidFill>
                  <a:latin typeface="IBM Plex Sans" panose="020B0503050203000203" pitchFamily="34" charset="77"/>
                  <a:cs typeface="Arial" panose="020B0604020202020204" pitchFamily="34" charset="0"/>
                </a:rPr>
                <a:t>PDSE</a:t>
              </a:r>
            </a:p>
          </p:txBody>
        </p:sp>
      </p:grpSp>
      <p:grpSp>
        <p:nvGrpSpPr>
          <p:cNvPr id="9" name="Group 8">
            <a:extLst>
              <a:ext uri="{FF2B5EF4-FFF2-40B4-BE49-F238E27FC236}">
                <a16:creationId xmlns:a16="http://schemas.microsoft.com/office/drawing/2014/main" id="{47105088-2108-4AB5-A9CF-29C71C8D079D}"/>
              </a:ext>
            </a:extLst>
          </p:cNvPr>
          <p:cNvGrpSpPr/>
          <p:nvPr/>
        </p:nvGrpSpPr>
        <p:grpSpPr>
          <a:xfrm>
            <a:off x="113806" y="72161"/>
            <a:ext cx="2574883" cy="3423416"/>
            <a:chOff x="685763" y="1907245"/>
            <a:chExt cx="2574883" cy="3423416"/>
          </a:xfrm>
        </p:grpSpPr>
        <p:grpSp>
          <p:nvGrpSpPr>
            <p:cNvPr id="56" name="Group 55">
              <a:extLst>
                <a:ext uri="{FF2B5EF4-FFF2-40B4-BE49-F238E27FC236}">
                  <a16:creationId xmlns:a16="http://schemas.microsoft.com/office/drawing/2014/main" id="{2669A493-EF2E-47A0-8433-2D9D87B8FE34}"/>
                </a:ext>
              </a:extLst>
            </p:cNvPr>
            <p:cNvGrpSpPr/>
            <p:nvPr/>
          </p:nvGrpSpPr>
          <p:grpSpPr>
            <a:xfrm>
              <a:off x="685763" y="1907245"/>
              <a:ext cx="1585565" cy="824429"/>
              <a:chOff x="517335" y="5007723"/>
              <a:chExt cx="2346449" cy="1356567"/>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517335" y="5007723"/>
                <a:ext cx="2346449" cy="1356567"/>
              </a:xfrm>
              <a:prstGeom prst="rect">
                <a:avLst/>
              </a:prstGeom>
              <a:solidFill>
                <a:schemeClr val="accent2">
                  <a:lumMod val="40000"/>
                  <a:lumOff val="60000"/>
                </a:schemeClr>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789021" y="5230216"/>
                <a:ext cx="1803075" cy="10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latin typeface="IBM Plex Sans" panose="020B0503050203000203" pitchFamily="34" charset="77"/>
                  </a:rPr>
                  <a:t>CI Server (Jenkins)</a:t>
                </a:r>
              </a:p>
              <a:p>
                <a:pPr algn="ctr">
                  <a:lnSpc>
                    <a:spcPct val="100000"/>
                  </a:lnSpc>
                  <a:spcBef>
                    <a:spcPct val="0"/>
                  </a:spcBef>
                  <a:buFontTx/>
                  <a:buNone/>
                </a:pPr>
                <a:r>
                  <a:rPr lang="en-US" altLang="en-US" sz="800" dirty="0">
                    <a:latin typeface="IBM Plex Sans" panose="020B0503050203000203" pitchFamily="34" charset="77"/>
                  </a:rPr>
                  <a:t>Status, logs and links to build reports</a:t>
                </a:r>
              </a:p>
            </p:txBody>
          </p:sp>
        </p:grpSp>
        <p:grpSp>
          <p:nvGrpSpPr>
            <p:cNvPr id="60" name="Group 59">
              <a:extLst>
                <a:ext uri="{FF2B5EF4-FFF2-40B4-BE49-F238E27FC236}">
                  <a16:creationId xmlns:a16="http://schemas.microsoft.com/office/drawing/2014/main" id="{C6572F92-2998-49F4-8164-448D139C9E54}"/>
                </a:ext>
              </a:extLst>
            </p:cNvPr>
            <p:cNvGrpSpPr/>
            <p:nvPr/>
          </p:nvGrpSpPr>
          <p:grpSpPr>
            <a:xfrm>
              <a:off x="731832" y="4083490"/>
              <a:ext cx="1228872" cy="1247171"/>
              <a:chOff x="-984017" y="6046851"/>
              <a:chExt cx="1837351" cy="2177469"/>
            </a:xfrm>
          </p:grpSpPr>
          <p:grpSp>
            <p:nvGrpSpPr>
              <p:cNvPr id="59" name="Group 58">
                <a:extLst>
                  <a:ext uri="{FF2B5EF4-FFF2-40B4-BE49-F238E27FC236}">
                    <a16:creationId xmlns:a16="http://schemas.microsoft.com/office/drawing/2014/main" id="{57B63202-1721-4678-B5BC-A7AF41BB2F5A}"/>
                  </a:ext>
                </a:extLst>
              </p:cNvPr>
              <p:cNvGrpSpPr/>
              <p:nvPr/>
            </p:nvGrpSpPr>
            <p:grpSpPr>
              <a:xfrm>
                <a:off x="-984017" y="6046851"/>
                <a:ext cx="1658223" cy="2177469"/>
                <a:chOff x="-1129612" y="3855809"/>
                <a:chExt cx="1658223" cy="2177469"/>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1129612" y="3855809"/>
                  <a:ext cx="1658223" cy="2177469"/>
                </a:xfrm>
                <a:prstGeom prst="rect">
                  <a:avLst/>
                </a:prstGeom>
                <a:solidFill>
                  <a:schemeClr val="accent4">
                    <a:lumMod val="40000"/>
                    <a:lumOff val="60000"/>
                  </a:schemeClr>
                </a:solidFill>
                <a:ln w="2556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a:latin typeface="IBM Plex Sans" panose="020B0503050203000203" pitchFamily="34" charset="77"/>
                  </a:endParaRPr>
                </a:p>
              </p:txBody>
            </p:sp>
            <p:sp>
              <p:nvSpPr>
                <p:cNvPr id="5" name="Flowchart: Magnetic Disk 4">
                  <a:extLst>
                    <a:ext uri="{FF2B5EF4-FFF2-40B4-BE49-F238E27FC236}">
                      <a16:creationId xmlns:a16="http://schemas.microsoft.com/office/drawing/2014/main" id="{5780828C-8FCB-4E17-A570-0D5336C4131B}"/>
                    </a:ext>
                  </a:extLst>
                </p:cNvPr>
                <p:cNvSpPr/>
                <p:nvPr/>
              </p:nvSpPr>
              <p:spPr>
                <a:xfrm>
                  <a:off x="-962723" y="4909804"/>
                  <a:ext cx="1247899" cy="91359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latin typeface="IBM Plex Sans" panose="020B0503050203000203" pitchFamily="34" charset="77"/>
                    </a:rPr>
                    <a:t> </a:t>
                  </a:r>
                  <a:r>
                    <a:rPr lang="en-US" sz="800" dirty="0">
                      <a:latin typeface="IBM Plex Sans" panose="020B0503050203000203" pitchFamily="34" charset="77"/>
                    </a:rPr>
                    <a:t>Repositories</a:t>
                  </a:r>
                </a:p>
              </p:txBody>
            </p:sp>
          </p:grpSp>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730991" y="6502422"/>
                <a:ext cx="1584325" cy="392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000" b="1" dirty="0">
                    <a:solidFill>
                      <a:srgbClr val="000000"/>
                    </a:solidFill>
                    <a:latin typeface="IBM Plex Sans" panose="020B0503050203000203" pitchFamily="34" charset="77"/>
                    <a:cs typeface="Arial" panose="020B0604020202020204" pitchFamily="34" charset="0"/>
                  </a:rPr>
                  <a:t>Git Server</a:t>
                </a:r>
              </a:p>
            </p:txBody>
          </p:sp>
        </p:grpSp>
        <p:cxnSp>
          <p:nvCxnSpPr>
            <p:cNvPr id="41" name="Connector: Elbow 40">
              <a:extLst>
                <a:ext uri="{FF2B5EF4-FFF2-40B4-BE49-F238E27FC236}">
                  <a16:creationId xmlns:a16="http://schemas.microsoft.com/office/drawing/2014/main" id="{AE2A510F-DCD6-4301-8526-8B3925584CB4}"/>
                </a:ext>
              </a:extLst>
            </p:cNvPr>
            <p:cNvCxnSpPr>
              <a:cxnSpLocks/>
              <a:stCxn id="20509" idx="3"/>
              <a:endCxn id="20491" idx="0"/>
            </p:cNvCxnSpPr>
            <p:nvPr/>
          </p:nvCxnSpPr>
          <p:spPr>
            <a:xfrm>
              <a:off x="2271328" y="2319460"/>
              <a:ext cx="542897" cy="982167"/>
            </a:xfrm>
            <a:prstGeom prst="bentConnector2">
              <a:avLst/>
            </a:prstGeom>
            <a:ln w="2222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2367804" y="3301627"/>
              <a:ext cx="892842" cy="1033004"/>
            </a:xfrm>
            <a:prstGeom prst="rect">
              <a:avLst/>
            </a:prstGeom>
            <a:solidFill>
              <a:schemeClr val="accent2">
                <a:lumMod val="40000"/>
                <a:lumOff val="60000"/>
              </a:schemeClr>
            </a:solidFill>
            <a:ln w="25560" cap="sq">
              <a:solidFill>
                <a:schemeClr val="accent2">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dirty="0">
                <a:solidFill>
                  <a:srgbClr val="FFFFFF"/>
                </a:solidFill>
                <a:latin typeface="IBM Plex Sans" panose="020B0503050203000203" pitchFamily="34" charset="77"/>
                <a:cs typeface="Arial" panose="020B0604020202020204" pitchFamily="34" charset="0"/>
              </a:endParaRPr>
            </a:p>
          </p:txBody>
        </p:sp>
        <p:sp>
          <p:nvSpPr>
            <p:cNvPr id="26" name="TextBox 25">
              <a:extLst>
                <a:ext uri="{FF2B5EF4-FFF2-40B4-BE49-F238E27FC236}">
                  <a16:creationId xmlns:a16="http://schemas.microsoft.com/office/drawing/2014/main" id="{4C420C83-5A24-4DF7-801F-018508812144}"/>
                </a:ext>
              </a:extLst>
            </p:cNvPr>
            <p:cNvSpPr txBox="1"/>
            <p:nvPr/>
          </p:nvSpPr>
          <p:spPr>
            <a:xfrm>
              <a:off x="2434585" y="3580578"/>
              <a:ext cx="759280" cy="400110"/>
            </a:xfrm>
            <a:prstGeom prst="rect">
              <a:avLst/>
            </a:prstGeom>
            <a:noFill/>
          </p:spPr>
          <p:txBody>
            <a:bodyPr wrap="square" rtlCol="0">
              <a:spAutoFit/>
            </a:bodyPr>
            <a:lstStyle/>
            <a:p>
              <a:pPr algn="ctr"/>
              <a:r>
                <a:rPr lang="en-US" sz="1000" b="1" dirty="0">
                  <a:latin typeface="IBM Plex Sans" panose="020B0503050203000203" pitchFamily="34" charset="77"/>
                </a:rPr>
                <a:t>CI</a:t>
              </a:r>
            </a:p>
            <a:p>
              <a:pPr algn="ctr"/>
              <a:r>
                <a:rPr lang="en-US" sz="1000" b="1" dirty="0">
                  <a:latin typeface="IBM Plex Sans" panose="020B0503050203000203" pitchFamily="34" charset="77"/>
                </a:rPr>
                <a:t>Agent</a:t>
              </a:r>
            </a:p>
          </p:txBody>
        </p:sp>
      </p:grpSp>
      <p:sp>
        <p:nvSpPr>
          <p:cNvPr id="80" name="TextBox 79">
            <a:extLst>
              <a:ext uri="{FF2B5EF4-FFF2-40B4-BE49-F238E27FC236}">
                <a16:creationId xmlns:a16="http://schemas.microsoft.com/office/drawing/2014/main" id="{6A093D69-99BC-F240-A360-1397FA648259}"/>
              </a:ext>
            </a:extLst>
          </p:cNvPr>
          <p:cNvSpPr txBox="1"/>
          <p:nvPr/>
        </p:nvSpPr>
        <p:spPr>
          <a:xfrm>
            <a:off x="3530410" y="3321429"/>
            <a:ext cx="629641" cy="400110"/>
          </a:xfrm>
          <a:prstGeom prst="rect">
            <a:avLst/>
          </a:prstGeom>
          <a:noFill/>
        </p:spPr>
        <p:txBody>
          <a:bodyPr wrap="square" rtlCol="0">
            <a:spAutoFit/>
          </a:bodyPr>
          <a:lstStyle/>
          <a:p>
            <a:pPr algn="ctr"/>
            <a:r>
              <a:rPr lang="en-US" sz="1000" b="1" dirty="0">
                <a:latin typeface="IBM Plex Sans" panose="020B0503050203000203" pitchFamily="34" charset="77"/>
              </a:rPr>
              <a:t>Rocket Git</a:t>
            </a:r>
          </a:p>
        </p:txBody>
      </p:sp>
      <p:cxnSp>
        <p:nvCxnSpPr>
          <p:cNvPr id="88" name="Straight Arrow Connector 87">
            <a:extLst>
              <a:ext uri="{FF2B5EF4-FFF2-40B4-BE49-F238E27FC236}">
                <a16:creationId xmlns:a16="http://schemas.microsoft.com/office/drawing/2014/main" id="{2B3DC548-1BA9-584B-8ABD-6EF4EC0B1A51}"/>
              </a:ext>
            </a:extLst>
          </p:cNvPr>
          <p:cNvCxnSpPr>
            <a:cxnSpLocks/>
          </p:cNvCxnSpPr>
          <p:nvPr/>
        </p:nvCxnSpPr>
        <p:spPr>
          <a:xfrm>
            <a:off x="7602409" y="3178788"/>
            <a:ext cx="642497"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30B6BF57-4E22-4348-9E61-0DBEFBB2A402}"/>
              </a:ext>
            </a:extLst>
          </p:cNvPr>
          <p:cNvSpPr txBox="1"/>
          <p:nvPr/>
        </p:nvSpPr>
        <p:spPr>
          <a:xfrm>
            <a:off x="4387780" y="2094829"/>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USS</a:t>
            </a:r>
          </a:p>
        </p:txBody>
      </p:sp>
      <p:sp>
        <p:nvSpPr>
          <p:cNvPr id="95" name="TextBox 94">
            <a:extLst>
              <a:ext uri="{FF2B5EF4-FFF2-40B4-BE49-F238E27FC236}">
                <a16:creationId xmlns:a16="http://schemas.microsoft.com/office/drawing/2014/main" id="{70D6DB69-7211-B94C-8399-B4FE31ECEF27}"/>
              </a:ext>
            </a:extLst>
          </p:cNvPr>
          <p:cNvSpPr txBox="1"/>
          <p:nvPr/>
        </p:nvSpPr>
        <p:spPr>
          <a:xfrm>
            <a:off x="8144285" y="2131506"/>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z/OS</a:t>
            </a:r>
          </a:p>
        </p:txBody>
      </p:sp>
      <p:sp>
        <p:nvSpPr>
          <p:cNvPr id="102" name="Flowchart: Magnetic Disk 4">
            <a:extLst>
              <a:ext uri="{FF2B5EF4-FFF2-40B4-BE49-F238E27FC236}">
                <a16:creationId xmlns:a16="http://schemas.microsoft.com/office/drawing/2014/main" id="{5B14412F-844E-CE4E-82EC-05B00751FEC7}"/>
              </a:ext>
            </a:extLst>
          </p:cNvPr>
          <p:cNvSpPr/>
          <p:nvPr/>
        </p:nvSpPr>
        <p:spPr>
          <a:xfrm>
            <a:off x="4702601" y="4150899"/>
            <a:ext cx="841690" cy="61265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latin typeface="IBM Plex Sans" panose="020B0503050203000203" pitchFamily="34" charset="77"/>
            </a:endParaRPr>
          </a:p>
          <a:p>
            <a:pPr algn="ctr"/>
            <a:r>
              <a:rPr lang="en-US" sz="900" b="1" dirty="0">
                <a:latin typeface="IBM Plex Sans" panose="020B0503050203000203" pitchFamily="34" charset="77"/>
              </a:rPr>
              <a:t>Source</a:t>
            </a:r>
            <a:r>
              <a:rPr lang="en-US" sz="1000" b="1" dirty="0">
                <a:latin typeface="IBM Plex Sans" panose="020B0503050203000203" pitchFamily="34" charset="77"/>
              </a:rPr>
              <a:t> in </a:t>
            </a:r>
          </a:p>
          <a:p>
            <a:pPr algn="ctr"/>
            <a:r>
              <a:rPr lang="en-US" sz="900" b="1" dirty="0">
                <a:latin typeface="IBM Plex Sans" panose="020B0503050203000203" pitchFamily="34" charset="77"/>
              </a:rPr>
              <a:t>zFS</a:t>
            </a:r>
          </a:p>
        </p:txBody>
      </p:sp>
      <p:cxnSp>
        <p:nvCxnSpPr>
          <p:cNvPr id="115" name="Connector: Elbow 40">
            <a:extLst>
              <a:ext uri="{FF2B5EF4-FFF2-40B4-BE49-F238E27FC236}">
                <a16:creationId xmlns:a16="http://schemas.microsoft.com/office/drawing/2014/main" id="{17F7FF80-217B-6B46-8C66-F96F955A1232}"/>
              </a:ext>
            </a:extLst>
          </p:cNvPr>
          <p:cNvCxnSpPr>
            <a:cxnSpLocks/>
            <a:stCxn id="3" idx="2"/>
            <a:endCxn id="102" idx="4"/>
          </p:cNvCxnSpPr>
          <p:nvPr/>
        </p:nvCxnSpPr>
        <p:spPr>
          <a:xfrm rot="5400000">
            <a:off x="6169884" y="3506348"/>
            <a:ext cx="325286" cy="1576471"/>
          </a:xfrm>
          <a:prstGeom prst="bentConnector2">
            <a:avLst/>
          </a:prstGeom>
          <a:ln w="22225">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B33468-0782-2340-B144-AB4E2A3B3268}"/>
              </a:ext>
            </a:extLst>
          </p:cNvPr>
          <p:cNvSpPr txBox="1"/>
          <p:nvPr/>
        </p:nvSpPr>
        <p:spPr>
          <a:xfrm>
            <a:off x="3200400" y="206414"/>
            <a:ext cx="2743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DBB Architecture</a:t>
            </a:r>
          </a:p>
          <a:p>
            <a:pPr algn="ctr"/>
            <a:r>
              <a:rPr lang="en-US" i="1" dirty="0"/>
              <a:t>CI  Pipeline Use Case</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Connector: Elbow 11">
            <a:extLst>
              <a:ext uri="{FF2B5EF4-FFF2-40B4-BE49-F238E27FC236}">
                <a16:creationId xmlns:a16="http://schemas.microsoft.com/office/drawing/2014/main" id="{C2E85ED0-1277-40AA-957F-6593607AD4AF}"/>
              </a:ext>
            </a:extLst>
          </p:cNvPr>
          <p:cNvCxnSpPr>
            <a:cxnSpLocks/>
            <a:endCxn id="20492" idx="0"/>
          </p:cNvCxnSpPr>
          <p:nvPr/>
        </p:nvCxnSpPr>
        <p:spPr>
          <a:xfrm>
            <a:off x="2705682" y="2040347"/>
            <a:ext cx="1139549" cy="964636"/>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Connector: Elbow 41">
            <a:extLst>
              <a:ext uri="{FF2B5EF4-FFF2-40B4-BE49-F238E27FC236}">
                <a16:creationId xmlns:a16="http://schemas.microsoft.com/office/drawing/2014/main" id="{777F1A73-13DF-4CD1-8D02-4DDB1A418A1A}"/>
              </a:ext>
            </a:extLst>
          </p:cNvPr>
          <p:cNvCxnSpPr>
            <a:cxnSpLocks/>
            <a:stCxn id="20491" idx="2"/>
            <a:endCxn id="20492" idx="1"/>
          </p:cNvCxnSpPr>
          <p:nvPr/>
        </p:nvCxnSpPr>
        <p:spPr>
          <a:xfrm rot="16200000" flipH="1">
            <a:off x="2308384" y="2433430"/>
            <a:ext cx="1021937" cy="1154169"/>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5" name="Connector: Elbow 44">
            <a:extLst>
              <a:ext uri="{FF2B5EF4-FFF2-40B4-BE49-F238E27FC236}">
                <a16:creationId xmlns:a16="http://schemas.microsoft.com/office/drawing/2014/main" id="{C51C2C02-BE07-4CC3-A032-E9CC4BD87BFF}"/>
              </a:ext>
            </a:extLst>
          </p:cNvPr>
          <p:cNvCxnSpPr>
            <a:cxnSpLocks/>
            <a:stCxn id="20495" idx="2"/>
            <a:endCxn id="20492" idx="2"/>
          </p:cNvCxnSpPr>
          <p:nvPr/>
        </p:nvCxnSpPr>
        <p:spPr>
          <a:xfrm rot="16200000" flipH="1">
            <a:off x="2008615" y="2201369"/>
            <a:ext cx="542408" cy="3130823"/>
          </a:xfrm>
          <a:prstGeom prst="bentConnector3">
            <a:avLst>
              <a:gd name="adj1" fmla="val 142145"/>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8" name="Connector: Elbow 47">
            <a:extLst>
              <a:ext uri="{FF2B5EF4-FFF2-40B4-BE49-F238E27FC236}">
                <a16:creationId xmlns:a16="http://schemas.microsoft.com/office/drawing/2014/main" id="{BAB85EB3-0757-409C-9F40-EDFF43DDC52F}"/>
              </a:ext>
            </a:extLst>
          </p:cNvPr>
          <p:cNvCxnSpPr>
            <a:cxnSpLocks/>
            <a:stCxn id="20492" idx="3"/>
            <a:endCxn id="102" idx="1"/>
          </p:cNvCxnSpPr>
          <p:nvPr/>
        </p:nvCxnSpPr>
        <p:spPr>
          <a:xfrm>
            <a:off x="4294024" y="3521484"/>
            <a:ext cx="829422" cy="629415"/>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666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41292CBD-CE34-C548-8792-4FAF7DA52239}"/>
              </a:ext>
            </a:extLst>
          </p:cNvPr>
          <p:cNvSpPr>
            <a:spLocks noChangeArrowheads="1"/>
          </p:cNvSpPr>
          <p:nvPr/>
        </p:nvSpPr>
        <p:spPr bwMode="auto">
          <a:xfrm>
            <a:off x="7886534" y="2029045"/>
            <a:ext cx="1027735" cy="2908041"/>
          </a:xfrm>
          <a:prstGeom prst="rect">
            <a:avLst/>
          </a:prstGeom>
          <a:solidFill>
            <a:schemeClr val="accent3">
              <a:lumMod val="75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grpSp>
        <p:nvGrpSpPr>
          <p:cNvPr id="6" name="Group 5">
            <a:extLst>
              <a:ext uri="{FF2B5EF4-FFF2-40B4-BE49-F238E27FC236}">
                <a16:creationId xmlns:a16="http://schemas.microsoft.com/office/drawing/2014/main" id="{83B1C68F-6E10-4738-8372-040B99C4EBF0}"/>
              </a:ext>
            </a:extLst>
          </p:cNvPr>
          <p:cNvGrpSpPr/>
          <p:nvPr/>
        </p:nvGrpSpPr>
        <p:grpSpPr>
          <a:xfrm>
            <a:off x="1541591" y="2029045"/>
            <a:ext cx="6362806" cy="2908041"/>
            <a:chOff x="2496499" y="2929256"/>
            <a:chExt cx="5753777" cy="2826919"/>
          </a:xfrm>
        </p:grpSpPr>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2496499" y="2929256"/>
              <a:ext cx="5753777" cy="2826919"/>
            </a:xfrm>
            <a:prstGeom prst="rect">
              <a:avLst/>
            </a:prstGeom>
            <a:solidFill>
              <a:schemeClr val="accent3">
                <a:lumMod val="40000"/>
                <a:lumOff val="60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186222" y="3251392"/>
              <a:ext cx="1790971" cy="1722097"/>
            </a:xfrm>
            <a:prstGeom prst="rect">
              <a:avLst/>
            </a:prstGeom>
            <a:solidFill>
              <a:schemeClr val="accent1"/>
            </a:solidFill>
            <a:ln w="28575">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b="1" dirty="0">
                <a:solidFill>
                  <a:srgbClr val="000000"/>
                </a:solidFill>
                <a:latin typeface="IBM Plex Sans" panose="020B0503050203000203" pitchFamily="34" charset="77"/>
                <a:cs typeface="Arial" panose="020B0604020202020204" pitchFamily="34" charset="0"/>
              </a:endParaRPr>
            </a:p>
          </p:txBody>
        </p:sp>
        <p:sp>
          <p:nvSpPr>
            <p:cNvPr id="11" name="TextBox 10">
              <a:extLst>
                <a:ext uri="{FF2B5EF4-FFF2-40B4-BE49-F238E27FC236}">
                  <a16:creationId xmlns:a16="http://schemas.microsoft.com/office/drawing/2014/main" id="{ED47EED1-15E3-4AFD-878B-9AA6D5EEDED5}"/>
                </a:ext>
              </a:extLst>
            </p:cNvPr>
            <p:cNvSpPr txBox="1"/>
            <p:nvPr/>
          </p:nvSpPr>
          <p:spPr>
            <a:xfrm>
              <a:off x="6125833" y="3343827"/>
              <a:ext cx="1060181" cy="1406197"/>
            </a:xfrm>
            <a:prstGeom prst="rect">
              <a:avLst/>
            </a:prstGeom>
            <a:noFill/>
          </p:spPr>
          <p:txBody>
            <a:bodyPr wrap="square" rtlCol="0">
              <a:spAutoFit/>
            </a:bodyPr>
            <a:lstStyle/>
            <a:p>
              <a:pPr algn="ctr" eaLnBrk="1" hangingPunct="1"/>
              <a:r>
                <a:rPr lang="en-US" altLang="en-US" sz="1000" b="1" dirty="0">
                  <a:latin typeface="IBM Plex Sans" panose="020B0503050203000203" pitchFamily="34" charset="77"/>
                  <a:cs typeface="Arial" panose="020B0604020202020204" pitchFamily="34" charset="0"/>
                </a:rPr>
                <a:t>Groovy </a:t>
              </a:r>
            </a:p>
            <a:p>
              <a:pPr algn="ctr" eaLnBrk="1" hangingPunct="1"/>
              <a:r>
                <a:rPr lang="en-US" altLang="en-US" sz="1000" b="1" dirty="0">
                  <a:latin typeface="IBM Plex Sans" panose="020B0503050203000203" pitchFamily="34" charset="77"/>
                  <a:cs typeface="Arial" panose="020B0604020202020204" pitchFamily="34" charset="0"/>
                </a:rPr>
                <a:t>Build </a:t>
              </a:r>
            </a:p>
            <a:p>
              <a:pPr algn="ctr" eaLnBrk="1" hangingPunct="1"/>
              <a:r>
                <a:rPr lang="en-US" altLang="en-US" sz="1000" b="1" dirty="0">
                  <a:latin typeface="IBM Plex Sans" panose="020B0503050203000203" pitchFamily="34" charset="77"/>
                  <a:cs typeface="Arial" panose="020B0604020202020204" pitchFamily="34" charset="0"/>
                </a:rPr>
                <a:t>Scripts</a:t>
              </a:r>
            </a:p>
            <a:p>
              <a:pPr algn="ctr" eaLnBrk="1" hangingPunct="1"/>
              <a:endParaRPr lang="en-US" sz="1000" b="1" dirty="0">
                <a:latin typeface="IBM Plex Sans" panose="020B0503050203000203" pitchFamily="34" charset="77"/>
                <a:cs typeface="Arial" panose="020B0604020202020204" pitchFamily="34" charset="0"/>
              </a:endParaRPr>
            </a:p>
            <a:p>
              <a:pPr algn="ctr" eaLnBrk="1" hangingPunct="1"/>
              <a:r>
                <a:rPr lang="en-US" sz="800" dirty="0">
                  <a:latin typeface="IBM Plex Sans" panose="020B0503050203000203" pitchFamily="34" charset="77"/>
                </a:rPr>
                <a:t>scan, </a:t>
              </a:r>
            </a:p>
            <a:p>
              <a:pPr algn="ctr" eaLnBrk="1" hangingPunct="1"/>
              <a:r>
                <a:rPr lang="en-US" sz="800" dirty="0">
                  <a:latin typeface="IBM Plex Sans" panose="020B0503050203000203" pitchFamily="34" charset="77"/>
                </a:rPr>
                <a:t>impact analysis, </a:t>
              </a:r>
            </a:p>
            <a:p>
              <a:pPr algn="ctr" eaLnBrk="1" hangingPunct="1"/>
              <a:r>
                <a:rPr lang="en-US" sz="800" dirty="0">
                  <a:latin typeface="IBM Plex Sans" panose="020B0503050203000203" pitchFamily="34" charset="77"/>
                </a:rPr>
                <a:t>copy to PDS, compile, ​</a:t>
              </a:r>
              <a:br>
                <a:rPr lang="en-US" sz="800" dirty="0">
                  <a:latin typeface="IBM Plex Sans" panose="020B0503050203000203" pitchFamily="34" charset="77"/>
                </a:rPr>
              </a:br>
              <a:r>
                <a:rPr lang="en-US" sz="800" dirty="0">
                  <a:latin typeface="IBM Plex Sans" panose="020B0503050203000203" pitchFamily="34" charset="77"/>
                </a:rPr>
                <a:t>link-edit,</a:t>
              </a:r>
            </a:p>
            <a:p>
              <a:pPr algn="ctr" eaLnBrk="1" hangingPunct="1"/>
              <a:r>
                <a:rPr lang="en-US" sz="800" dirty="0">
                  <a:latin typeface="IBM Plex Sans" panose="020B0503050203000203" pitchFamily="34" charset="77"/>
                </a:rPr>
                <a:t> report</a:t>
              </a:r>
              <a:endParaRPr lang="en-US" altLang="en-US" sz="800" dirty="0">
                <a:latin typeface="IBM Plex Sans" panose="020B0503050203000203" pitchFamily="34" charset="77"/>
                <a:cs typeface="Arial" panose="020B0604020202020204" pitchFamily="34" charset="0"/>
              </a:endParaRPr>
            </a:p>
          </p:txBody>
        </p:sp>
        <p:sp>
          <p:nvSpPr>
            <p:cNvPr id="3" name="Rectangle 2">
              <a:extLst>
                <a:ext uri="{FF2B5EF4-FFF2-40B4-BE49-F238E27FC236}">
                  <a16:creationId xmlns:a16="http://schemas.microsoft.com/office/drawing/2014/main" id="{5A42017D-27C2-4220-92BA-E6A55DE93394}"/>
                </a:ext>
              </a:extLst>
            </p:cNvPr>
            <p:cNvSpPr/>
            <p:nvPr/>
          </p:nvSpPr>
          <p:spPr>
            <a:xfrm>
              <a:off x="7106102" y="3262477"/>
              <a:ext cx="871091" cy="17110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IBM Plex Sans" panose="020B0503050203000203" pitchFamily="34" charset="77"/>
                </a:rPr>
                <a:t>DBB </a:t>
              </a:r>
            </a:p>
            <a:p>
              <a:pPr algn="ctr"/>
              <a:r>
                <a:rPr lang="en-US" sz="1000" b="1" dirty="0">
                  <a:solidFill>
                    <a:schemeClr val="tx1"/>
                  </a:solidFill>
                  <a:latin typeface="IBM Plex Sans" panose="020B0503050203000203" pitchFamily="34" charset="77"/>
                </a:rPr>
                <a:t>Toolkit </a:t>
              </a:r>
            </a:p>
            <a:p>
              <a:pPr algn="ctr"/>
              <a:r>
                <a:rPr lang="en-US" sz="1000" b="1" dirty="0">
                  <a:solidFill>
                    <a:schemeClr val="tx1"/>
                  </a:solidFill>
                  <a:latin typeface="IBM Plex Sans" panose="020B0503050203000203" pitchFamily="34" charset="77"/>
                </a:rPr>
                <a:t>APIs</a:t>
              </a:r>
            </a:p>
            <a:p>
              <a:pPr algn="ctr"/>
              <a:endParaRPr lang="en-US" sz="1000" b="1" dirty="0">
                <a:solidFill>
                  <a:schemeClr val="tx1"/>
                </a:solidFill>
                <a:latin typeface="IBM Plex Sans" panose="020B0503050203000203" pitchFamily="34" charset="77"/>
              </a:endParaRPr>
            </a:p>
            <a:p>
              <a:pPr algn="ctr"/>
              <a:r>
                <a:rPr lang="en-US" sz="800" dirty="0">
                  <a:solidFill>
                    <a:schemeClr val="tx1"/>
                  </a:solidFill>
                  <a:latin typeface="IBM Plex Sans" panose="020B0503050203000203" pitchFamily="34" charset="77"/>
                </a:rPr>
                <a:t>Called by </a:t>
              </a:r>
            </a:p>
            <a:p>
              <a:pPr algn="ctr"/>
              <a:r>
                <a:rPr lang="en-US" sz="800" dirty="0">
                  <a:solidFill>
                    <a:schemeClr val="tx1"/>
                  </a:solidFill>
                  <a:latin typeface="IBM Plex Sans" panose="020B0503050203000203" pitchFamily="34" charset="77"/>
                </a:rPr>
                <a:t>Groovy build scripts</a:t>
              </a: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p:txBody>
        </p:sp>
      </p:grpSp>
      <p:grpSp>
        <p:nvGrpSpPr>
          <p:cNvPr id="9" name="Group 8">
            <a:extLst>
              <a:ext uri="{FF2B5EF4-FFF2-40B4-BE49-F238E27FC236}">
                <a16:creationId xmlns:a16="http://schemas.microsoft.com/office/drawing/2014/main" id="{47105088-2108-4AB5-A9CF-29C71C8D079D}"/>
              </a:ext>
            </a:extLst>
          </p:cNvPr>
          <p:cNvGrpSpPr/>
          <p:nvPr/>
        </p:nvGrpSpPr>
        <p:grpSpPr>
          <a:xfrm>
            <a:off x="170858" y="828738"/>
            <a:ext cx="2574883" cy="3423416"/>
            <a:chOff x="685763" y="1907245"/>
            <a:chExt cx="2574883" cy="3423416"/>
          </a:xfrm>
        </p:grpSpPr>
        <p:grpSp>
          <p:nvGrpSpPr>
            <p:cNvPr id="56" name="Group 55">
              <a:extLst>
                <a:ext uri="{FF2B5EF4-FFF2-40B4-BE49-F238E27FC236}">
                  <a16:creationId xmlns:a16="http://schemas.microsoft.com/office/drawing/2014/main" id="{2669A493-EF2E-47A0-8433-2D9D87B8FE34}"/>
                </a:ext>
              </a:extLst>
            </p:cNvPr>
            <p:cNvGrpSpPr/>
            <p:nvPr/>
          </p:nvGrpSpPr>
          <p:grpSpPr>
            <a:xfrm>
              <a:off x="685763" y="1907245"/>
              <a:ext cx="1585565" cy="824429"/>
              <a:chOff x="517335" y="5007723"/>
              <a:chExt cx="2346449" cy="1356567"/>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517335" y="5007723"/>
                <a:ext cx="2346449" cy="1356567"/>
              </a:xfrm>
              <a:prstGeom prst="rect">
                <a:avLst/>
              </a:prstGeom>
              <a:solidFill>
                <a:schemeClr val="accent2">
                  <a:lumMod val="40000"/>
                  <a:lumOff val="60000"/>
                </a:schemeClr>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789021" y="5230216"/>
                <a:ext cx="1803075" cy="40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latin typeface="IBM Plex Sans" panose="020B0503050203000203" pitchFamily="34" charset="77"/>
                  </a:rPr>
                  <a:t>IDz or zOD</a:t>
                </a:r>
                <a:endParaRPr lang="en-US" altLang="en-US" sz="800" dirty="0">
                  <a:latin typeface="IBM Plex Sans" panose="020B0503050203000203" pitchFamily="34" charset="77"/>
                </a:endParaRPr>
              </a:p>
            </p:txBody>
          </p:sp>
        </p:grpSp>
        <p:grpSp>
          <p:nvGrpSpPr>
            <p:cNvPr id="60" name="Group 59">
              <a:extLst>
                <a:ext uri="{FF2B5EF4-FFF2-40B4-BE49-F238E27FC236}">
                  <a16:creationId xmlns:a16="http://schemas.microsoft.com/office/drawing/2014/main" id="{C6572F92-2998-49F4-8164-448D139C9E54}"/>
                </a:ext>
              </a:extLst>
            </p:cNvPr>
            <p:cNvGrpSpPr/>
            <p:nvPr/>
          </p:nvGrpSpPr>
          <p:grpSpPr>
            <a:xfrm>
              <a:off x="731832" y="4083490"/>
              <a:ext cx="1228872" cy="1247171"/>
              <a:chOff x="-984017" y="6046851"/>
              <a:chExt cx="1837351" cy="2177469"/>
            </a:xfrm>
          </p:grpSpPr>
          <p:grpSp>
            <p:nvGrpSpPr>
              <p:cNvPr id="59" name="Group 58">
                <a:extLst>
                  <a:ext uri="{FF2B5EF4-FFF2-40B4-BE49-F238E27FC236}">
                    <a16:creationId xmlns:a16="http://schemas.microsoft.com/office/drawing/2014/main" id="{57B63202-1721-4678-B5BC-A7AF41BB2F5A}"/>
                  </a:ext>
                </a:extLst>
              </p:cNvPr>
              <p:cNvGrpSpPr/>
              <p:nvPr/>
            </p:nvGrpSpPr>
            <p:grpSpPr>
              <a:xfrm>
                <a:off x="-984017" y="6046851"/>
                <a:ext cx="1658223" cy="2177469"/>
                <a:chOff x="-1129612" y="3855809"/>
                <a:chExt cx="1658223" cy="2177469"/>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1129612" y="3855809"/>
                  <a:ext cx="1658223" cy="2177469"/>
                </a:xfrm>
                <a:prstGeom prst="rect">
                  <a:avLst/>
                </a:prstGeom>
                <a:solidFill>
                  <a:schemeClr val="accent4">
                    <a:lumMod val="40000"/>
                    <a:lumOff val="60000"/>
                  </a:schemeClr>
                </a:solidFill>
                <a:ln w="2556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a:latin typeface="IBM Plex Sans" panose="020B0503050203000203" pitchFamily="34" charset="77"/>
                  </a:endParaRPr>
                </a:p>
              </p:txBody>
            </p:sp>
            <p:sp>
              <p:nvSpPr>
                <p:cNvPr id="5" name="Flowchart: Magnetic Disk 4">
                  <a:extLst>
                    <a:ext uri="{FF2B5EF4-FFF2-40B4-BE49-F238E27FC236}">
                      <a16:creationId xmlns:a16="http://schemas.microsoft.com/office/drawing/2014/main" id="{5780828C-8FCB-4E17-A570-0D5336C4131B}"/>
                    </a:ext>
                  </a:extLst>
                </p:cNvPr>
                <p:cNvSpPr/>
                <p:nvPr/>
              </p:nvSpPr>
              <p:spPr>
                <a:xfrm>
                  <a:off x="-962723" y="4909804"/>
                  <a:ext cx="1247899" cy="91359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latin typeface="IBM Plex Sans" panose="020B0503050203000203" pitchFamily="34" charset="77"/>
                    </a:rPr>
                    <a:t> </a:t>
                  </a:r>
                  <a:r>
                    <a:rPr lang="en-US" sz="800" dirty="0">
                      <a:latin typeface="IBM Plex Sans" panose="020B0503050203000203" pitchFamily="34" charset="77"/>
                    </a:rPr>
                    <a:t>Repositories</a:t>
                  </a:r>
                </a:p>
              </p:txBody>
            </p:sp>
          </p:grpSp>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730991" y="6502422"/>
                <a:ext cx="1584325" cy="392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000" b="1" dirty="0">
                    <a:solidFill>
                      <a:srgbClr val="000000"/>
                    </a:solidFill>
                    <a:latin typeface="IBM Plex Sans" panose="020B0503050203000203" pitchFamily="34" charset="77"/>
                    <a:cs typeface="Arial" panose="020B0604020202020204" pitchFamily="34" charset="0"/>
                  </a:rPr>
                  <a:t>Git Server</a:t>
                </a:r>
              </a:p>
            </p:txBody>
          </p:sp>
        </p:grpSp>
        <p:cxnSp>
          <p:nvCxnSpPr>
            <p:cNvPr id="41" name="Connector: Elbow 40">
              <a:extLst>
                <a:ext uri="{FF2B5EF4-FFF2-40B4-BE49-F238E27FC236}">
                  <a16:creationId xmlns:a16="http://schemas.microsoft.com/office/drawing/2014/main" id="{AE2A510F-DCD6-4301-8526-8B3925584CB4}"/>
                </a:ext>
              </a:extLst>
            </p:cNvPr>
            <p:cNvCxnSpPr>
              <a:cxnSpLocks/>
              <a:stCxn id="20509" idx="3"/>
              <a:endCxn id="20491" idx="0"/>
            </p:cNvCxnSpPr>
            <p:nvPr/>
          </p:nvCxnSpPr>
          <p:spPr>
            <a:xfrm>
              <a:off x="2271328" y="2319460"/>
              <a:ext cx="542897" cy="982167"/>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2367804" y="3301627"/>
              <a:ext cx="892842" cy="1033004"/>
            </a:xfrm>
            <a:prstGeom prst="rect">
              <a:avLst/>
            </a:prstGeom>
            <a:solidFill>
              <a:schemeClr val="accent2">
                <a:lumMod val="40000"/>
                <a:lumOff val="60000"/>
              </a:schemeClr>
            </a:solidFill>
            <a:ln w="25560" cap="sq">
              <a:solidFill>
                <a:schemeClr val="accent2">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dirty="0">
                <a:solidFill>
                  <a:srgbClr val="FFFFFF"/>
                </a:solidFill>
                <a:latin typeface="IBM Plex Sans" panose="020B0503050203000203" pitchFamily="34" charset="77"/>
                <a:cs typeface="Arial" panose="020B0604020202020204" pitchFamily="34" charset="0"/>
              </a:endParaRPr>
            </a:p>
          </p:txBody>
        </p:sp>
        <p:sp>
          <p:nvSpPr>
            <p:cNvPr id="26" name="TextBox 25">
              <a:extLst>
                <a:ext uri="{FF2B5EF4-FFF2-40B4-BE49-F238E27FC236}">
                  <a16:creationId xmlns:a16="http://schemas.microsoft.com/office/drawing/2014/main" id="{4C420C83-5A24-4DF7-801F-018508812144}"/>
                </a:ext>
              </a:extLst>
            </p:cNvPr>
            <p:cNvSpPr txBox="1"/>
            <p:nvPr/>
          </p:nvSpPr>
          <p:spPr>
            <a:xfrm>
              <a:off x="2434585" y="3687067"/>
              <a:ext cx="759280" cy="246221"/>
            </a:xfrm>
            <a:prstGeom prst="rect">
              <a:avLst/>
            </a:prstGeom>
            <a:noFill/>
          </p:spPr>
          <p:txBody>
            <a:bodyPr wrap="square" rtlCol="0">
              <a:spAutoFit/>
            </a:bodyPr>
            <a:lstStyle/>
            <a:p>
              <a:pPr algn="ctr"/>
              <a:r>
                <a:rPr lang="en-US" sz="1000" b="1" dirty="0">
                  <a:latin typeface="IBM Plex Sans" panose="020B0503050203000203" pitchFamily="34" charset="77"/>
                </a:rPr>
                <a:t>RSE</a:t>
              </a:r>
            </a:p>
          </p:txBody>
        </p:sp>
      </p:grpSp>
      <p:cxnSp>
        <p:nvCxnSpPr>
          <p:cNvPr id="88" name="Straight Arrow Connector 87">
            <a:extLst>
              <a:ext uri="{FF2B5EF4-FFF2-40B4-BE49-F238E27FC236}">
                <a16:creationId xmlns:a16="http://schemas.microsoft.com/office/drawing/2014/main" id="{2B3DC548-1BA9-584B-8ABD-6EF4EC0B1A51}"/>
              </a:ext>
            </a:extLst>
          </p:cNvPr>
          <p:cNvCxnSpPr>
            <a:cxnSpLocks/>
          </p:cNvCxnSpPr>
          <p:nvPr/>
        </p:nvCxnSpPr>
        <p:spPr>
          <a:xfrm>
            <a:off x="7602409" y="3178788"/>
            <a:ext cx="642497"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30B6BF57-4E22-4348-9E61-0DBEFBB2A402}"/>
              </a:ext>
            </a:extLst>
          </p:cNvPr>
          <p:cNvSpPr txBox="1"/>
          <p:nvPr/>
        </p:nvSpPr>
        <p:spPr>
          <a:xfrm>
            <a:off x="4387780" y="2094829"/>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USS</a:t>
            </a:r>
          </a:p>
        </p:txBody>
      </p:sp>
      <p:sp>
        <p:nvSpPr>
          <p:cNvPr id="95" name="TextBox 94">
            <a:extLst>
              <a:ext uri="{FF2B5EF4-FFF2-40B4-BE49-F238E27FC236}">
                <a16:creationId xmlns:a16="http://schemas.microsoft.com/office/drawing/2014/main" id="{70D6DB69-7211-B94C-8399-B4FE31ECEF27}"/>
              </a:ext>
            </a:extLst>
          </p:cNvPr>
          <p:cNvSpPr txBox="1"/>
          <p:nvPr/>
        </p:nvSpPr>
        <p:spPr>
          <a:xfrm>
            <a:off x="8144285" y="2131506"/>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z/OS</a:t>
            </a:r>
          </a:p>
        </p:txBody>
      </p:sp>
      <p:sp>
        <p:nvSpPr>
          <p:cNvPr id="102" name="Flowchart: Magnetic Disk 4">
            <a:extLst>
              <a:ext uri="{FF2B5EF4-FFF2-40B4-BE49-F238E27FC236}">
                <a16:creationId xmlns:a16="http://schemas.microsoft.com/office/drawing/2014/main" id="{5B14412F-844E-CE4E-82EC-05B00751FEC7}"/>
              </a:ext>
            </a:extLst>
          </p:cNvPr>
          <p:cNvSpPr/>
          <p:nvPr/>
        </p:nvSpPr>
        <p:spPr>
          <a:xfrm>
            <a:off x="4702601" y="4150899"/>
            <a:ext cx="841690" cy="61265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latin typeface="IBM Plex Sans" panose="020B0503050203000203" pitchFamily="34" charset="77"/>
            </a:endParaRPr>
          </a:p>
          <a:p>
            <a:pPr algn="ctr"/>
            <a:r>
              <a:rPr lang="en-US" sz="900" b="1" dirty="0">
                <a:latin typeface="IBM Plex Sans" panose="020B0503050203000203" pitchFamily="34" charset="77"/>
              </a:rPr>
              <a:t>Source</a:t>
            </a:r>
            <a:r>
              <a:rPr lang="en-US" sz="1000" b="1" dirty="0">
                <a:latin typeface="IBM Plex Sans" panose="020B0503050203000203" pitchFamily="34" charset="77"/>
              </a:rPr>
              <a:t> in </a:t>
            </a:r>
          </a:p>
          <a:p>
            <a:pPr algn="ctr"/>
            <a:r>
              <a:rPr lang="en-US" sz="900" b="1" dirty="0" err="1">
                <a:latin typeface="IBM Plex Sans" panose="020B0503050203000203" pitchFamily="34" charset="77"/>
              </a:rPr>
              <a:t>zFS</a:t>
            </a:r>
            <a:endParaRPr lang="en-US" sz="900" b="1" dirty="0">
              <a:latin typeface="IBM Plex Sans" panose="020B0503050203000203" pitchFamily="34" charset="77"/>
            </a:endParaRPr>
          </a:p>
        </p:txBody>
      </p:sp>
      <p:cxnSp>
        <p:nvCxnSpPr>
          <p:cNvPr id="115" name="Connector: Elbow 40">
            <a:extLst>
              <a:ext uri="{FF2B5EF4-FFF2-40B4-BE49-F238E27FC236}">
                <a16:creationId xmlns:a16="http://schemas.microsoft.com/office/drawing/2014/main" id="{17F7FF80-217B-6B46-8C66-F96F955A1232}"/>
              </a:ext>
            </a:extLst>
          </p:cNvPr>
          <p:cNvCxnSpPr>
            <a:cxnSpLocks/>
            <a:stCxn id="3" idx="2"/>
            <a:endCxn id="102" idx="4"/>
          </p:cNvCxnSpPr>
          <p:nvPr/>
        </p:nvCxnSpPr>
        <p:spPr>
          <a:xfrm rot="5400000">
            <a:off x="6169884" y="3506348"/>
            <a:ext cx="325286" cy="1576471"/>
          </a:xfrm>
          <a:prstGeom prst="bentConnector2">
            <a:avLst/>
          </a:prstGeom>
          <a:ln w="22225">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B33468-0782-2340-B144-AB4E2A3B3268}"/>
              </a:ext>
            </a:extLst>
          </p:cNvPr>
          <p:cNvSpPr txBox="1"/>
          <p:nvPr/>
        </p:nvSpPr>
        <p:spPr>
          <a:xfrm>
            <a:off x="3200400" y="262291"/>
            <a:ext cx="2743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DBB Architecture</a:t>
            </a:r>
          </a:p>
          <a:p>
            <a:pPr algn="ctr"/>
            <a:r>
              <a:rPr lang="en-US" i="1" dirty="0"/>
              <a:t>User Build Use Case</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4" name="Straight Arrow Connector 53">
            <a:extLst>
              <a:ext uri="{FF2B5EF4-FFF2-40B4-BE49-F238E27FC236}">
                <a16:creationId xmlns:a16="http://schemas.microsoft.com/office/drawing/2014/main" id="{C288934C-E63F-6C42-98F1-615607B64608}"/>
              </a:ext>
            </a:extLst>
          </p:cNvPr>
          <p:cNvCxnSpPr>
            <a:cxnSpLocks/>
          </p:cNvCxnSpPr>
          <p:nvPr/>
        </p:nvCxnSpPr>
        <p:spPr>
          <a:xfrm>
            <a:off x="2745741" y="2608560"/>
            <a:ext cx="2876125" cy="0"/>
          </a:xfrm>
          <a:prstGeom prst="straightConnector1">
            <a:avLst/>
          </a:prstGeom>
          <a:ln w="22225">
            <a:headEnd type="none"/>
            <a:tailEnd type="triangle"/>
          </a:ln>
        </p:spPr>
        <p:style>
          <a:lnRef idx="1">
            <a:schemeClr val="dk1"/>
          </a:lnRef>
          <a:fillRef idx="0">
            <a:schemeClr val="dk1"/>
          </a:fillRef>
          <a:effectRef idx="0">
            <a:schemeClr val="dk1"/>
          </a:effectRef>
          <a:fontRef idx="minor">
            <a:schemeClr val="tx1"/>
          </a:fontRef>
        </p:style>
      </p:cxnSp>
      <p:sp>
        <p:nvSpPr>
          <p:cNvPr id="86" name="Rectangle 2">
            <a:extLst>
              <a:ext uri="{FF2B5EF4-FFF2-40B4-BE49-F238E27FC236}">
                <a16:creationId xmlns:a16="http://schemas.microsoft.com/office/drawing/2014/main" id="{12D4E5B5-80E8-0548-8DE0-66C92D0040EB}"/>
              </a:ext>
            </a:extLst>
          </p:cNvPr>
          <p:cNvSpPr>
            <a:spLocks noChangeArrowheads="1"/>
          </p:cNvSpPr>
          <p:nvPr/>
        </p:nvSpPr>
        <p:spPr bwMode="auto">
          <a:xfrm>
            <a:off x="169577" y="1357974"/>
            <a:ext cx="1585565" cy="294527"/>
          </a:xfrm>
          <a:prstGeom prst="rect">
            <a:avLst/>
          </a:prstGeom>
          <a:solidFill>
            <a:schemeClr val="accent2">
              <a:lumMod val="60000"/>
              <a:lumOff val="40000"/>
            </a:schemeClr>
          </a:solidFill>
          <a:ln w="25560" cap="sq">
            <a:solidFill>
              <a:srgbClr val="993300"/>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r>
              <a:rPr lang="en-US" altLang="en-US" sz="1000" b="1" dirty="0">
                <a:latin typeface="IBM Plex Sans" panose="020B0503050203000203" pitchFamily="34" charset="77"/>
              </a:rPr>
              <a:t>eGit</a:t>
            </a:r>
          </a:p>
        </p:txBody>
      </p:sp>
      <p:cxnSp>
        <p:nvCxnSpPr>
          <p:cNvPr id="92" name="Straight Arrow Connector 91">
            <a:extLst>
              <a:ext uri="{FF2B5EF4-FFF2-40B4-BE49-F238E27FC236}">
                <a16:creationId xmlns:a16="http://schemas.microsoft.com/office/drawing/2014/main" id="{BB419310-7102-424A-A93E-F5CFABC58F0C}"/>
              </a:ext>
            </a:extLst>
          </p:cNvPr>
          <p:cNvCxnSpPr>
            <a:cxnSpLocks/>
            <a:stCxn id="86" idx="2"/>
          </p:cNvCxnSpPr>
          <p:nvPr/>
        </p:nvCxnSpPr>
        <p:spPr>
          <a:xfrm>
            <a:off x="962360" y="1652501"/>
            <a:ext cx="0" cy="1341499"/>
          </a:xfrm>
          <a:prstGeom prst="straightConnector1">
            <a:avLst/>
          </a:prstGeom>
          <a:ln w="22225">
            <a:headEnd type="triangle"/>
            <a:tailEnd type="none"/>
          </a:ln>
        </p:spPr>
        <p:style>
          <a:lnRef idx="1">
            <a:schemeClr val="dk1"/>
          </a:lnRef>
          <a:fillRef idx="0">
            <a:schemeClr val="dk1"/>
          </a:fillRef>
          <a:effectRef idx="0">
            <a:schemeClr val="dk1"/>
          </a:effectRef>
          <a:fontRef idx="minor">
            <a:schemeClr val="tx1"/>
          </a:fontRef>
        </p:style>
      </p:cxnSp>
      <p:sp>
        <p:nvSpPr>
          <p:cNvPr id="33" name="AutoShape 26">
            <a:extLst>
              <a:ext uri="{FF2B5EF4-FFF2-40B4-BE49-F238E27FC236}">
                <a16:creationId xmlns:a16="http://schemas.microsoft.com/office/drawing/2014/main" id="{0494000E-C436-854C-8BA1-3A7CF4093E16}"/>
              </a:ext>
            </a:extLst>
          </p:cNvPr>
          <p:cNvSpPr>
            <a:spLocks noChangeArrowheads="1"/>
          </p:cNvSpPr>
          <p:nvPr/>
        </p:nvSpPr>
        <p:spPr bwMode="auto">
          <a:xfrm>
            <a:off x="8323987" y="3054619"/>
            <a:ext cx="410088" cy="300470"/>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000" dirty="0">
                <a:solidFill>
                  <a:srgbClr val="000000"/>
                </a:solidFill>
                <a:latin typeface="IBM Plex Sans" panose="020B0503050203000203" pitchFamily="34" charset="77"/>
                <a:cs typeface="Arial" panose="020B0604020202020204" pitchFamily="34" charset="0"/>
              </a:rPr>
              <a:t>PDSE</a:t>
            </a:r>
          </a:p>
        </p:txBody>
      </p:sp>
    </p:spTree>
    <p:extLst>
      <p:ext uri="{BB962C8B-B14F-4D97-AF65-F5344CB8AC3E}">
        <p14:creationId xmlns:p14="http://schemas.microsoft.com/office/powerpoint/2010/main" val="41830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714725</TotalTime>
  <Words>99</Words>
  <Application>Microsoft Office PowerPoint</Application>
  <PresentationFormat>On-screen Show (16:9)</PresentationFormat>
  <Paragraphs>64</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IBM Plex Sans</vt:lpstr>
      <vt:lpstr>Times New Roman</vt:lpstr>
      <vt:lpstr>Wingdings</vt:lpstr>
      <vt:lpstr>Infosys Template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Nelson Lopez</cp:lastModifiedBy>
  <cp:revision>537</cp:revision>
  <dcterms:modified xsi:type="dcterms:W3CDTF">2019-09-04T13:17:32Z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shikha.arya@ad.infosys.com</vt:lpwstr>
  </property>
  <property fmtid="{D5CDD505-2E9C-101B-9397-08002B2CF9AE}" pid="8" name="MSIP_Label_be4b3411-284d-4d31-bd4f-bc13ef7f1fd6_SetDate">
    <vt:lpwstr>2019-02-22T08:59:54.1002114Z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shikha.arya@ad.infosys.com</vt:lpwstr>
  </property>
  <property fmtid="{D5CDD505-2E9C-101B-9397-08002B2CF9AE}" pid="15" name="MSIP_Label_a0819fa7-4367-4500-ba88-dd630d977609_SetDate">
    <vt:lpwstr>2019-02-22T08:59:54.1002114Z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