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430" r:id="rId2"/>
    <p:sldId id="258" r:id="rId3"/>
    <p:sldId id="5217" r:id="rId4"/>
    <p:sldId id="262" r:id="rId5"/>
    <p:sldId id="263" r:id="rId6"/>
    <p:sldId id="265" r:id="rId7"/>
    <p:sldId id="268" r:id="rId8"/>
    <p:sldId id="5214" r:id="rId9"/>
    <p:sldId id="5215" r:id="rId10"/>
    <p:sldId id="438" r:id="rId11"/>
    <p:sldId id="266" r:id="rId12"/>
    <p:sldId id="293" r:id="rId13"/>
    <p:sldId id="5229" r:id="rId14"/>
    <p:sldId id="283" r:id="rId15"/>
    <p:sldId id="5224" r:id="rId16"/>
    <p:sldId id="5226" r:id="rId17"/>
    <p:sldId id="5225" r:id="rId18"/>
    <p:sldId id="5227" r:id="rId19"/>
    <p:sldId id="5220" r:id="rId20"/>
    <p:sldId id="1129" r:id="rId21"/>
    <p:sldId id="270" r:id="rId22"/>
    <p:sldId id="567" r:id="rId23"/>
    <p:sldId id="5213" r:id="rId2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56" userDrawn="1">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na Annie Jenosh" initials="DAJ" lastIdx="1" clrIdx="0">
    <p:extLst>
      <p:ext uri="{19B8F6BF-5375-455C-9EA6-DF929625EA0E}">
        <p15:presenceInfo xmlns:p15="http://schemas.microsoft.com/office/powerpoint/2012/main" userId="S-1-5-21-266749940-1637964444-929701000-22203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7CC3"/>
    <a:srgbClr val="E95D44"/>
    <a:srgbClr val="F1592D"/>
    <a:srgbClr val="D1FBD8"/>
    <a:srgbClr val="F5FCD0"/>
    <a:srgbClr val="0F96FA"/>
    <a:srgbClr val="0F9FFA"/>
    <a:srgbClr val="0F9FC3"/>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76" autoAdjust="0"/>
    <p:restoredTop sz="91905" autoAdjust="0"/>
  </p:normalViewPr>
  <p:slideViewPr>
    <p:cSldViewPr snapToGrid="0" snapToObjects="1">
      <p:cViewPr>
        <p:scale>
          <a:sx n="150" d="100"/>
          <a:sy n="150" d="100"/>
        </p:scale>
        <p:origin x="-600" y="-156"/>
      </p:cViewPr>
      <p:guideLst>
        <p:guide orient="horz" pos="1620"/>
        <p:guide pos="2880"/>
        <p:guide orient="horz" pos="156"/>
        <p:guide orient="horz" pos="1632"/>
        <p:guide pos="184"/>
        <p:guide pos="22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5/28/2019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1008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900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3190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9537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9172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143" y="237817"/>
            <a:ext cx="8557812" cy="485679"/>
          </a:xfrm>
          <a:prstGeom prst="rect">
            <a:avLst/>
          </a:prstGeom>
        </p:spPr>
        <p:txBody>
          <a:bodyPr/>
          <a:lstStyle>
            <a:lvl1pPr algn="l">
              <a:defRPr sz="2500">
                <a:solidFill>
                  <a:srgbClr val="619AEC"/>
                </a:solidFill>
                <a:latin typeface="+mn-lt"/>
                <a:ea typeface="IBM Plex Sans" charset="0"/>
                <a:cs typeface="IBM Plex Sans" charset="0"/>
              </a:defRPr>
            </a:lvl1pPr>
          </a:lstStyle>
          <a:p>
            <a:r>
              <a:rPr lang="en-US" dirty="0"/>
              <a:t>Click to edit Master title style</a:t>
            </a:r>
          </a:p>
        </p:txBody>
      </p:sp>
      <p:sp>
        <p:nvSpPr>
          <p:cNvPr id="3" name="Content Placeholder 2"/>
          <p:cNvSpPr>
            <a:spLocks noGrp="1"/>
          </p:cNvSpPr>
          <p:nvPr>
            <p:ph idx="1"/>
          </p:nvPr>
        </p:nvSpPr>
        <p:spPr>
          <a:xfrm>
            <a:off x="355143" y="953311"/>
            <a:ext cx="8557812" cy="3399817"/>
          </a:xfrm>
          <a:prstGeom prst="rect">
            <a:avLst/>
          </a:prstGeom>
        </p:spPr>
        <p:txBody>
          <a:bodyPr/>
          <a:lstStyle>
            <a:lvl1pPr marL="342900" indent="-342900">
              <a:buClr>
                <a:srgbClr val="619AEC"/>
              </a:buClr>
              <a:buFont typeface="Wingdings" charset="2"/>
              <a:buChar char="§"/>
              <a:defRPr sz="2000">
                <a:latin typeface="+mn-lt"/>
                <a:ea typeface="IBM Plex Sans" charset="0"/>
                <a:cs typeface="IBM Plex Sans" charset="0"/>
              </a:defRPr>
            </a:lvl1pPr>
            <a:lvl2pPr>
              <a:buClr>
                <a:srgbClr val="619AEC"/>
              </a:buClr>
              <a:defRPr sz="1800">
                <a:latin typeface="+mn-lt"/>
                <a:ea typeface="IBM Plex Sans" charset="0"/>
                <a:cs typeface="IBM Plex Sans" charset="0"/>
              </a:defRPr>
            </a:lvl2pPr>
            <a:lvl3pPr>
              <a:buClr>
                <a:srgbClr val="619AEC"/>
              </a:buClr>
              <a:defRPr sz="1600">
                <a:latin typeface="+mn-lt"/>
                <a:ea typeface="IBM Plex Sans" charset="0"/>
                <a:cs typeface="IBM Plex Sans" charset="0"/>
              </a:defRPr>
            </a:lvl3pPr>
            <a:lvl4pPr>
              <a:buClr>
                <a:srgbClr val="619AEC"/>
              </a:buClr>
              <a:defRPr sz="1400">
                <a:latin typeface="+mn-lt"/>
                <a:ea typeface="IBM Plex Sans" charset="0"/>
                <a:cs typeface="IBM Plex Sans" charset="0"/>
              </a:defRPr>
            </a:lvl4pPr>
            <a:lvl5pPr>
              <a:buClr>
                <a:srgbClr val="619AEC"/>
              </a:buClr>
              <a:defRPr sz="1400">
                <a:latin typeface="+mn-lt"/>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txBox="1">
            <a:spLocks noChangeArrowheads="1"/>
          </p:cNvSpPr>
          <p:nvPr userDrawn="1"/>
        </p:nvSpPr>
        <p:spPr bwMode="black">
          <a:xfrm>
            <a:off x="8777288" y="4905243"/>
            <a:ext cx="366712" cy="22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3" tIns="46037" rIns="92073" bIns="46037"/>
          <a:lstStyle>
            <a:lvl1pPr defTabSz="457200" eaLnBrk="0" hangingPunct="0">
              <a:defRPr sz="2200">
                <a:solidFill>
                  <a:srgbClr val="000000"/>
                </a:solidFill>
                <a:latin typeface="Gill Sans" pitchFamily="-84" charset="0"/>
                <a:ea typeface="ヒラギノ角ゴ ProN W3" pitchFamily="-84" charset="-128"/>
                <a:sym typeface="Gill Sans" pitchFamily="-84" charset="0"/>
              </a:defRPr>
            </a:lvl1pPr>
            <a:lvl2pPr marL="742950" indent="-285750" defTabSz="457200" eaLnBrk="0" hangingPunct="0">
              <a:defRPr sz="2200">
                <a:solidFill>
                  <a:srgbClr val="000000"/>
                </a:solidFill>
                <a:latin typeface="Gill Sans" pitchFamily="-84" charset="0"/>
                <a:ea typeface="ヒラギノ角ゴ ProN W3" pitchFamily="-84" charset="-128"/>
                <a:sym typeface="Gill Sans" pitchFamily="-84" charset="0"/>
              </a:defRPr>
            </a:lvl2pPr>
            <a:lvl3pPr marL="11430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3pPr>
            <a:lvl4pPr marL="16002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4pPr>
            <a:lvl5pPr marL="2057400" indent="-228600" defTabSz="457200" eaLnBrk="0" hangingPunct="0">
              <a:defRPr sz="2200">
                <a:solidFill>
                  <a:srgbClr val="000000"/>
                </a:solidFill>
                <a:latin typeface="Gill Sans" pitchFamily="-84" charset="0"/>
                <a:ea typeface="ヒラギノ角ゴ ProN W3" pitchFamily="-84" charset="-128"/>
                <a:sym typeface="Gill Sans" pitchFamily="-84" charset="0"/>
              </a:defRPr>
            </a:lvl5pPr>
            <a:lvl6pPr marL="25146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6pPr>
            <a:lvl7pPr marL="29718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7pPr>
            <a:lvl8pPr marL="34290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8pPr>
            <a:lvl9pPr marL="3886200" indent="-228600" algn="ctr" defTabSz="457200" eaLnBrk="0" fontAlgn="base" hangingPunct="0">
              <a:spcBef>
                <a:spcPct val="0"/>
              </a:spcBef>
              <a:spcAft>
                <a:spcPct val="0"/>
              </a:spcAft>
              <a:defRPr sz="2200">
                <a:solidFill>
                  <a:srgbClr val="000000"/>
                </a:solidFill>
                <a:latin typeface="Gill Sans" pitchFamily="-84" charset="0"/>
                <a:ea typeface="ヒラギノ角ゴ ProN W3" pitchFamily="-84" charset="-128"/>
                <a:sym typeface="Gill Sans" pitchFamily="-84" charset="0"/>
              </a:defRPr>
            </a:lvl9pPr>
          </a:lstStyle>
          <a:p>
            <a:pPr algn="r" eaLnBrk="1" hangingPunct="1"/>
            <a:fld id="{524E6D1E-A310-4DC6-B4E1-6B5AE7710D7A}" type="slidenum">
              <a:rPr lang="en-US" altLang="en-US" sz="900">
                <a:solidFill>
                  <a:prstClr val="white"/>
                </a:solidFill>
                <a:latin typeface="Arial" panose="020B0604020202020204" pitchFamily="34" charset="0"/>
                <a:ea typeface="HelvNeue Light for IBM" panose="020B0403020202020204" pitchFamily="34" charset="0"/>
                <a:cs typeface="Arial" panose="020B0604020202020204" pitchFamily="34" charset="0"/>
              </a:rPr>
              <a:pPr algn="r" eaLnBrk="1" hangingPunct="1"/>
              <a:t>‹#›</a:t>
            </a:fld>
            <a:endParaRPr lang="en-US" altLang="en-US" sz="900" dirty="0">
              <a:solidFill>
                <a:prstClr val="white"/>
              </a:solidFill>
              <a:latin typeface="Arial" panose="020B0604020202020204" pitchFamily="34" charset="0"/>
              <a:ea typeface="HelvNeue Light for IBM" panose="020B0403020202020204" pitchFamily="34" charset="0"/>
              <a:cs typeface="Arial" panose="020B0604020202020204" pitchFamily="34" charset="0"/>
            </a:endParaRPr>
          </a:p>
        </p:txBody>
      </p:sp>
    </p:spTree>
    <p:extLst>
      <p:ext uri="{BB962C8B-B14F-4D97-AF65-F5344CB8AC3E}">
        <p14:creationId xmlns:p14="http://schemas.microsoft.com/office/powerpoint/2010/main" val="181802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a:t>TITLE TEXT</a:t>
            </a:r>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br>
              <a:rPr lang="en-US" dirty="0"/>
            </a:b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Copyright IBM Corporation 2017</a:t>
            </a:r>
            <a:endParaRPr lang="en-US" dirty="0"/>
          </a:p>
        </p:txBody>
      </p:sp>
      <p:sp>
        <p:nvSpPr>
          <p:cNvPr id="5" name="Slide Number Placeholder 4"/>
          <p:cNvSpPr>
            <a:spLocks noGrp="1"/>
          </p:cNvSpPr>
          <p:nvPr>
            <p:ph type="sldNum" sz="quarter" idx="12"/>
          </p:nvPr>
        </p:nvSpPr>
        <p:spPr/>
        <p:txBody>
          <a:bodyPr/>
          <a:lstStyle/>
          <a:p>
            <a:fld id="{E0FAA7E8-FF7E-364C-9990-476F8CCDBC45}" type="slidenum">
              <a:rPr lang="en-US" smtClean="0"/>
              <a:t>‹#›</a:t>
            </a:fld>
            <a:endParaRPr lang="en-US"/>
          </a:p>
        </p:txBody>
      </p:sp>
      <p:sp>
        <p:nvSpPr>
          <p:cNvPr id="7" name="Content Placeholder 6"/>
          <p:cNvSpPr>
            <a:spLocks noGrp="1"/>
          </p:cNvSpPr>
          <p:nvPr>
            <p:ph sz="quarter" idx="13"/>
          </p:nvPr>
        </p:nvSpPr>
        <p:spPr>
          <a:xfrm>
            <a:off x="239316" y="1160585"/>
            <a:ext cx="8665512" cy="3576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857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dirty="0"/>
              <a:t>TITLE TEXT</a:t>
            </a:r>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dirty="0"/>
              <a:t>TITLE TEXT</a:t>
            </a:r>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91" r:id="rId2"/>
    <p:sldLayoutId id="2147483684" r:id="rId3"/>
    <p:sldLayoutId id="2147483682" r:id="rId4"/>
    <p:sldLayoutId id="2147483699" r:id="rId5"/>
    <p:sldLayoutId id="2147483700" r:id="rId6"/>
    <p:sldLayoutId id="2147483701" r:id="rId7"/>
    <p:sldLayoutId id="2147483702" r:id="rId8"/>
    <p:sldLayoutId id="2147483680" r:id="rId9"/>
    <p:sldLayoutId id="2147483696" r:id="rId10"/>
    <p:sldLayoutId id="2147483685" r:id="rId11"/>
    <p:sldLayoutId id="2147483704" r:id="rId12"/>
    <p:sldLayoutId id="2147483686" r:id="rId13"/>
    <p:sldLayoutId id="2147483698" r:id="rId14"/>
    <p:sldLayoutId id="2147483695" r:id="rId15"/>
    <p:sldLayoutId id="2147483697" r:id="rId16"/>
    <p:sldLayoutId id="2147483694" r:id="rId17"/>
    <p:sldLayoutId id="2147483676" r:id="rId18"/>
    <p:sldLayoutId id="2147483707" r:id="rId19"/>
    <p:sldLayoutId id="2147483708" r:id="rId20"/>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image" Target="../media/image5.png"/><Relationship Id="rId3" Type="http://schemas.openxmlformats.org/officeDocument/2006/relationships/image" Target="../media/image11.png"/><Relationship Id="rId7" Type="http://schemas.microsoft.com/office/2007/relationships/hdphoto" Target="../media/hdphoto1.wdp"/><Relationship Id="rId12" Type="http://schemas.microsoft.com/office/2007/relationships/hdphoto" Target="../media/hdphoto2.wdp"/><Relationship Id="rId17" Type="http://schemas.openxmlformats.org/officeDocument/2006/relationships/image" Target="../media/image20.png"/><Relationship Id="rId2" Type="http://schemas.openxmlformats.org/officeDocument/2006/relationships/notesSlide" Target="../notesSlides/notesSlide3.xml"/><Relationship Id="rId16" Type="http://schemas.microsoft.com/office/2007/relationships/hdphoto" Target="../media/hdphoto3.wdp"/><Relationship Id="rId1" Type="http://schemas.openxmlformats.org/officeDocument/2006/relationships/slideLayout" Target="../slideLayouts/slideLayout19.xml"/><Relationship Id="rId6" Type="http://schemas.openxmlformats.org/officeDocument/2006/relationships/image" Target="../media/image14.png"/><Relationship Id="rId11" Type="http://schemas.openxmlformats.org/officeDocument/2006/relationships/image" Target="../media/image16.png"/><Relationship Id="rId5" Type="http://schemas.openxmlformats.org/officeDocument/2006/relationships/image" Target="../media/image13.png"/><Relationship Id="rId15" Type="http://schemas.openxmlformats.org/officeDocument/2006/relationships/image" Target="../media/image19.png"/><Relationship Id="rId10" Type="http://schemas.openxmlformats.org/officeDocument/2006/relationships/image" Target="../media/image4.svg"/><Relationship Id="rId4" Type="http://schemas.openxmlformats.org/officeDocument/2006/relationships/image" Target="../media/image12.jpeg"/><Relationship Id="rId9" Type="http://schemas.openxmlformats.org/officeDocument/2006/relationships/image" Target="../media/image3.png"/><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23.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1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svg"/><Relationship Id="rId3" Type="http://schemas.openxmlformats.org/officeDocument/2006/relationships/image" Target="../media/image36.svg"/><Relationship Id="rId7" Type="http://schemas.openxmlformats.org/officeDocument/2006/relationships/image" Target="../media/image40.svg"/><Relationship Id="rId12"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19.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38.sv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svg"/><Relationship Id="rId1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675" y="2118764"/>
            <a:ext cx="5225143" cy="452986"/>
          </a:xfrm>
        </p:spPr>
        <p:txBody>
          <a:bodyPr/>
          <a:lstStyle/>
          <a:p>
            <a:r>
              <a:rPr lang="en-US" sz="4400" dirty="0">
                <a:solidFill>
                  <a:srgbClr val="002060"/>
                </a:solidFill>
              </a:rPr>
              <a:t>Git for z Systems</a:t>
            </a:r>
          </a:p>
        </p:txBody>
      </p:sp>
      <p:sp>
        <p:nvSpPr>
          <p:cNvPr id="5" name="TextBox 4">
            <a:extLst>
              <a:ext uri="{FF2B5EF4-FFF2-40B4-BE49-F238E27FC236}">
                <a16:creationId xmlns:a16="http://schemas.microsoft.com/office/drawing/2014/main" id="{D84FCA11-06F6-A749-8AB0-2F0EB3A4D4BE}"/>
              </a:ext>
            </a:extLst>
          </p:cNvPr>
          <p:cNvSpPr txBox="1"/>
          <p:nvPr/>
        </p:nvSpPr>
        <p:spPr>
          <a:xfrm>
            <a:off x="881742" y="2996437"/>
            <a:ext cx="431074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Hannah Neumann</a:t>
            </a:r>
          </a:p>
          <a:p>
            <a:pPr marL="0" marR="0" indent="0" algn="l" defTabSz="457200" rtl="0" fontAlgn="auto" latinLnBrk="0" hangingPunct="0">
              <a:lnSpc>
                <a:spcPct val="100000"/>
              </a:lnSpc>
              <a:spcBef>
                <a:spcPts val="0"/>
              </a:spcBef>
              <a:spcAft>
                <a:spcPts val="0"/>
              </a:spcAft>
              <a:buClrTx/>
              <a:buSzTx/>
              <a:buFontTx/>
              <a:buNone/>
              <a:tabLst/>
            </a:pPr>
            <a:r>
              <a:rPr lang="en-US" dirty="0"/>
              <a:t>Nelson Lopez</a:t>
            </a:r>
          </a:p>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IBM D</a:t>
            </a:r>
            <a:r>
              <a:rPr lang="en-US" dirty="0"/>
              <a:t>evOps Acceleration Team</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6" name="Graphic 5">
            <a:extLst>
              <a:ext uri="{FF2B5EF4-FFF2-40B4-BE49-F238E27FC236}">
                <a16:creationId xmlns:a16="http://schemas.microsoft.com/office/drawing/2014/main" id="{CBBEA6A3-617C-4C8D-B7AE-BEFF0C4260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387" y="193005"/>
            <a:ext cx="1132465" cy="452986"/>
          </a:xfrm>
          <a:prstGeom prst="rect">
            <a:avLst/>
          </a:prstGeom>
        </p:spPr>
      </p:pic>
      <p:pic>
        <p:nvPicPr>
          <p:cNvPr id="7" name="Picture 6">
            <a:extLst>
              <a:ext uri="{FF2B5EF4-FFF2-40B4-BE49-F238E27FC236}">
                <a16:creationId xmlns:a16="http://schemas.microsoft.com/office/drawing/2014/main" id="{CDBDAD45-8847-4CAA-B0BB-880DF02E8D0C}"/>
              </a:ext>
            </a:extLst>
          </p:cNvPr>
          <p:cNvPicPr>
            <a:picLocks noChangeAspect="1"/>
          </p:cNvPicPr>
          <p:nvPr/>
        </p:nvPicPr>
        <p:blipFill>
          <a:blip r:embed="rId5"/>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93241937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67" y="2345257"/>
            <a:ext cx="8723050" cy="452986"/>
          </a:xfrm>
        </p:spPr>
        <p:txBody>
          <a:bodyPr/>
          <a:lstStyle/>
          <a:p>
            <a:r>
              <a:rPr lang="en-US" sz="2800" dirty="0">
                <a:solidFill>
                  <a:srgbClr val="002060"/>
                </a:solidFill>
              </a:rPr>
              <a:t>Using Git with IBM Dependency Based Build (DBB)</a:t>
            </a:r>
          </a:p>
        </p:txBody>
      </p:sp>
      <p:pic>
        <p:nvPicPr>
          <p:cNvPr id="4" name="Graphic 3">
            <a:extLst>
              <a:ext uri="{FF2B5EF4-FFF2-40B4-BE49-F238E27FC236}">
                <a16:creationId xmlns:a16="http://schemas.microsoft.com/office/drawing/2014/main" id="{9AD5CE78-A256-4A93-8EA6-9356AB960C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1387" y="193005"/>
            <a:ext cx="1132465" cy="452986"/>
          </a:xfrm>
          <a:prstGeom prst="rect">
            <a:avLst/>
          </a:prstGeom>
        </p:spPr>
      </p:pic>
      <p:pic>
        <p:nvPicPr>
          <p:cNvPr id="6" name="Picture 5">
            <a:extLst>
              <a:ext uri="{FF2B5EF4-FFF2-40B4-BE49-F238E27FC236}">
                <a16:creationId xmlns:a16="http://schemas.microsoft.com/office/drawing/2014/main" id="{4D785520-A7B1-4634-862D-ACDA71808F90}"/>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14794210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95462A2-7485-4318-A86E-C820A730DCC4}"/>
              </a:ext>
            </a:extLst>
          </p:cNvPr>
          <p:cNvSpPr>
            <a:spLocks noGrp="1"/>
          </p:cNvSpPr>
          <p:nvPr>
            <p:ph idx="1"/>
          </p:nvPr>
        </p:nvSpPr>
        <p:spPr>
          <a:xfrm>
            <a:off x="216831" y="933452"/>
            <a:ext cx="8723050" cy="4059783"/>
          </a:xfrm>
        </p:spPr>
        <p:txBody>
          <a:bodyPr/>
          <a:lstStyle/>
          <a:p>
            <a:pPr defTabSz="914400" fontAlgn="base">
              <a:spcBef>
                <a:spcPts val="1100"/>
              </a:spcBef>
              <a:buClr>
                <a:srgbClr val="6D6E70"/>
              </a:buClr>
              <a:buSzPct val="90000"/>
            </a:pPr>
            <a:r>
              <a:rPr lang="en-US" sz="1400" kern="0" dirty="0">
                <a:solidFill>
                  <a:schemeClr val="tx1"/>
                </a:solidFill>
                <a:latin typeface="Arial" panose="020B0604020202020204" pitchFamily="34" charset="0"/>
                <a:ea typeface="+mn-ea"/>
                <a:cs typeface="Arial" pitchFamily="34" charset="0"/>
              </a:rPr>
              <a:t>DBB is a tool that </a:t>
            </a:r>
            <a:r>
              <a:rPr lang="en-US" sz="1400" dirty="0">
                <a:solidFill>
                  <a:schemeClr val="tx1"/>
                </a:solidFill>
                <a:latin typeface="Arial" panose="020B0604020202020204" pitchFamily="34" charset="0"/>
                <a:cs typeface="Arial" panose="020B0604020202020204" pitchFamily="34" charset="0"/>
              </a:rPr>
              <a:t>provides an Intelligent build environment for mainframe applications stored in Git.</a:t>
            </a:r>
          </a:p>
          <a:p>
            <a:pPr defTabSz="914400" fontAlgn="base">
              <a:spcBef>
                <a:spcPts val="1100"/>
              </a:spcBef>
              <a:buClr>
                <a:srgbClr val="6D6E70"/>
              </a:buClr>
              <a:buSzPct val="90000"/>
            </a:pPr>
            <a:r>
              <a:rPr lang="en-US" sz="1400" dirty="0">
                <a:solidFill>
                  <a:schemeClr val="tx1"/>
                </a:solidFill>
                <a:latin typeface="Arial" panose="020B0604020202020204" pitchFamily="34" charset="0"/>
                <a:cs typeface="Arial" panose="020B0604020202020204" pitchFamily="34" charset="0"/>
              </a:rPr>
              <a:t>Supports your overall CI/CD solution as well as support individual developer builds within ZOD &amp; IDzEE.</a:t>
            </a:r>
          </a:p>
          <a:p>
            <a:pPr defTabSz="914400" fontAlgn="base">
              <a:spcBef>
                <a:spcPts val="1100"/>
              </a:spcBef>
              <a:buClr>
                <a:srgbClr val="6D6E70"/>
              </a:buClr>
              <a:buSzPct val="90000"/>
            </a:pPr>
            <a:r>
              <a:rPr lang="en-US" sz="1400" dirty="0">
                <a:latin typeface="Arial" panose="020B0604020202020204" pitchFamily="34" charset="0"/>
                <a:cs typeface="Arial" panose="020B0604020202020204" pitchFamily="34" charset="0"/>
              </a:rPr>
              <a:t>Uses a multi-language source code scanner to find dependencies for Assembler, C/C++, COBOL, and PL/I source files to automate your build process (compile &amp; link edit).</a:t>
            </a:r>
            <a:endParaRPr lang="en-US" sz="1400" dirty="0">
              <a:solidFill>
                <a:schemeClr val="tx1"/>
              </a:solidFill>
              <a:latin typeface="Arial" panose="020B0604020202020204" pitchFamily="34" charset="0"/>
              <a:cs typeface="Arial" panose="020B0604020202020204" pitchFamily="34" charset="0"/>
            </a:endParaRPr>
          </a:p>
          <a:p>
            <a:pPr defTabSz="914400" fontAlgn="base">
              <a:spcBef>
                <a:spcPts val="1100"/>
              </a:spcBef>
              <a:buClr>
                <a:srgbClr val="6D6E70"/>
              </a:buClr>
              <a:buSzPct val="90000"/>
            </a:pPr>
            <a:r>
              <a:rPr lang="en-US" sz="1400" dirty="0">
                <a:solidFill>
                  <a:schemeClr val="tx1"/>
                </a:solidFill>
                <a:latin typeface="Arial" panose="020B0604020202020204" pitchFamily="34" charset="0"/>
                <a:cs typeface="Arial" panose="020B0604020202020204" pitchFamily="34" charset="0"/>
              </a:rPr>
              <a:t>Comes with a Java API Tool Kit, WebApp and Database to build and manage your application’s dependency metadata and build results. </a:t>
            </a:r>
          </a:p>
          <a:p>
            <a:pPr defTabSz="914400" fontAlgn="base">
              <a:spcBef>
                <a:spcPts val="1100"/>
              </a:spcBef>
              <a:buClr>
                <a:srgbClr val="6D6E70"/>
              </a:buClr>
              <a:buSzPct val="90000"/>
            </a:pPr>
            <a:r>
              <a:rPr lang="en-US" sz="1400" dirty="0">
                <a:solidFill>
                  <a:schemeClr val="tx1"/>
                </a:solidFill>
                <a:latin typeface="Arial" panose="020B0604020202020204" pitchFamily="34" charset="0"/>
                <a:cs typeface="Arial" panose="020B0604020202020204" pitchFamily="34" charset="0"/>
              </a:rPr>
              <a:t>Use DBB API’s with the Groovy scripting language to automate your builds and drive your deployment process (CD)  </a:t>
            </a:r>
          </a:p>
          <a:p>
            <a:pPr defTabSz="914400" fontAlgn="base">
              <a:spcBef>
                <a:spcPts val="1100"/>
              </a:spcBef>
              <a:buClr>
                <a:srgbClr val="6D6E70"/>
              </a:buClr>
              <a:buSzPct val="90000"/>
            </a:pPr>
            <a:r>
              <a:rPr lang="en-US" sz="1400" dirty="0">
                <a:solidFill>
                  <a:schemeClr val="tx1"/>
                </a:solidFill>
                <a:latin typeface="Arial" panose="020B0604020202020204" pitchFamily="34" charset="0"/>
                <a:cs typeface="Arial" panose="020B0604020202020204" pitchFamily="34" charset="0"/>
              </a:rPr>
              <a:t>Sample Scripts are provided to get you started  </a:t>
            </a:r>
          </a:p>
        </p:txBody>
      </p:sp>
      <p:sp>
        <p:nvSpPr>
          <p:cNvPr id="4" name="Title 1">
            <a:extLst>
              <a:ext uri="{FF2B5EF4-FFF2-40B4-BE49-F238E27FC236}">
                <a16:creationId xmlns:a16="http://schemas.microsoft.com/office/drawing/2014/main" id="{A53FD86C-04A1-4EFC-9423-AA5A2ED923A2}"/>
              </a:ext>
            </a:extLst>
          </p:cNvPr>
          <p:cNvSpPr txBox="1">
            <a:spLocks/>
          </p:cNvSpPr>
          <p:nvPr/>
        </p:nvSpPr>
        <p:spPr>
          <a:xfrm>
            <a:off x="165369" y="150264"/>
            <a:ext cx="8723050" cy="452986"/>
          </a:xfrm>
          <a:prstGeom prst="rect">
            <a:avLst/>
          </a:prstGeom>
        </p:spPr>
        <p:txBody>
          <a:bodyPr/>
          <a:lstStyle>
            <a:lvl1pPr marL="0" marR="0" indent="0" algn="l" defTabSz="457200" rtl="0" latinLnBrk="0">
              <a:lnSpc>
                <a:spcPct val="100000"/>
              </a:lnSpc>
              <a:spcBef>
                <a:spcPts val="0"/>
              </a:spcBef>
              <a:spcAft>
                <a:spcPts val="0"/>
              </a:spcAft>
              <a:buClrTx/>
              <a:buSzTx/>
              <a:buFontTx/>
              <a:buNone/>
              <a:tabLst/>
              <a:defRPr sz="2500" b="0" i="0" u="none" strike="noStrike" cap="none" spc="0" baseline="0">
                <a:ln>
                  <a:noFill/>
                </a:ln>
                <a:solidFill>
                  <a:srgbClr val="619AEC"/>
                </a:solidFill>
                <a:uFillTx/>
                <a:latin typeface="+mn-lt"/>
                <a:ea typeface="IBM Plex Sans" charset="0"/>
                <a:cs typeface="IBM Plex Sans" charset="0"/>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defRPr/>
            </a:pPr>
            <a:r>
              <a:rPr lang="en-US" sz="2175" kern="1200" dirty="0">
                <a:solidFill>
                  <a:srgbClr val="0070C0"/>
                </a:solidFill>
              </a:rPr>
              <a:t>IBM Dependency Based Build (DBB) – Key Features </a:t>
            </a:r>
          </a:p>
        </p:txBody>
      </p:sp>
      <p:pic>
        <p:nvPicPr>
          <p:cNvPr id="7" name="Graphic 6">
            <a:extLst>
              <a:ext uri="{FF2B5EF4-FFF2-40B4-BE49-F238E27FC236}">
                <a16:creationId xmlns:a16="http://schemas.microsoft.com/office/drawing/2014/main" id="{C72A5AB3-FE57-494E-A32B-393131F52A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7619" y="4858385"/>
            <a:ext cx="554400" cy="221760"/>
          </a:xfrm>
          <a:prstGeom prst="rect">
            <a:avLst/>
          </a:prstGeom>
        </p:spPr>
      </p:pic>
      <p:pic>
        <p:nvPicPr>
          <p:cNvPr id="5" name="Picture 4">
            <a:extLst>
              <a:ext uri="{FF2B5EF4-FFF2-40B4-BE49-F238E27FC236}">
                <a16:creationId xmlns:a16="http://schemas.microsoft.com/office/drawing/2014/main" id="{E98D4335-515D-4023-8BA0-1534440176DB}"/>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125693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E52483A-2A85-4708-A41C-F52DBE06DA1A}"/>
              </a:ext>
            </a:extLst>
          </p:cNvPr>
          <p:cNvGrpSpPr/>
          <p:nvPr/>
        </p:nvGrpSpPr>
        <p:grpSpPr>
          <a:xfrm>
            <a:off x="1387965" y="1775808"/>
            <a:ext cx="7759783" cy="3171679"/>
            <a:chOff x="1387965" y="1775808"/>
            <a:chExt cx="7759783" cy="3171679"/>
          </a:xfrm>
        </p:grpSpPr>
        <p:grpSp>
          <p:nvGrpSpPr>
            <p:cNvPr id="10" name="Group 9">
              <a:extLst>
                <a:ext uri="{FF2B5EF4-FFF2-40B4-BE49-F238E27FC236}">
                  <a16:creationId xmlns:a16="http://schemas.microsoft.com/office/drawing/2014/main" id="{7BC4FA8A-1B81-4517-A705-F1CAF68F6192}"/>
                </a:ext>
              </a:extLst>
            </p:cNvPr>
            <p:cNvGrpSpPr/>
            <p:nvPr/>
          </p:nvGrpSpPr>
          <p:grpSpPr>
            <a:xfrm>
              <a:off x="1387965" y="2079141"/>
              <a:ext cx="7759783" cy="2868346"/>
              <a:chOff x="1387965" y="2079141"/>
              <a:chExt cx="7759783" cy="2868346"/>
            </a:xfrm>
          </p:grpSpPr>
          <p:grpSp>
            <p:nvGrpSpPr>
              <p:cNvPr id="6" name="Group 5">
                <a:extLst>
                  <a:ext uri="{FF2B5EF4-FFF2-40B4-BE49-F238E27FC236}">
                    <a16:creationId xmlns:a16="http://schemas.microsoft.com/office/drawing/2014/main" id="{83B1C68F-6E10-4738-8372-040B99C4EBF0}"/>
                  </a:ext>
                </a:extLst>
              </p:cNvPr>
              <p:cNvGrpSpPr/>
              <p:nvPr/>
            </p:nvGrpSpPr>
            <p:grpSpPr>
              <a:xfrm>
                <a:off x="3434410" y="2079141"/>
                <a:ext cx="5713338" cy="2868346"/>
                <a:chOff x="3403600" y="1882712"/>
                <a:chExt cx="5713338" cy="2868346"/>
              </a:xfrm>
            </p:grpSpPr>
            <p:sp>
              <p:nvSpPr>
                <p:cNvPr id="20482" name="Rectangle 2">
                  <a:extLst>
                    <a:ext uri="{FF2B5EF4-FFF2-40B4-BE49-F238E27FC236}">
                      <a16:creationId xmlns:a16="http://schemas.microsoft.com/office/drawing/2014/main" id="{9F306E7C-A50F-4881-B4F7-4DCEF7ED4B0D}"/>
                    </a:ext>
                  </a:extLst>
                </p:cNvPr>
                <p:cNvSpPr>
                  <a:spLocks noChangeArrowheads="1"/>
                </p:cNvSpPr>
                <p:nvPr/>
              </p:nvSpPr>
              <p:spPr bwMode="auto">
                <a:xfrm>
                  <a:off x="7270184" y="1882712"/>
                  <a:ext cx="1566772" cy="852394"/>
                </a:xfrm>
                <a:prstGeom prst="rect">
                  <a:avLst/>
                </a:prstGeom>
                <a:solidFill>
                  <a:srgbClr val="F8F8F8"/>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None/>
                  </a:pPr>
                  <a:endParaRPr lang="en-US" sz="1100" b="1" dirty="0">
                    <a:solidFill>
                      <a:srgbClr val="191919"/>
                    </a:solidFill>
                    <a:latin typeface="Arial" charset="0"/>
                    <a:ea typeface="Arial" charset="0"/>
                    <a:cs typeface="Arial" charset="0"/>
                  </a:endParaRPr>
                </a:p>
                <a:p>
                  <a:pPr algn="ctr" eaLnBrk="1" hangingPunct="1">
                    <a:spcBef>
                      <a:spcPct val="0"/>
                    </a:spcBef>
                    <a:buNone/>
                  </a:pPr>
                  <a:r>
                    <a:rPr lang="en-US" sz="1100" b="1" dirty="0">
                      <a:solidFill>
                        <a:srgbClr val="191919"/>
                      </a:solidFill>
                      <a:latin typeface="Arial" charset="0"/>
                      <a:ea typeface="Arial" charset="0"/>
                      <a:cs typeface="Arial" charset="0"/>
                    </a:rPr>
                    <a:t>DBB WebApp</a:t>
                  </a:r>
                </a:p>
                <a:p>
                  <a:pPr algn="ctr" eaLnBrk="1" hangingPunct="1">
                    <a:spcBef>
                      <a:spcPct val="0"/>
                    </a:spcBef>
                    <a:buNone/>
                  </a:pPr>
                  <a:endParaRPr lang="en-US" sz="1100" b="1" dirty="0">
                    <a:solidFill>
                      <a:srgbClr val="191919"/>
                    </a:solidFill>
                    <a:latin typeface="Arial" charset="0"/>
                    <a:ea typeface="Arial" charset="0"/>
                    <a:cs typeface="Arial" charset="0"/>
                  </a:endParaRPr>
                </a:p>
                <a:p>
                  <a:pPr algn="ctr" eaLnBrk="1" hangingPunct="1">
                    <a:spcBef>
                      <a:spcPct val="0"/>
                    </a:spcBef>
                    <a:buNone/>
                  </a:pPr>
                  <a:r>
                    <a:rPr lang="en-US" sz="900" dirty="0">
                      <a:solidFill>
                        <a:srgbClr val="191919"/>
                      </a:solidFill>
                      <a:latin typeface="Arial" charset="0"/>
                      <a:ea typeface="Arial" charset="0"/>
                      <a:cs typeface="Arial" charset="0"/>
                    </a:rPr>
                    <a:t>- Dependency Metadata</a:t>
                  </a:r>
                </a:p>
                <a:p>
                  <a:pPr algn="ctr" eaLnBrk="1" hangingPunct="1">
                    <a:spcBef>
                      <a:spcPct val="0"/>
                    </a:spcBef>
                    <a:buNone/>
                  </a:pPr>
                  <a:r>
                    <a:rPr lang="en-US" sz="900" dirty="0">
                      <a:solidFill>
                        <a:srgbClr val="191919"/>
                      </a:solidFill>
                      <a:latin typeface="Arial" charset="0"/>
                      <a:ea typeface="Arial" charset="0"/>
                      <a:cs typeface="Arial" charset="0"/>
                    </a:rPr>
                    <a:t>- Build Results History</a:t>
                  </a:r>
                </a:p>
              </p:txBody>
            </p:sp>
            <p:sp>
              <p:nvSpPr>
                <p:cNvPr id="20490" name="Rectangle 3">
                  <a:extLst>
                    <a:ext uri="{FF2B5EF4-FFF2-40B4-BE49-F238E27FC236}">
                      <a16:creationId xmlns:a16="http://schemas.microsoft.com/office/drawing/2014/main" id="{D226E2A6-C561-440D-AFF5-31CF024B0C66}"/>
                    </a:ext>
                  </a:extLst>
                </p:cNvPr>
                <p:cNvSpPr>
                  <a:spLocks noChangeArrowheads="1"/>
                </p:cNvSpPr>
                <p:nvPr/>
              </p:nvSpPr>
              <p:spPr bwMode="auto">
                <a:xfrm>
                  <a:off x="3403600" y="3195814"/>
                  <a:ext cx="5625687" cy="1555244"/>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100" dirty="0"/>
                </a:p>
              </p:txBody>
            </p:sp>
            <p:sp>
              <p:nvSpPr>
                <p:cNvPr id="20505" name="Rectangle 28">
                  <a:extLst>
                    <a:ext uri="{FF2B5EF4-FFF2-40B4-BE49-F238E27FC236}">
                      <a16:creationId xmlns:a16="http://schemas.microsoft.com/office/drawing/2014/main" id="{DDF1EEB2-5BA8-4525-A2F6-A54C67F8BBDC}"/>
                    </a:ext>
                  </a:extLst>
                </p:cNvPr>
                <p:cNvSpPr>
                  <a:spLocks noChangeArrowheads="1"/>
                </p:cNvSpPr>
                <p:nvPr/>
              </p:nvSpPr>
              <p:spPr bwMode="auto">
                <a:xfrm>
                  <a:off x="6060378" y="3375601"/>
                  <a:ext cx="1801214" cy="1217829"/>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900" b="1" dirty="0">
                    <a:solidFill>
                      <a:srgbClr val="000000"/>
                    </a:solidFill>
                    <a:latin typeface="Arial" panose="020B0604020202020204" pitchFamily="34" charset="0"/>
                    <a:cs typeface="Arial" panose="020B0604020202020204" pitchFamily="34" charset="0"/>
                  </a:endParaRPr>
                </a:p>
              </p:txBody>
            </p:sp>
            <p:pic>
              <p:nvPicPr>
                <p:cNvPr id="55" name="Picture 54">
                  <a:extLst>
                    <a:ext uri="{FF2B5EF4-FFF2-40B4-BE49-F238E27FC236}">
                      <a16:creationId xmlns:a16="http://schemas.microsoft.com/office/drawing/2014/main" id="{20132819-5A48-4D95-B754-22AC679999CA}"/>
                    </a:ext>
                  </a:extLst>
                </p:cNvPr>
                <p:cNvPicPr>
                  <a:picLocks noChangeAspect="1"/>
                </p:cNvPicPr>
                <p:nvPr/>
              </p:nvPicPr>
              <p:blipFill>
                <a:blip r:embed="rId3"/>
                <a:stretch>
                  <a:fillRect/>
                </a:stretch>
              </p:blipFill>
              <p:spPr>
                <a:xfrm>
                  <a:off x="6098585" y="3661685"/>
                  <a:ext cx="780104" cy="303459"/>
                </a:xfrm>
                <a:prstGeom prst="rect">
                  <a:avLst/>
                </a:prstGeom>
              </p:spPr>
            </p:pic>
            <p:sp>
              <p:nvSpPr>
                <p:cNvPr id="11" name="TextBox 10">
                  <a:extLst>
                    <a:ext uri="{FF2B5EF4-FFF2-40B4-BE49-F238E27FC236}">
                      <a16:creationId xmlns:a16="http://schemas.microsoft.com/office/drawing/2014/main" id="{ED47EED1-15E3-4AFD-878B-9AA6D5EEDED5}"/>
                    </a:ext>
                  </a:extLst>
                </p:cNvPr>
                <p:cNvSpPr txBox="1"/>
                <p:nvPr/>
              </p:nvSpPr>
              <p:spPr>
                <a:xfrm>
                  <a:off x="6693565" y="3701677"/>
                  <a:ext cx="1475764" cy="415498"/>
                </a:xfrm>
                <a:prstGeom prst="rect">
                  <a:avLst/>
                </a:prstGeom>
                <a:noFill/>
              </p:spPr>
              <p:txBody>
                <a:bodyPr wrap="square" rtlCol="0">
                  <a:spAutoFit/>
                </a:bodyPr>
                <a:lstStyle/>
                <a:p>
                  <a:pPr algn="ctr" eaLnBrk="1" hangingPunct="1"/>
                  <a:r>
                    <a:rPr lang="en-US" altLang="en-US" sz="1050" b="1" dirty="0">
                      <a:latin typeface="Arial" panose="020B0604020202020204" pitchFamily="34" charset="0"/>
                      <a:cs typeface="Arial" panose="020B0604020202020204" pitchFamily="34" charset="0"/>
                    </a:rPr>
                    <a:t>Groovy Build scripts </a:t>
                  </a:r>
                </a:p>
              </p:txBody>
            </p:sp>
            <p:pic>
              <p:nvPicPr>
                <p:cNvPr id="34" name="Picture 33">
                  <a:extLst>
                    <a:ext uri="{FF2B5EF4-FFF2-40B4-BE49-F238E27FC236}">
                      <a16:creationId xmlns:a16="http://schemas.microsoft.com/office/drawing/2014/main" id="{2C8DDACA-0B75-4245-8ADB-1C475BBEF8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41267" y="3215140"/>
                  <a:ext cx="359181" cy="359181"/>
                </a:xfrm>
                <a:prstGeom prst="rect">
                  <a:avLst/>
                </a:prstGeom>
              </p:spPr>
            </p:pic>
            <p:sp>
              <p:nvSpPr>
                <p:cNvPr id="3" name="Rectangle 2">
                  <a:extLst>
                    <a:ext uri="{FF2B5EF4-FFF2-40B4-BE49-F238E27FC236}">
                      <a16:creationId xmlns:a16="http://schemas.microsoft.com/office/drawing/2014/main" id="{5A42017D-27C2-4220-92BA-E6A55DE93394}"/>
                    </a:ext>
                  </a:extLst>
                </p:cNvPr>
                <p:cNvSpPr/>
                <p:nvPr/>
              </p:nvSpPr>
              <p:spPr>
                <a:xfrm>
                  <a:off x="6054730" y="3375601"/>
                  <a:ext cx="1824350" cy="278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DBB Toolkit</a:t>
                  </a:r>
                </a:p>
              </p:txBody>
            </p:sp>
            <p:cxnSp>
              <p:nvCxnSpPr>
                <p:cNvPr id="51" name="Connector: Elbow 50">
                  <a:extLst>
                    <a:ext uri="{FF2B5EF4-FFF2-40B4-BE49-F238E27FC236}">
                      <a16:creationId xmlns:a16="http://schemas.microsoft.com/office/drawing/2014/main" id="{212A7CA2-93E1-4E39-B9CF-2A48AC385F7D}"/>
                    </a:ext>
                  </a:extLst>
                </p:cNvPr>
                <p:cNvCxnSpPr>
                  <a:cxnSpLocks/>
                  <a:stCxn id="3" idx="0"/>
                  <a:endCxn id="20482" idx="1"/>
                </p:cNvCxnSpPr>
                <p:nvPr/>
              </p:nvCxnSpPr>
              <p:spPr>
                <a:xfrm rot="5400000" flipH="1" flipV="1">
                  <a:off x="6585198" y="2690616"/>
                  <a:ext cx="1066692" cy="303279"/>
                </a:xfrm>
                <a:prstGeom prst="bentConnector2">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0ED6C7F6-C252-48D4-BD6A-B89BE674EBD5}"/>
                    </a:ext>
                  </a:extLst>
                </p:cNvPr>
                <p:cNvCxnSpPr>
                  <a:cxnSpLocks/>
                  <a:stCxn id="20492" idx="3"/>
                  <a:endCxn id="55" idx="1"/>
                </p:cNvCxnSpPr>
                <p:nvPr/>
              </p:nvCxnSpPr>
              <p:spPr>
                <a:xfrm flipV="1">
                  <a:off x="5720271" y="3813415"/>
                  <a:ext cx="378314" cy="2971"/>
                </a:xfrm>
                <a:prstGeom prst="bentConnector3">
                  <a:avLst>
                    <a:gd name="adj1" fmla="val 50000"/>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F35F16E7-285E-44C9-A80F-B177AD3FF376}"/>
                    </a:ext>
                  </a:extLst>
                </p:cNvPr>
                <p:cNvGrpSpPr/>
                <p:nvPr/>
              </p:nvGrpSpPr>
              <p:grpSpPr>
                <a:xfrm>
                  <a:off x="4853808" y="3467591"/>
                  <a:ext cx="866463" cy="697590"/>
                  <a:chOff x="4822096" y="3518889"/>
                  <a:chExt cx="866463" cy="697590"/>
                </a:xfrm>
              </p:grpSpPr>
              <p:sp>
                <p:nvSpPr>
                  <p:cNvPr id="20492" name="Rectangle 18">
                    <a:extLst>
                      <a:ext uri="{FF2B5EF4-FFF2-40B4-BE49-F238E27FC236}">
                        <a16:creationId xmlns:a16="http://schemas.microsoft.com/office/drawing/2014/main" id="{29AE0442-35C3-4BCC-B156-6272084BE862}"/>
                      </a:ext>
                    </a:extLst>
                  </p:cNvPr>
                  <p:cNvSpPr>
                    <a:spLocks noChangeArrowheads="1"/>
                  </p:cNvSpPr>
                  <p:nvPr/>
                </p:nvSpPr>
                <p:spPr bwMode="auto">
                  <a:xfrm>
                    <a:off x="4822096" y="3518889"/>
                    <a:ext cx="866463" cy="697590"/>
                  </a:xfrm>
                  <a:prstGeom prst="rect">
                    <a:avLst/>
                  </a:prstGeom>
                  <a:solidFill>
                    <a:srgbClr val="FFFF99"/>
                  </a:solidFill>
                  <a:ln w="38160" cap="sq">
                    <a:solidFill>
                      <a:srgbClr val="8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100"/>
                  </a:p>
                </p:txBody>
              </p:sp>
              <p:pic>
                <p:nvPicPr>
                  <p:cNvPr id="52" name="Image 55">
                    <a:extLst>
                      <a:ext uri="{FF2B5EF4-FFF2-40B4-BE49-F238E27FC236}">
                        <a16:creationId xmlns:a16="http://schemas.microsoft.com/office/drawing/2014/main" id="{63CC4E15-A49E-4753-B59D-0D1F7575A0B4}"/>
                      </a:ext>
                    </a:extLst>
                  </p:cNvPr>
                  <p:cNvPicPr>
                    <a:picLocks noChangeAspect="1"/>
                  </p:cNvPicPr>
                  <p:nvPr/>
                </p:nvPicPr>
                <p:blipFill>
                  <a:blip r:embed="rId5"/>
                  <a:stretch>
                    <a:fillRect/>
                  </a:stretch>
                </p:blipFill>
                <p:spPr>
                  <a:xfrm>
                    <a:off x="4857145" y="3588735"/>
                    <a:ext cx="470975" cy="141862"/>
                  </a:xfrm>
                  <a:prstGeom prst="rect">
                    <a:avLst/>
                  </a:prstGeom>
                </p:spPr>
              </p:pic>
              <p:pic>
                <p:nvPicPr>
                  <p:cNvPr id="53" name="Image 61">
                    <a:extLst>
                      <a:ext uri="{FF2B5EF4-FFF2-40B4-BE49-F238E27FC236}">
                        <a16:creationId xmlns:a16="http://schemas.microsoft.com/office/drawing/2014/main" id="{D99C2B08-EB31-4095-8A81-5C5719D3F19A}"/>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9308" b="93556" l="5745" r="96383">
                                <a14:foregroundMark x1="32128" y1="53699" x2="32128" y2="53699"/>
                                <a14:foregroundMark x1="5745" y1="49403" x2="5745" y2="49403"/>
                                <a14:foregroundMark x1="15745" y1="93556" x2="15745" y2="93556"/>
                                <a14:foregroundMark x1="56596" y1="55370" x2="56596" y2="55370"/>
                                <a14:foregroundMark x1="53404" y1="18616" x2="53404" y2="18616"/>
                                <a14:foregroundMark x1="77872" y1="39379" x2="77872" y2="39379"/>
                                <a14:foregroundMark x1="93191" y1="38186" x2="93191" y2="38186"/>
                                <a14:foregroundMark x1="96383" y1="72076" x2="96383" y2="72076"/>
                              </a14:backgroundRemoval>
                            </a14:imgEffect>
                          </a14:imgLayer>
                        </a14:imgProps>
                      </a:ext>
                      <a:ext uri="{28A0092B-C50C-407E-A947-70E740481C1C}">
                        <a14:useLocalDpi xmlns:a14="http://schemas.microsoft.com/office/drawing/2010/main"/>
                      </a:ext>
                    </a:extLst>
                  </a:blip>
                  <a:srcRect/>
                  <a:stretch/>
                </p:blipFill>
                <p:spPr>
                  <a:xfrm>
                    <a:off x="5391593" y="3574321"/>
                    <a:ext cx="157342" cy="201582"/>
                  </a:xfrm>
                  <a:prstGeom prst="rect">
                    <a:avLst/>
                  </a:prstGeom>
                </p:spPr>
              </p:pic>
              <p:sp>
                <p:nvSpPr>
                  <p:cNvPr id="20499" name="AutoShape 26">
                    <a:extLst>
                      <a:ext uri="{FF2B5EF4-FFF2-40B4-BE49-F238E27FC236}">
                        <a16:creationId xmlns:a16="http://schemas.microsoft.com/office/drawing/2014/main" id="{D1FD89E7-0BC8-4A06-87B1-766D24DC8982}"/>
                      </a:ext>
                    </a:extLst>
                  </p:cNvPr>
                  <p:cNvSpPr>
                    <a:spLocks noChangeArrowheads="1"/>
                  </p:cNvSpPr>
                  <p:nvPr/>
                </p:nvSpPr>
                <p:spPr bwMode="auto">
                  <a:xfrm>
                    <a:off x="5088335" y="3836048"/>
                    <a:ext cx="291780" cy="262419"/>
                  </a:xfrm>
                  <a:prstGeom prst="flowChartMagneticDisk">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900" dirty="0">
                        <a:solidFill>
                          <a:srgbClr val="000000"/>
                        </a:solidFill>
                        <a:latin typeface="Arial" panose="020B0604020202020204" pitchFamily="34" charset="0"/>
                        <a:cs typeface="Arial" panose="020B0604020202020204" pitchFamily="34" charset="0"/>
                      </a:rPr>
                      <a:t>USS</a:t>
                    </a:r>
                  </a:p>
                </p:txBody>
              </p:sp>
            </p:grpSp>
            <p:cxnSp>
              <p:nvCxnSpPr>
                <p:cNvPr id="72" name="Connector: Elbow 71">
                  <a:extLst>
                    <a:ext uri="{FF2B5EF4-FFF2-40B4-BE49-F238E27FC236}">
                      <a16:creationId xmlns:a16="http://schemas.microsoft.com/office/drawing/2014/main" id="{65BF6F59-4C66-48F5-81E0-20625746BF43}"/>
                    </a:ext>
                  </a:extLst>
                </p:cNvPr>
                <p:cNvCxnSpPr>
                  <a:cxnSpLocks/>
                </p:cNvCxnSpPr>
                <p:nvPr/>
              </p:nvCxnSpPr>
              <p:spPr>
                <a:xfrm>
                  <a:off x="4125430" y="3813414"/>
                  <a:ext cx="721654" cy="2972"/>
                </a:xfrm>
                <a:prstGeom prst="bentConnector3">
                  <a:avLst>
                    <a:gd name="adj1" fmla="val 50000"/>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7" name="TextBox 25">
                  <a:extLst>
                    <a:ext uri="{FF2B5EF4-FFF2-40B4-BE49-F238E27FC236}">
                      <a16:creationId xmlns:a16="http://schemas.microsoft.com/office/drawing/2014/main" id="{F73BEADD-86D6-45FE-9BFC-C11488AB4CF3}"/>
                    </a:ext>
                  </a:extLst>
                </p:cNvPr>
                <p:cNvSpPr txBox="1">
                  <a:spLocks noChangeArrowheads="1"/>
                </p:cNvSpPr>
                <p:nvPr/>
              </p:nvSpPr>
              <p:spPr bwMode="auto">
                <a:xfrm>
                  <a:off x="4522945" y="4316434"/>
                  <a:ext cx="1351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00" dirty="0"/>
                    <a:t>Run Groovy build script</a:t>
                  </a:r>
                </a:p>
              </p:txBody>
            </p:sp>
            <p:sp>
              <p:nvSpPr>
                <p:cNvPr id="94" name="Rectangle 28">
                  <a:extLst>
                    <a:ext uri="{FF2B5EF4-FFF2-40B4-BE49-F238E27FC236}">
                      <a16:creationId xmlns:a16="http://schemas.microsoft.com/office/drawing/2014/main" id="{A4747175-C285-4D68-8538-7301D5B4AFB8}"/>
                    </a:ext>
                  </a:extLst>
                </p:cNvPr>
                <p:cNvSpPr>
                  <a:spLocks noChangeArrowheads="1"/>
                </p:cNvSpPr>
                <p:nvPr/>
              </p:nvSpPr>
              <p:spPr bwMode="auto">
                <a:xfrm>
                  <a:off x="8388350" y="3737843"/>
                  <a:ext cx="586580" cy="778119"/>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900" b="1" dirty="0">
                    <a:solidFill>
                      <a:srgbClr val="000000"/>
                    </a:solidFill>
                    <a:latin typeface="Arial" panose="020B0604020202020204" pitchFamily="34" charset="0"/>
                    <a:cs typeface="Arial" panose="020B0604020202020204" pitchFamily="34" charset="0"/>
                  </a:endParaRPr>
                </a:p>
              </p:txBody>
            </p:sp>
            <p:sp>
              <p:nvSpPr>
                <p:cNvPr id="20494" name="AutoShape 26">
                  <a:extLst>
                    <a:ext uri="{FF2B5EF4-FFF2-40B4-BE49-F238E27FC236}">
                      <a16:creationId xmlns:a16="http://schemas.microsoft.com/office/drawing/2014/main" id="{947EE898-3468-4969-980B-14D493A48C5D}"/>
                    </a:ext>
                  </a:extLst>
                </p:cNvPr>
                <p:cNvSpPr>
                  <a:spLocks noChangeArrowheads="1"/>
                </p:cNvSpPr>
                <p:nvPr/>
              </p:nvSpPr>
              <p:spPr bwMode="auto">
                <a:xfrm>
                  <a:off x="8527027" y="3851962"/>
                  <a:ext cx="291780" cy="262419"/>
                </a:xfrm>
                <a:prstGeom prst="flowChartMagneticDisk">
                  <a:avLst/>
                </a:prstGeom>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900" dirty="0">
                      <a:solidFill>
                        <a:srgbClr val="000000"/>
                      </a:solidFill>
                      <a:latin typeface="Arial" panose="020B0604020202020204" pitchFamily="34" charset="0"/>
                      <a:cs typeface="Arial" panose="020B0604020202020204" pitchFamily="34" charset="0"/>
                    </a:rPr>
                    <a:t>PDS</a:t>
                  </a:r>
                </a:p>
              </p:txBody>
            </p:sp>
            <p:sp>
              <p:nvSpPr>
                <p:cNvPr id="82" name="TextBox 25">
                  <a:extLst>
                    <a:ext uri="{FF2B5EF4-FFF2-40B4-BE49-F238E27FC236}">
                      <a16:creationId xmlns:a16="http://schemas.microsoft.com/office/drawing/2014/main" id="{BEE4010B-F462-4F00-B054-41CB902EACE9}"/>
                    </a:ext>
                  </a:extLst>
                </p:cNvPr>
                <p:cNvSpPr txBox="1">
                  <a:spLocks noChangeArrowheads="1"/>
                </p:cNvSpPr>
                <p:nvPr/>
              </p:nvSpPr>
              <p:spPr bwMode="auto">
                <a:xfrm>
                  <a:off x="8301206" y="4148748"/>
                  <a:ext cx="815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00" b="1" dirty="0"/>
                    <a:t>Compile &amp;</a:t>
                  </a:r>
                </a:p>
                <a:p>
                  <a:pPr algn="ctr">
                    <a:lnSpc>
                      <a:spcPct val="100000"/>
                    </a:lnSpc>
                    <a:spcBef>
                      <a:spcPct val="0"/>
                    </a:spcBef>
                    <a:buFontTx/>
                    <a:buNone/>
                  </a:pPr>
                  <a:r>
                    <a:rPr lang="en-US" altLang="en-US" sz="1000" b="1" dirty="0"/>
                    <a:t>link</a:t>
                  </a:r>
                </a:p>
              </p:txBody>
            </p:sp>
            <p:cxnSp>
              <p:nvCxnSpPr>
                <p:cNvPr id="79" name="Connector: Elbow 78">
                  <a:extLst>
                    <a:ext uri="{FF2B5EF4-FFF2-40B4-BE49-F238E27FC236}">
                      <a16:creationId xmlns:a16="http://schemas.microsoft.com/office/drawing/2014/main" id="{5BA86E00-E5CE-4CB1-8EA3-38235AEE4B30}"/>
                    </a:ext>
                  </a:extLst>
                </p:cNvPr>
                <p:cNvCxnSpPr>
                  <a:cxnSpLocks/>
                  <a:endCxn id="94" idx="1"/>
                </p:cNvCxnSpPr>
                <p:nvPr/>
              </p:nvCxnSpPr>
              <p:spPr>
                <a:xfrm flipV="1">
                  <a:off x="7876777" y="4126903"/>
                  <a:ext cx="511573" cy="1643"/>
                </a:xfrm>
                <a:prstGeom prst="bentConnector3">
                  <a:avLst>
                    <a:gd name="adj1" fmla="val 50000"/>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06403CDE-9A26-43C3-A53F-9922308605B5}"/>
                    </a:ext>
                  </a:extLst>
                </p:cNvPr>
                <p:cNvSpPr txBox="1"/>
                <p:nvPr/>
              </p:nvSpPr>
              <p:spPr>
                <a:xfrm>
                  <a:off x="6079404" y="4132919"/>
                  <a:ext cx="1704918" cy="507831"/>
                </a:xfrm>
                <a:prstGeom prst="rect">
                  <a:avLst/>
                </a:prstGeom>
                <a:noFill/>
              </p:spPr>
              <p:txBody>
                <a:bodyPr wrap="square" rtlCol="0">
                  <a:spAutoFit/>
                </a:bodyPr>
                <a:lstStyle/>
                <a:p>
                  <a:pPr algn="ctr" eaLnBrk="1" hangingPunct="1"/>
                  <a:r>
                    <a:rPr lang="en-US" altLang="en-US" sz="900" b="1" dirty="0">
                      <a:latin typeface="Arial" panose="020B0604020202020204" pitchFamily="34" charset="0"/>
                      <a:cs typeface="Arial" panose="020B0604020202020204" pitchFamily="34" charset="0"/>
                    </a:rPr>
                    <a:t>Scan, impact analysis, copy to PDS, compile, link-edit &amp; report.</a:t>
                  </a:r>
                  <a:endParaRPr lang="en-US" sz="1200" dirty="0"/>
                </a:p>
              </p:txBody>
            </p:sp>
            <p:sp>
              <p:nvSpPr>
                <p:cNvPr id="57" name="TextBox 25">
                  <a:extLst>
                    <a:ext uri="{FF2B5EF4-FFF2-40B4-BE49-F238E27FC236}">
                      <a16:creationId xmlns:a16="http://schemas.microsoft.com/office/drawing/2014/main" id="{B7A1EAB1-5876-4120-B514-2011699CF3FD}"/>
                    </a:ext>
                  </a:extLst>
                </p:cNvPr>
                <p:cNvSpPr txBox="1">
                  <a:spLocks noChangeArrowheads="1"/>
                </p:cNvSpPr>
                <p:nvPr/>
              </p:nvSpPr>
              <p:spPr bwMode="auto">
                <a:xfrm>
                  <a:off x="7885318" y="3741669"/>
                  <a:ext cx="4486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050" dirty="0"/>
                    <a:t>MVS</a:t>
                  </a:r>
                </a:p>
                <a:p>
                  <a:pPr>
                    <a:lnSpc>
                      <a:spcPct val="100000"/>
                    </a:lnSpc>
                    <a:spcBef>
                      <a:spcPct val="0"/>
                    </a:spcBef>
                    <a:buFontTx/>
                    <a:buNone/>
                  </a:pPr>
                  <a:r>
                    <a:rPr lang="en-US" altLang="en-US" sz="1050" dirty="0"/>
                    <a:t>API’s</a:t>
                  </a:r>
                </a:p>
              </p:txBody>
            </p:sp>
          </p:grpSp>
          <p:cxnSp>
            <p:nvCxnSpPr>
              <p:cNvPr id="38" name="Connector: Elbow 37">
                <a:extLst>
                  <a:ext uri="{FF2B5EF4-FFF2-40B4-BE49-F238E27FC236}">
                    <a16:creationId xmlns:a16="http://schemas.microsoft.com/office/drawing/2014/main" id="{854AF222-CFBF-4DFE-8687-0B83B84F0B68}"/>
                  </a:ext>
                </a:extLst>
              </p:cNvPr>
              <p:cNvCxnSpPr>
                <a:cxnSpLocks/>
                <a:stCxn id="20505" idx="2"/>
                <a:endCxn id="20509" idx="2"/>
              </p:cNvCxnSpPr>
              <p:nvPr/>
            </p:nvCxnSpPr>
            <p:spPr>
              <a:xfrm rot="5400000" flipH="1">
                <a:off x="3160787" y="958852"/>
                <a:ext cx="2058185" cy="5603830"/>
              </a:xfrm>
              <a:prstGeom prst="bentConnector3">
                <a:avLst>
                  <a:gd name="adj1" fmla="val -11107"/>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D2431F7F-4D6E-49C8-87C9-A21612585583}"/>
                  </a:ext>
                </a:extLst>
              </p:cNvPr>
              <p:cNvCxnSpPr>
                <a:cxnSpLocks/>
                <a:stCxn id="46" idx="2"/>
              </p:cNvCxnSpPr>
              <p:nvPr/>
            </p:nvCxnSpPr>
            <p:spPr>
              <a:xfrm rot="16200000" flipH="1">
                <a:off x="4863763" y="3359775"/>
                <a:ext cx="95276" cy="2275817"/>
              </a:xfrm>
              <a:prstGeom prst="bentConnector2">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20507" name="Picture 20506">
              <a:extLst>
                <a:ext uri="{FF2B5EF4-FFF2-40B4-BE49-F238E27FC236}">
                  <a16:creationId xmlns:a16="http://schemas.microsoft.com/office/drawing/2014/main" id="{80B69F62-0C9F-47D1-9608-6006F8CC36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24990" y="1775808"/>
              <a:ext cx="333042" cy="392435"/>
            </a:xfrm>
            <a:prstGeom prst="rect">
              <a:avLst/>
            </a:prstGeom>
          </p:spPr>
        </p:pic>
      </p:grpSp>
      <p:sp>
        <p:nvSpPr>
          <p:cNvPr id="50" name="Title 1">
            <a:extLst>
              <a:ext uri="{FF2B5EF4-FFF2-40B4-BE49-F238E27FC236}">
                <a16:creationId xmlns:a16="http://schemas.microsoft.com/office/drawing/2014/main" id="{CD399AEA-70F6-42F5-9CBC-EB26B108940C}"/>
              </a:ext>
            </a:extLst>
          </p:cNvPr>
          <p:cNvSpPr txBox="1">
            <a:spLocks/>
          </p:cNvSpPr>
          <p:nvPr/>
        </p:nvSpPr>
        <p:spPr>
          <a:xfrm>
            <a:off x="165369" y="150264"/>
            <a:ext cx="8723050" cy="452986"/>
          </a:xfrm>
          <a:prstGeom prst="rect">
            <a:avLst/>
          </a:prstGeom>
        </p:spPr>
        <p:txBody>
          <a:bodyPr/>
          <a:lstStyle>
            <a:lvl1pPr marL="0" marR="0" indent="0" algn="l" defTabSz="457200" rtl="0" latinLnBrk="0">
              <a:lnSpc>
                <a:spcPct val="100000"/>
              </a:lnSpc>
              <a:spcBef>
                <a:spcPts val="0"/>
              </a:spcBef>
              <a:spcAft>
                <a:spcPts val="0"/>
              </a:spcAft>
              <a:buClrTx/>
              <a:buSzTx/>
              <a:buFontTx/>
              <a:buNone/>
              <a:tabLst/>
              <a:defRPr sz="2500" b="0" i="0" u="none" strike="noStrike" cap="none" spc="0" baseline="0">
                <a:ln>
                  <a:noFill/>
                </a:ln>
                <a:solidFill>
                  <a:srgbClr val="619AEC"/>
                </a:solidFill>
                <a:uFillTx/>
                <a:latin typeface="+mn-lt"/>
                <a:ea typeface="IBM Plex Sans" charset="0"/>
                <a:cs typeface="IBM Plex Sans" charset="0"/>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defRPr/>
            </a:pPr>
            <a:r>
              <a:rPr lang="en-US" sz="2175" kern="1200" dirty="0">
                <a:solidFill>
                  <a:srgbClr val="0070C0"/>
                </a:solidFill>
              </a:rPr>
              <a:t>DBB Architecture Overview - CI workflow</a:t>
            </a:r>
          </a:p>
          <a:p>
            <a:pPr hangingPunct="1">
              <a:defRPr/>
            </a:pPr>
            <a:r>
              <a:rPr lang="en-US" sz="2175" kern="1200" dirty="0">
                <a:solidFill>
                  <a:srgbClr val="0070C0"/>
                </a:solidFill>
              </a:rPr>
              <a:t> </a:t>
            </a:r>
          </a:p>
        </p:txBody>
      </p:sp>
      <p:sp>
        <p:nvSpPr>
          <p:cNvPr id="83" name="Content Placeholder 7">
            <a:extLst>
              <a:ext uri="{FF2B5EF4-FFF2-40B4-BE49-F238E27FC236}">
                <a16:creationId xmlns:a16="http://schemas.microsoft.com/office/drawing/2014/main" id="{3FADA89D-AC8B-4EB3-A99E-DF500709CA5A}"/>
              </a:ext>
            </a:extLst>
          </p:cNvPr>
          <p:cNvSpPr>
            <a:spLocks noGrp="1"/>
          </p:cNvSpPr>
          <p:nvPr>
            <p:ph idx="1"/>
          </p:nvPr>
        </p:nvSpPr>
        <p:spPr>
          <a:xfrm>
            <a:off x="354013" y="890413"/>
            <a:ext cx="8620125" cy="701689"/>
          </a:xfrm>
        </p:spPr>
        <p:txBody>
          <a:bodyPr/>
          <a:lstStyle/>
          <a:p>
            <a:pPr marL="0" lvl="0" indent="0" defTabSz="914400" fontAlgn="base">
              <a:spcBef>
                <a:spcPts val="1100"/>
              </a:spcBef>
              <a:buClr>
                <a:srgbClr val="6D6E70"/>
              </a:buClr>
              <a:buSzPct val="90000"/>
              <a:buNone/>
            </a:pPr>
            <a:r>
              <a:rPr lang="en-US" sz="1600" kern="0" dirty="0">
                <a:solidFill>
                  <a:srgbClr val="191919"/>
                </a:solidFill>
                <a:latin typeface="Arial" panose="020B0604020202020204" pitchFamily="34" charset="0"/>
                <a:ea typeface="+mn-ea"/>
                <a:cs typeface="Arial" pitchFamily="34" charset="0"/>
              </a:rPr>
              <a:t>DBB, includes a free port of Rocket Software’s Git and Apache’s Groovy runtime for z/OS.  It can be configured with any DevOps orchestrator like Jenkins and any Git Host service like Git Hub. </a:t>
            </a:r>
            <a:endParaRPr lang="en-US" dirty="0">
              <a:latin typeface="Arial" panose="020B0604020202020204" pitchFamily="34" charset="0"/>
              <a:cs typeface="Arial" panose="020B0604020202020204" pitchFamily="34" charset="0"/>
            </a:endParaRPr>
          </a:p>
        </p:txBody>
      </p:sp>
      <p:pic>
        <p:nvPicPr>
          <p:cNvPr id="109" name="Graphic 108">
            <a:extLst>
              <a:ext uri="{FF2B5EF4-FFF2-40B4-BE49-F238E27FC236}">
                <a16:creationId xmlns:a16="http://schemas.microsoft.com/office/drawing/2014/main" id="{0E936579-0F7F-48DE-8175-BE0CB3D287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76830" y="4970267"/>
            <a:ext cx="399942" cy="159977"/>
          </a:xfrm>
          <a:prstGeom prst="rect">
            <a:avLst/>
          </a:prstGeom>
        </p:spPr>
      </p:pic>
      <p:grpSp>
        <p:nvGrpSpPr>
          <p:cNvPr id="9" name="Group 8">
            <a:extLst>
              <a:ext uri="{FF2B5EF4-FFF2-40B4-BE49-F238E27FC236}">
                <a16:creationId xmlns:a16="http://schemas.microsoft.com/office/drawing/2014/main" id="{47105088-2108-4AB5-A9CF-29C71C8D079D}"/>
              </a:ext>
            </a:extLst>
          </p:cNvPr>
          <p:cNvGrpSpPr/>
          <p:nvPr/>
        </p:nvGrpSpPr>
        <p:grpSpPr>
          <a:xfrm>
            <a:off x="486347" y="1907245"/>
            <a:ext cx="3599706" cy="2542801"/>
            <a:chOff x="486347" y="1907245"/>
            <a:chExt cx="3599706" cy="2542801"/>
          </a:xfrm>
        </p:grpSpPr>
        <p:sp>
          <p:nvSpPr>
            <p:cNvPr id="20491" name="Rectangle 15">
              <a:extLst>
                <a:ext uri="{FF2B5EF4-FFF2-40B4-BE49-F238E27FC236}">
                  <a16:creationId xmlns:a16="http://schemas.microsoft.com/office/drawing/2014/main" id="{803EFCE4-342C-4B17-9001-1172797160ED}"/>
                </a:ext>
              </a:extLst>
            </p:cNvPr>
            <p:cNvSpPr>
              <a:spLocks noChangeArrowheads="1"/>
            </p:cNvSpPr>
            <p:nvPr/>
          </p:nvSpPr>
          <p:spPr bwMode="auto">
            <a:xfrm>
              <a:off x="3542492" y="3417935"/>
              <a:ext cx="526660" cy="907431"/>
            </a:xfrm>
            <a:prstGeom prst="rect">
              <a:avLst/>
            </a:prstGeom>
            <a:solidFill>
              <a:srgbClr val="CC99FF"/>
            </a:solidFill>
            <a:ln w="25560" cap="sq">
              <a:solidFill>
                <a:srgbClr val="8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n-US" altLang="en-US" sz="900" dirty="0">
                <a:solidFill>
                  <a:srgbClr val="FFFFFF"/>
                </a:solidFill>
                <a:latin typeface="Arial" panose="020B0604020202020204" pitchFamily="34" charset="0"/>
                <a:cs typeface="Arial" panose="020B0604020202020204" pitchFamily="34" charset="0"/>
              </a:endParaRPr>
            </a:p>
          </p:txBody>
        </p:sp>
        <p:grpSp>
          <p:nvGrpSpPr>
            <p:cNvPr id="56" name="Group 55">
              <a:extLst>
                <a:ext uri="{FF2B5EF4-FFF2-40B4-BE49-F238E27FC236}">
                  <a16:creationId xmlns:a16="http://schemas.microsoft.com/office/drawing/2014/main" id="{2669A493-EF2E-47A0-8433-2D9D87B8FE34}"/>
                </a:ext>
              </a:extLst>
            </p:cNvPr>
            <p:cNvGrpSpPr/>
            <p:nvPr/>
          </p:nvGrpSpPr>
          <p:grpSpPr>
            <a:xfrm>
              <a:off x="486347" y="1907245"/>
              <a:ext cx="1784982" cy="827861"/>
              <a:chOff x="222223" y="5007722"/>
              <a:chExt cx="2641563" cy="1362214"/>
            </a:xfrm>
          </p:grpSpPr>
          <p:sp>
            <p:nvSpPr>
              <p:cNvPr id="20509" name="Rectangle 2">
                <a:extLst>
                  <a:ext uri="{FF2B5EF4-FFF2-40B4-BE49-F238E27FC236}">
                    <a16:creationId xmlns:a16="http://schemas.microsoft.com/office/drawing/2014/main" id="{9AE4A088-5C96-421E-BE3B-D944FDAD8EE7}"/>
                  </a:ext>
                </a:extLst>
              </p:cNvPr>
              <p:cNvSpPr>
                <a:spLocks noChangeArrowheads="1"/>
              </p:cNvSpPr>
              <p:nvPr/>
            </p:nvSpPr>
            <p:spPr bwMode="auto">
              <a:xfrm>
                <a:off x="249237" y="5007722"/>
                <a:ext cx="2614549" cy="1356566"/>
              </a:xfrm>
              <a:prstGeom prst="rect">
                <a:avLst/>
              </a:prstGeom>
              <a:solidFill>
                <a:srgbClr val="F8F8F8"/>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Clr>
                    <a:srgbClr val="000000"/>
                  </a:buClr>
                  <a:buFont typeface="Times New Roman" panose="02020603050405020304" pitchFamily="18" charset="0"/>
                  <a:buNone/>
                </a:pPr>
                <a:endParaRPr lang="en-US" altLang="en-US" sz="1100" dirty="0"/>
              </a:p>
            </p:txBody>
          </p:sp>
          <p:sp>
            <p:nvSpPr>
              <p:cNvPr id="20520" name="TextBox 25">
                <a:extLst>
                  <a:ext uri="{FF2B5EF4-FFF2-40B4-BE49-F238E27FC236}">
                    <a16:creationId xmlns:a16="http://schemas.microsoft.com/office/drawing/2014/main" id="{E013C380-A0CD-48B2-BF53-BFC819727305}"/>
                  </a:ext>
                </a:extLst>
              </p:cNvPr>
              <p:cNvSpPr txBox="1">
                <a:spLocks noChangeArrowheads="1"/>
              </p:cNvSpPr>
              <p:nvPr/>
            </p:nvSpPr>
            <p:spPr bwMode="auto">
              <a:xfrm>
                <a:off x="879570" y="5762214"/>
                <a:ext cx="1458912" cy="6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900" dirty="0"/>
                  <a:t>Status, logs and links to reports</a:t>
                </a:r>
              </a:p>
            </p:txBody>
          </p:sp>
          <p:pic>
            <p:nvPicPr>
              <p:cNvPr id="44" name="Image 59">
                <a:extLst>
                  <a:ext uri="{FF2B5EF4-FFF2-40B4-BE49-F238E27FC236}">
                    <a16:creationId xmlns:a16="http://schemas.microsoft.com/office/drawing/2014/main" id="{1494D1AA-7F99-40D9-AD5E-94FB79A227FB}"/>
                  </a:ext>
                </a:extLst>
              </p:cNvPr>
              <p:cNvPicPr>
                <a:picLocks noChangeAspect="1"/>
              </p:cNvPicPr>
              <p:nvPr/>
            </p:nvPicPr>
            <p:blipFill>
              <a:blip r:embed="rId11" cstate="print">
                <a:extLst>
                  <a:ext uri="{BEBA8EAE-BF5A-486C-A8C5-ECC9F3942E4B}">
                    <a14:imgProps xmlns:a14="http://schemas.microsoft.com/office/drawing/2010/main">
                      <a14:imgLayer r:embed="rId12">
                        <a14:imgEffect>
                          <a14:backgroundRemoval t="4000" b="91429" l="9375" r="90625">
                            <a14:foregroundMark x1="50000" y1="8000" x2="50000" y2="8000"/>
                            <a14:foregroundMark x1="42014" y1="14286" x2="42014" y2="14286"/>
                            <a14:foregroundMark x1="49653" y1="52000" x2="49653" y2="52000"/>
                            <a14:foregroundMark x1="50347" y1="52571" x2="50000" y2="55429"/>
                            <a14:foregroundMark x1="50000" y1="57714" x2="50000" y2="57714"/>
                            <a14:foregroundMark x1="51736" y1="58286" x2="51736" y2="58286"/>
                            <a14:foregroundMark x1="43056" y1="44000" x2="43056" y2="44000"/>
                            <a14:foregroundMark x1="49306" y1="51429" x2="49306" y2="51429"/>
                            <a14:foregroundMark x1="40278" y1="28000" x2="40278" y2="28000"/>
                            <a14:foregroundMark x1="13194" y1="77143" x2="13194" y2="77143"/>
                            <a14:foregroundMark x1="14931" y1="77143" x2="14931" y2="77143"/>
                            <a14:foregroundMark x1="21528" y1="85143" x2="21528" y2="85143"/>
                            <a14:foregroundMark x1="34722" y1="83429" x2="34722" y2="83429"/>
                            <a14:foregroundMark x1="49306" y1="79429" x2="49306" y2="79429"/>
                            <a14:foregroundMark x1="70139" y1="81143" x2="70139" y2="81143"/>
                            <a14:foregroundMark x1="85417" y1="83429" x2="85417" y2="83429"/>
                            <a14:foregroundMark x1="62847" y1="70857" x2="62847" y2="70857"/>
                            <a14:foregroundMark x1="45486" y1="4571" x2="45486" y2="4571"/>
                            <a14:foregroundMark x1="59375" y1="48000" x2="59375" y2="48000"/>
                            <a14:foregroundMark x1="52431" y1="50286" x2="52431" y2="50286"/>
                            <a14:foregroundMark x1="53819" y1="49143" x2="53819" y2="49143"/>
                            <a14:foregroundMark x1="57639" y1="48000" x2="57639" y2="48000"/>
                            <a14:foregroundMark x1="34375" y1="82857" x2="34375" y2="82857"/>
                            <a14:foregroundMark x1="42361" y1="83429" x2="42361" y2="83429"/>
                            <a14:foregroundMark x1="49653" y1="74286" x2="49653" y2="74286"/>
                            <a14:foregroundMark x1="54514" y1="88571" x2="54514" y2="88571"/>
                            <a14:foregroundMark x1="63194" y1="83429" x2="63194" y2="83429"/>
                            <a14:foregroundMark x1="71181" y1="87429" x2="71181" y2="87429"/>
                            <a14:foregroundMark x1="78472" y1="83429" x2="78472" y2="83429"/>
                            <a14:foregroundMark x1="90972" y1="78857" x2="90972" y2="78857"/>
                            <a14:foregroundMark x1="82986" y1="91429" x2="82986" y2="91429"/>
                            <a14:backgroundMark x1="17014" y1="15429" x2="25000" y2="56571"/>
                            <a14:backgroundMark x1="25000" y1="56571" x2="27083" y2="56571"/>
                          </a14:backgroundRemoval>
                        </a14:imgEffect>
                      </a14:imgLayer>
                    </a14:imgProps>
                  </a:ext>
                  <a:ext uri="{28A0092B-C50C-407E-A947-70E740481C1C}">
                    <a14:useLocalDpi xmlns:a14="http://schemas.microsoft.com/office/drawing/2010/main"/>
                  </a:ext>
                </a:extLst>
              </a:blip>
              <a:stretch>
                <a:fillRect/>
              </a:stretch>
            </p:blipFill>
            <p:spPr>
              <a:xfrm>
                <a:off x="222223" y="5049186"/>
                <a:ext cx="1086126" cy="656196"/>
              </a:xfrm>
              <a:prstGeom prst="rect">
                <a:avLst/>
              </a:prstGeom>
            </p:spPr>
          </p:pic>
          <p:pic>
            <p:nvPicPr>
              <p:cNvPr id="2" name="Picture 1">
                <a:extLst>
                  <a:ext uri="{FF2B5EF4-FFF2-40B4-BE49-F238E27FC236}">
                    <a16:creationId xmlns:a16="http://schemas.microsoft.com/office/drawing/2014/main" id="{2F1ED53F-12A7-47C6-AE26-46A1A4709315}"/>
                  </a:ext>
                </a:extLst>
              </p:cNvPr>
              <p:cNvPicPr>
                <a:picLocks noChangeAspect="1"/>
              </p:cNvPicPr>
              <p:nvPr/>
            </p:nvPicPr>
            <p:blipFill>
              <a:blip r:embed="rId13"/>
              <a:stretch>
                <a:fillRect/>
              </a:stretch>
            </p:blipFill>
            <p:spPr>
              <a:xfrm>
                <a:off x="1412822" y="5164214"/>
                <a:ext cx="1394580" cy="441997"/>
              </a:xfrm>
              <a:prstGeom prst="rect">
                <a:avLst/>
              </a:prstGeom>
            </p:spPr>
          </p:pic>
        </p:grpSp>
        <p:pic>
          <p:nvPicPr>
            <p:cNvPr id="46" name="Picture 45">
              <a:extLst>
                <a:ext uri="{FF2B5EF4-FFF2-40B4-BE49-F238E27FC236}">
                  <a16:creationId xmlns:a16="http://schemas.microsoft.com/office/drawing/2014/main" id="{74755247-6CA9-49B0-B605-F8091CC10EA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19021" y="4141102"/>
              <a:ext cx="308944" cy="308944"/>
            </a:xfrm>
            <a:prstGeom prst="rect">
              <a:avLst/>
            </a:prstGeom>
          </p:spPr>
        </p:pic>
        <p:pic>
          <p:nvPicPr>
            <p:cNvPr id="47" name="Image 59">
              <a:extLst>
                <a:ext uri="{FF2B5EF4-FFF2-40B4-BE49-F238E27FC236}">
                  <a16:creationId xmlns:a16="http://schemas.microsoft.com/office/drawing/2014/main" id="{4EDCC0D5-160F-4325-ADCC-2F48B0286EC1}"/>
                </a:ext>
              </a:extLst>
            </p:cNvPr>
            <p:cNvPicPr>
              <a:picLocks noChangeAspect="1"/>
            </p:cNvPicPr>
            <p:nvPr/>
          </p:nvPicPr>
          <p:blipFill>
            <a:blip r:embed="rId11" cstate="print">
              <a:extLst>
                <a:ext uri="{BEBA8EAE-BF5A-486C-A8C5-ECC9F3942E4B}">
                  <a14:imgProps xmlns:a14="http://schemas.microsoft.com/office/drawing/2010/main">
                    <a14:imgLayer r:embed="rId12">
                      <a14:imgEffect>
                        <a14:backgroundRemoval t="4000" b="91429" l="9375" r="90625">
                          <a14:foregroundMark x1="50000" y1="8000" x2="50000" y2="8000"/>
                          <a14:foregroundMark x1="42014" y1="14286" x2="42014" y2="14286"/>
                          <a14:foregroundMark x1="49653" y1="52000" x2="49653" y2="52000"/>
                          <a14:foregroundMark x1="50347" y1="52571" x2="50000" y2="55429"/>
                          <a14:foregroundMark x1="50000" y1="57714" x2="50000" y2="57714"/>
                          <a14:foregroundMark x1="51736" y1="58286" x2="51736" y2="58286"/>
                          <a14:foregroundMark x1="43056" y1="44000" x2="43056" y2="44000"/>
                          <a14:foregroundMark x1="49306" y1="51429" x2="49306" y2="51429"/>
                          <a14:foregroundMark x1="40278" y1="28000" x2="40278" y2="28000"/>
                          <a14:foregroundMark x1="13194" y1="77143" x2="13194" y2="77143"/>
                          <a14:foregroundMark x1="14931" y1="77143" x2="14931" y2="77143"/>
                          <a14:foregroundMark x1="21528" y1="85143" x2="21528" y2="85143"/>
                          <a14:foregroundMark x1="34722" y1="83429" x2="34722" y2="83429"/>
                          <a14:foregroundMark x1="49306" y1="79429" x2="49306" y2="79429"/>
                          <a14:foregroundMark x1="70139" y1="81143" x2="70139" y2="81143"/>
                          <a14:foregroundMark x1="85417" y1="83429" x2="85417" y2="83429"/>
                          <a14:foregroundMark x1="62847" y1="70857" x2="62847" y2="70857"/>
                          <a14:foregroundMark x1="45486" y1="4571" x2="45486" y2="4571"/>
                          <a14:foregroundMark x1="59375" y1="48000" x2="59375" y2="48000"/>
                          <a14:foregroundMark x1="52431" y1="50286" x2="52431" y2="50286"/>
                          <a14:foregroundMark x1="53819" y1="49143" x2="53819" y2="49143"/>
                          <a14:foregroundMark x1="57639" y1="48000" x2="57639" y2="48000"/>
                          <a14:foregroundMark x1="34375" y1="82857" x2="34375" y2="82857"/>
                          <a14:foregroundMark x1="42361" y1="83429" x2="42361" y2="83429"/>
                          <a14:foregroundMark x1="49653" y1="74286" x2="49653" y2="74286"/>
                          <a14:foregroundMark x1="54514" y1="88571" x2="54514" y2="88571"/>
                          <a14:foregroundMark x1="63194" y1="83429" x2="63194" y2="83429"/>
                          <a14:foregroundMark x1="71181" y1="87429" x2="71181" y2="87429"/>
                          <a14:foregroundMark x1="78472" y1="83429" x2="78472" y2="83429"/>
                          <a14:foregroundMark x1="90972" y1="78857" x2="90972" y2="78857"/>
                          <a14:foregroundMark x1="82986" y1="91429" x2="82986" y2="91429"/>
                          <a14:backgroundMark x1="17014" y1="15429" x2="25000" y2="56571"/>
                          <a14:backgroundMark x1="25000" y1="56571" x2="27083" y2="56571"/>
                        </a14:backgroundRemoval>
                      </a14:imgEffect>
                    </a14:imgLayer>
                  </a14:imgProps>
                </a:ext>
                <a:ext uri="{28A0092B-C50C-407E-A947-70E740481C1C}">
                  <a14:useLocalDpi xmlns:a14="http://schemas.microsoft.com/office/drawing/2010/main"/>
                </a:ext>
              </a:extLst>
            </a:blip>
            <a:stretch>
              <a:fillRect/>
            </a:stretch>
          </p:blipFill>
          <p:spPr>
            <a:xfrm>
              <a:off x="3522061" y="3458107"/>
              <a:ext cx="558773" cy="337589"/>
            </a:xfrm>
            <a:prstGeom prst="rect">
              <a:avLst/>
            </a:prstGeom>
          </p:spPr>
        </p:pic>
        <p:sp>
          <p:nvSpPr>
            <p:cNvPr id="26" name="TextBox 25">
              <a:extLst>
                <a:ext uri="{FF2B5EF4-FFF2-40B4-BE49-F238E27FC236}">
                  <a16:creationId xmlns:a16="http://schemas.microsoft.com/office/drawing/2014/main" id="{4C420C83-5A24-4DF7-801F-018508812144}"/>
                </a:ext>
              </a:extLst>
            </p:cNvPr>
            <p:cNvSpPr txBox="1"/>
            <p:nvPr/>
          </p:nvSpPr>
          <p:spPr>
            <a:xfrm>
              <a:off x="3544166" y="3831004"/>
              <a:ext cx="541887" cy="261610"/>
            </a:xfrm>
            <a:prstGeom prst="rect">
              <a:avLst/>
            </a:prstGeom>
            <a:noFill/>
          </p:spPr>
          <p:txBody>
            <a:bodyPr wrap="square" rtlCol="0">
              <a:spAutoFit/>
            </a:bodyPr>
            <a:lstStyle/>
            <a:p>
              <a:r>
                <a:rPr lang="en-US" sz="1100" dirty="0"/>
                <a:t>Agent</a:t>
              </a:r>
            </a:p>
          </p:txBody>
        </p:sp>
        <p:grpSp>
          <p:nvGrpSpPr>
            <p:cNvPr id="60" name="Group 59">
              <a:extLst>
                <a:ext uri="{FF2B5EF4-FFF2-40B4-BE49-F238E27FC236}">
                  <a16:creationId xmlns:a16="http://schemas.microsoft.com/office/drawing/2014/main" id="{C6572F92-2998-49F4-8164-448D139C9E54}"/>
                </a:ext>
              </a:extLst>
            </p:cNvPr>
            <p:cNvGrpSpPr/>
            <p:nvPr/>
          </p:nvGrpSpPr>
          <p:grpSpPr>
            <a:xfrm>
              <a:off x="1688291" y="3229303"/>
              <a:ext cx="1204218" cy="1188777"/>
              <a:chOff x="446036" y="4555504"/>
              <a:chExt cx="1800490" cy="2075518"/>
            </a:xfrm>
          </p:grpSpPr>
          <p:sp>
            <p:nvSpPr>
              <p:cNvPr id="20496" name="Text Box 16">
                <a:extLst>
                  <a:ext uri="{FF2B5EF4-FFF2-40B4-BE49-F238E27FC236}">
                    <a16:creationId xmlns:a16="http://schemas.microsoft.com/office/drawing/2014/main" id="{94DBB48C-1941-4276-818B-D644239464E8}"/>
                  </a:ext>
                </a:extLst>
              </p:cNvPr>
              <p:cNvSpPr txBox="1">
                <a:spLocks noChangeArrowheads="1"/>
              </p:cNvSpPr>
              <p:nvPr/>
            </p:nvSpPr>
            <p:spPr bwMode="auto">
              <a:xfrm>
                <a:off x="662201" y="4555504"/>
                <a:ext cx="1584325" cy="419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hangingPunct="1">
                  <a:lnSpc>
                    <a:spcPct val="100000"/>
                  </a:lnSpc>
                  <a:spcBef>
                    <a:spcPts val="844"/>
                  </a:spcBef>
                  <a:buNone/>
                </a:pPr>
                <a:r>
                  <a:rPr lang="en-US" altLang="en-US" sz="1100" b="1" dirty="0">
                    <a:solidFill>
                      <a:srgbClr val="000000"/>
                    </a:solidFill>
                    <a:latin typeface="Arial" panose="020B0604020202020204" pitchFamily="34" charset="0"/>
                    <a:cs typeface="Arial" panose="020B0604020202020204" pitchFamily="34" charset="0"/>
                  </a:rPr>
                  <a:t>Git Server</a:t>
                </a:r>
              </a:p>
            </p:txBody>
          </p:sp>
          <p:grpSp>
            <p:nvGrpSpPr>
              <p:cNvPr id="59" name="Group 58">
                <a:extLst>
                  <a:ext uri="{FF2B5EF4-FFF2-40B4-BE49-F238E27FC236}">
                    <a16:creationId xmlns:a16="http://schemas.microsoft.com/office/drawing/2014/main" id="{57B63202-1721-4678-B5BC-A7AF41BB2F5A}"/>
                  </a:ext>
                </a:extLst>
              </p:cNvPr>
              <p:cNvGrpSpPr/>
              <p:nvPr/>
            </p:nvGrpSpPr>
            <p:grpSpPr>
              <a:xfrm>
                <a:off x="446036" y="4998741"/>
                <a:ext cx="1584325" cy="1632281"/>
                <a:chOff x="300441" y="2807699"/>
                <a:chExt cx="1584325" cy="1632281"/>
              </a:xfrm>
            </p:grpSpPr>
            <p:sp>
              <p:nvSpPr>
                <p:cNvPr id="20495" name="Rectangle 2">
                  <a:extLst>
                    <a:ext uri="{FF2B5EF4-FFF2-40B4-BE49-F238E27FC236}">
                      <a16:creationId xmlns:a16="http://schemas.microsoft.com/office/drawing/2014/main" id="{7E3EBA11-900F-4432-B3AE-57AB77EB0FFC}"/>
                    </a:ext>
                  </a:extLst>
                </p:cNvPr>
                <p:cNvSpPr>
                  <a:spLocks noChangeArrowheads="1"/>
                </p:cNvSpPr>
                <p:nvPr/>
              </p:nvSpPr>
              <p:spPr bwMode="auto">
                <a:xfrm>
                  <a:off x="300441" y="2840638"/>
                  <a:ext cx="1584325" cy="1599342"/>
                </a:xfrm>
                <a:prstGeom prst="rect">
                  <a:avLst/>
                </a:prstGeom>
                <a:solidFill>
                  <a:srgbClr val="F8F8F8"/>
                </a:solidFill>
                <a:ln w="25560" cap="sq">
                  <a:solidFill>
                    <a:srgbClr val="99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Clr>
                      <a:srgbClr val="000000"/>
                    </a:buClr>
                    <a:buFont typeface="Times New Roman" panose="02020603050405020304" pitchFamily="18" charset="0"/>
                    <a:buNone/>
                  </a:pPr>
                  <a:endParaRPr lang="en-US" altLang="en-US" sz="1100"/>
                </a:p>
              </p:txBody>
            </p:sp>
            <p:pic>
              <p:nvPicPr>
                <p:cNvPr id="49" name="Image 57">
                  <a:extLst>
                    <a:ext uri="{FF2B5EF4-FFF2-40B4-BE49-F238E27FC236}">
                      <a16:creationId xmlns:a16="http://schemas.microsoft.com/office/drawing/2014/main" id="{EA946467-8BA9-4D53-A4B3-829C75161706}"/>
                    </a:ext>
                  </a:extLst>
                </p:cNvPr>
                <p:cNvPicPr>
                  <a:picLocks noChangeAspect="1"/>
                </p:cNvPicPr>
                <p:nvPr/>
              </p:nvPicPr>
              <p:blipFill>
                <a:blip r:embed="rId15" cstate="print">
                  <a:extLst>
                    <a:ext uri="{BEBA8EAE-BF5A-486C-A8C5-ECC9F3942E4B}">
                      <a14:imgProps xmlns:a14="http://schemas.microsoft.com/office/drawing/2010/main">
                        <a14:imgLayer r:embed="rId16">
                          <a14:imgEffect>
                            <a14:backgroundRemoval t="9884" b="89535" l="3741" r="89796">
                              <a14:foregroundMark x1="10884" y1="46512" x2="8163" y2="46512"/>
                              <a14:foregroundMark x1="73129" y1="30814" x2="81633" y2="30814"/>
                              <a14:foregroundMark x1="3741" y1="55233" x2="4422" y2="63372"/>
                              <a14:foregroundMark x1="17007" y1="61628" x2="17347" y2="65698"/>
                              <a14:foregroundMark x1="23810" y1="55814" x2="23469" y2="63953"/>
                              <a14:foregroundMark x1="30952" y1="56977" x2="30952" y2="65116"/>
                              <a14:foregroundMark x1="42857" y1="56977" x2="43197" y2="65116"/>
                              <a14:foregroundMark x1="54422" y1="50000" x2="54422" y2="59302"/>
                              <a14:foregroundMark x1="17347" y1="48256" x2="17347" y2="48256"/>
                              <a14:foregroundMark x1="77211" y1="32558" x2="74490" y2="32558"/>
                              <a14:foregroundMark x1="72109" y1="72093" x2="81633" y2="72674"/>
                              <a14:foregroundMark x1="70068" y1="58140" x2="71429" y2="59884"/>
                              <a14:backgroundMark x1="13946" y1="20349" x2="13946" y2="20349"/>
                            </a14:backgroundRemoval>
                          </a14:imgEffect>
                        </a14:imgLayer>
                      </a14:imgProps>
                    </a:ext>
                    <a:ext uri="{28A0092B-C50C-407E-A947-70E740481C1C}">
                      <a14:useLocalDpi xmlns:a14="http://schemas.microsoft.com/office/drawing/2010/main"/>
                    </a:ext>
                  </a:extLst>
                </a:blip>
                <a:stretch>
                  <a:fillRect/>
                </a:stretch>
              </p:blipFill>
              <p:spPr>
                <a:xfrm>
                  <a:off x="349515" y="2807699"/>
                  <a:ext cx="882117" cy="418931"/>
                </a:xfrm>
                <a:prstGeom prst="rect">
                  <a:avLst/>
                </a:prstGeom>
              </p:spPr>
            </p:pic>
            <p:pic>
              <p:nvPicPr>
                <p:cNvPr id="8" name="Picture 7">
                  <a:extLst>
                    <a:ext uri="{FF2B5EF4-FFF2-40B4-BE49-F238E27FC236}">
                      <a16:creationId xmlns:a16="http://schemas.microsoft.com/office/drawing/2014/main" id="{00E78F7E-E52E-4D4D-AF9F-FF917A7C29C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355878" y="2885367"/>
                  <a:ext cx="519101" cy="408318"/>
                </a:xfrm>
                <a:prstGeom prst="rect">
                  <a:avLst/>
                </a:prstGeom>
              </p:spPr>
            </p:pic>
            <p:sp>
              <p:nvSpPr>
                <p:cNvPr id="5" name="Flowchart: Magnetic Disk 4">
                  <a:extLst>
                    <a:ext uri="{FF2B5EF4-FFF2-40B4-BE49-F238E27FC236}">
                      <a16:creationId xmlns:a16="http://schemas.microsoft.com/office/drawing/2014/main" id="{5780828C-8FCB-4E17-A570-0D5336C4131B}"/>
                    </a:ext>
                  </a:extLst>
                </p:cNvPr>
                <p:cNvSpPr/>
                <p:nvPr/>
              </p:nvSpPr>
              <p:spPr>
                <a:xfrm>
                  <a:off x="513798" y="3451581"/>
                  <a:ext cx="1095228" cy="88123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b="1" dirty="0"/>
                    <a:t>Main Repository</a:t>
                  </a:r>
                </a:p>
              </p:txBody>
            </p:sp>
          </p:grpSp>
        </p:grpSp>
        <p:cxnSp>
          <p:nvCxnSpPr>
            <p:cNvPr id="7" name="Connector: Elbow 6">
              <a:extLst>
                <a:ext uri="{FF2B5EF4-FFF2-40B4-BE49-F238E27FC236}">
                  <a16:creationId xmlns:a16="http://schemas.microsoft.com/office/drawing/2014/main" id="{0BBE3875-2805-4DE9-B869-9BF0263C7361}"/>
                </a:ext>
              </a:extLst>
            </p:cNvPr>
            <p:cNvCxnSpPr>
              <a:cxnSpLocks/>
              <a:stCxn id="20495" idx="3"/>
              <a:endCxn id="26" idx="1"/>
            </p:cNvCxnSpPr>
            <p:nvPr/>
          </p:nvCxnSpPr>
          <p:spPr>
            <a:xfrm>
              <a:off x="2747932" y="3960059"/>
              <a:ext cx="796234" cy="1750"/>
            </a:xfrm>
            <a:prstGeom prst="bentConnector3">
              <a:avLst>
                <a:gd name="adj1" fmla="val 50000"/>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AE2A510F-DCD6-4301-8526-8B3925584CB4}"/>
                </a:ext>
              </a:extLst>
            </p:cNvPr>
            <p:cNvCxnSpPr>
              <a:cxnSpLocks/>
              <a:endCxn id="47" idx="0"/>
            </p:cNvCxnSpPr>
            <p:nvPr/>
          </p:nvCxnSpPr>
          <p:spPr>
            <a:xfrm>
              <a:off x="2289583" y="2284672"/>
              <a:ext cx="1511865" cy="1173435"/>
            </a:xfrm>
            <a:prstGeom prst="bentConnector2">
              <a:avLst/>
            </a:prstGeom>
            <a:ln w="22225">
              <a:solidFill>
                <a:schemeClr val="tx1">
                  <a:lumMod val="85000"/>
                  <a:lumOff val="1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25">
              <a:extLst>
                <a:ext uri="{FF2B5EF4-FFF2-40B4-BE49-F238E27FC236}">
                  <a16:creationId xmlns:a16="http://schemas.microsoft.com/office/drawing/2014/main" id="{58D0BD78-E6FA-4C25-8F5C-5BE674B619AF}"/>
                </a:ext>
              </a:extLst>
            </p:cNvPr>
            <p:cNvSpPr txBox="1">
              <a:spLocks noChangeArrowheads="1"/>
            </p:cNvSpPr>
            <p:nvPr/>
          </p:nvSpPr>
          <p:spPr bwMode="auto">
            <a:xfrm>
              <a:off x="2730479" y="3757395"/>
              <a:ext cx="70393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pPr>
              <a:r>
                <a:rPr lang="en-US" altLang="en-US" sz="1050" dirty="0"/>
                <a:t>CLONE to USS</a:t>
              </a:r>
            </a:p>
          </p:txBody>
        </p:sp>
        <p:sp>
          <p:nvSpPr>
            <p:cNvPr id="85" name="TextBox 25">
              <a:extLst>
                <a:ext uri="{FF2B5EF4-FFF2-40B4-BE49-F238E27FC236}">
                  <a16:creationId xmlns:a16="http://schemas.microsoft.com/office/drawing/2014/main" id="{F5E9B381-4A65-4CBB-8E29-7F76A4DFE9BB}"/>
                </a:ext>
              </a:extLst>
            </p:cNvPr>
            <p:cNvSpPr txBox="1">
              <a:spLocks noChangeArrowheads="1"/>
            </p:cNvSpPr>
            <p:nvPr/>
          </p:nvSpPr>
          <p:spPr bwMode="auto">
            <a:xfrm>
              <a:off x="2590217" y="2083266"/>
              <a:ext cx="93591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050" dirty="0"/>
                <a:t>Start Pipeline </a:t>
              </a:r>
            </a:p>
          </p:txBody>
        </p:sp>
      </p:grpSp>
      <p:pic>
        <p:nvPicPr>
          <p:cNvPr id="58" name="Picture 57">
            <a:extLst>
              <a:ext uri="{FF2B5EF4-FFF2-40B4-BE49-F238E27FC236}">
                <a16:creationId xmlns:a16="http://schemas.microsoft.com/office/drawing/2014/main" id="{BFA3C820-90A0-4848-BDB6-3F2552B6E4B0}"/>
              </a:ext>
            </a:extLst>
          </p:cNvPr>
          <p:cNvPicPr>
            <a:picLocks noChangeAspect="1"/>
          </p:cNvPicPr>
          <p:nvPr/>
        </p:nvPicPr>
        <p:blipFill>
          <a:blip r:embed="rId18"/>
          <a:stretch>
            <a:fillRect/>
          </a:stretch>
        </p:blipFill>
        <p:spPr>
          <a:xfrm>
            <a:off x="-279867" y="4874945"/>
            <a:ext cx="2110857" cy="280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a:extLst>
              <a:ext uri="{FF2B5EF4-FFF2-40B4-BE49-F238E27FC236}">
                <a16:creationId xmlns:a16="http://schemas.microsoft.com/office/drawing/2014/main" id="{CD399AEA-70F6-42F5-9CBC-EB26B108940C}"/>
              </a:ext>
            </a:extLst>
          </p:cNvPr>
          <p:cNvSpPr txBox="1">
            <a:spLocks/>
          </p:cNvSpPr>
          <p:nvPr/>
        </p:nvSpPr>
        <p:spPr>
          <a:xfrm>
            <a:off x="165369" y="150264"/>
            <a:ext cx="8723050" cy="452986"/>
          </a:xfrm>
          <a:prstGeom prst="rect">
            <a:avLst/>
          </a:prstGeom>
        </p:spPr>
        <p:txBody>
          <a:bodyPr/>
          <a:lstStyle>
            <a:lvl1pPr marL="0" marR="0" indent="0" algn="l" defTabSz="457200" rtl="0" latinLnBrk="0">
              <a:lnSpc>
                <a:spcPct val="100000"/>
              </a:lnSpc>
              <a:spcBef>
                <a:spcPts val="0"/>
              </a:spcBef>
              <a:spcAft>
                <a:spcPts val="0"/>
              </a:spcAft>
              <a:buClrTx/>
              <a:buSzTx/>
              <a:buFontTx/>
              <a:buNone/>
              <a:tabLst/>
              <a:defRPr sz="2500" b="0" i="0" u="none" strike="noStrike" cap="none" spc="0" baseline="0">
                <a:ln>
                  <a:noFill/>
                </a:ln>
                <a:solidFill>
                  <a:srgbClr val="619AEC"/>
                </a:solidFill>
                <a:uFillTx/>
                <a:latin typeface="+mn-lt"/>
                <a:ea typeface="IBM Plex Sans" charset="0"/>
                <a:cs typeface="IBM Plex Sans" charset="0"/>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defRPr/>
            </a:pPr>
            <a:r>
              <a:rPr lang="en-US" sz="2175" kern="1200" dirty="0">
                <a:solidFill>
                  <a:srgbClr val="0070C0"/>
                </a:solidFill>
              </a:rPr>
              <a:t>DBB and </a:t>
            </a:r>
            <a:r>
              <a:rPr lang="en-US" sz="2175" kern="1200" dirty="0" err="1">
                <a:solidFill>
                  <a:srgbClr val="0070C0"/>
                </a:solidFill>
              </a:rPr>
              <a:t>IDz</a:t>
            </a:r>
            <a:r>
              <a:rPr lang="en-US" sz="2175" kern="1200" dirty="0">
                <a:solidFill>
                  <a:srgbClr val="0070C0"/>
                </a:solidFill>
              </a:rPr>
              <a:t> – User Build</a:t>
            </a:r>
          </a:p>
        </p:txBody>
      </p:sp>
      <p:sp>
        <p:nvSpPr>
          <p:cNvPr id="83" name="Content Placeholder 7">
            <a:extLst>
              <a:ext uri="{FF2B5EF4-FFF2-40B4-BE49-F238E27FC236}">
                <a16:creationId xmlns:a16="http://schemas.microsoft.com/office/drawing/2014/main" id="{3FADA89D-AC8B-4EB3-A99E-DF500709CA5A}"/>
              </a:ext>
            </a:extLst>
          </p:cNvPr>
          <p:cNvSpPr>
            <a:spLocks noGrp="1"/>
          </p:cNvSpPr>
          <p:nvPr>
            <p:ph idx="1"/>
          </p:nvPr>
        </p:nvSpPr>
        <p:spPr>
          <a:xfrm>
            <a:off x="354013" y="890413"/>
            <a:ext cx="3332699" cy="701689"/>
          </a:xfrm>
        </p:spPr>
        <p:txBody>
          <a:bodyPr/>
          <a:lstStyle/>
          <a:p>
            <a:pPr marL="0" lvl="0" indent="0" defTabSz="914400" fontAlgn="base">
              <a:spcBef>
                <a:spcPts val="1100"/>
              </a:spcBef>
              <a:buClr>
                <a:srgbClr val="6D6E70"/>
              </a:buClr>
              <a:buSzPct val="90000"/>
              <a:buNone/>
            </a:pPr>
            <a:r>
              <a:rPr lang="en-US" sz="1600" kern="0" dirty="0">
                <a:solidFill>
                  <a:srgbClr val="191919"/>
                </a:solidFill>
                <a:latin typeface="Arial" panose="020B0604020202020204" pitchFamily="34" charset="0"/>
                <a:ea typeface="+mn-ea"/>
                <a:cs typeface="Arial" pitchFamily="34" charset="0"/>
              </a:rPr>
              <a:t>DBB can be used within </a:t>
            </a:r>
            <a:r>
              <a:rPr lang="en-US" sz="1600" kern="0" dirty="0" err="1">
                <a:solidFill>
                  <a:srgbClr val="191919"/>
                </a:solidFill>
                <a:latin typeface="Arial" panose="020B0604020202020204" pitchFamily="34" charset="0"/>
                <a:ea typeface="+mn-ea"/>
                <a:cs typeface="Arial" pitchFamily="34" charset="0"/>
              </a:rPr>
              <a:t>IDz’s</a:t>
            </a:r>
            <a:r>
              <a:rPr lang="en-US" sz="1600" kern="0" dirty="0">
                <a:solidFill>
                  <a:srgbClr val="191919"/>
                </a:solidFill>
                <a:latin typeface="Arial" panose="020B0604020202020204" pitchFamily="34" charset="0"/>
                <a:ea typeface="+mn-ea"/>
                <a:cs typeface="Arial" pitchFamily="34" charset="0"/>
              </a:rPr>
              <a:t> “User Build” feature</a:t>
            </a:r>
          </a:p>
          <a:p>
            <a:pPr lvl="0" defTabSz="914400" fontAlgn="base">
              <a:spcBef>
                <a:spcPts val="1100"/>
              </a:spcBef>
              <a:buClr>
                <a:srgbClr val="6D6E70"/>
              </a:buClr>
              <a:buSzPct val="90000"/>
              <a:buFontTx/>
              <a:buChar char="-"/>
            </a:pPr>
            <a:r>
              <a:rPr lang="en-US" sz="1600" dirty="0">
                <a:solidFill>
                  <a:srgbClr val="191919"/>
                </a:solidFill>
                <a:latin typeface="Arial" panose="020B0604020202020204" pitchFamily="34" charset="0"/>
                <a:ea typeface="+mn-ea"/>
                <a:cs typeface="Arial" pitchFamily="34" charset="0"/>
              </a:rPr>
              <a:t>Provides all the benefits of a dependency based build</a:t>
            </a:r>
          </a:p>
          <a:p>
            <a:pPr lvl="0" defTabSz="914400" fontAlgn="base">
              <a:spcBef>
                <a:spcPts val="1100"/>
              </a:spcBef>
              <a:buClr>
                <a:srgbClr val="6D6E70"/>
              </a:buClr>
              <a:buSzPct val="90000"/>
              <a:buFontTx/>
              <a:buChar char="-"/>
            </a:pPr>
            <a:r>
              <a:rPr lang="en-US" sz="1600" dirty="0">
                <a:solidFill>
                  <a:srgbClr val="191919"/>
                </a:solidFill>
                <a:latin typeface="Arial" panose="020B0604020202020204" pitchFamily="34" charset="0"/>
                <a:ea typeface="+mn-ea"/>
                <a:cs typeface="Arial" pitchFamily="34" charset="0"/>
              </a:rPr>
              <a:t>N</a:t>
            </a:r>
            <a:r>
              <a:rPr lang="en-US" sz="1600" kern="0" dirty="0">
                <a:solidFill>
                  <a:srgbClr val="191919"/>
                </a:solidFill>
                <a:latin typeface="Arial" panose="020B0604020202020204" pitchFamily="34" charset="0"/>
                <a:ea typeface="+mn-ea"/>
                <a:cs typeface="Arial" pitchFamily="34" charset="0"/>
              </a:rPr>
              <a:t>o JCL knowledge needed</a:t>
            </a:r>
          </a:p>
          <a:p>
            <a:pPr lvl="0" defTabSz="914400" fontAlgn="base">
              <a:spcBef>
                <a:spcPts val="1100"/>
              </a:spcBef>
              <a:buClr>
                <a:srgbClr val="6D6E70"/>
              </a:buClr>
              <a:buSzPct val="90000"/>
              <a:buFontTx/>
              <a:buChar char="-"/>
            </a:pPr>
            <a:r>
              <a:rPr lang="en-US" sz="1600" dirty="0">
                <a:solidFill>
                  <a:srgbClr val="191919"/>
                </a:solidFill>
                <a:latin typeface="Arial" panose="020B0604020202020204" pitchFamily="34" charset="0"/>
                <a:ea typeface="+mn-ea"/>
                <a:cs typeface="Arial" pitchFamily="34" charset="0"/>
              </a:rPr>
              <a:t>Does not rely on Rocket Git or Jenkins</a:t>
            </a:r>
          </a:p>
          <a:p>
            <a:pPr lvl="0" defTabSz="914400" fontAlgn="base">
              <a:spcBef>
                <a:spcPts val="1100"/>
              </a:spcBef>
              <a:buClr>
                <a:srgbClr val="6D6E70"/>
              </a:buClr>
              <a:buSzPct val="90000"/>
              <a:buFontTx/>
              <a:buChar char="-"/>
            </a:pPr>
            <a:endParaRPr lang="en-US" dirty="0">
              <a:latin typeface="Arial" panose="020B0604020202020204" pitchFamily="34" charset="0"/>
              <a:cs typeface="Arial" panose="020B0604020202020204" pitchFamily="34" charset="0"/>
            </a:endParaRPr>
          </a:p>
        </p:txBody>
      </p:sp>
      <p:pic>
        <p:nvPicPr>
          <p:cNvPr id="58" name="Graphic 57">
            <a:extLst>
              <a:ext uri="{FF2B5EF4-FFF2-40B4-BE49-F238E27FC236}">
                <a16:creationId xmlns:a16="http://schemas.microsoft.com/office/drawing/2014/main" id="{CA443E33-EF0C-468D-B69F-3D3EAAFBF2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pic>
        <p:nvPicPr>
          <p:cNvPr id="7" name="Picture 6">
            <a:extLst>
              <a:ext uri="{FF2B5EF4-FFF2-40B4-BE49-F238E27FC236}">
                <a16:creationId xmlns:a16="http://schemas.microsoft.com/office/drawing/2014/main" id="{0FCDB16A-E8B2-4C4E-A7B2-FF81798B98E4}"/>
              </a:ext>
            </a:extLst>
          </p:cNvPr>
          <p:cNvPicPr>
            <a:picLocks noChangeAspect="1"/>
          </p:cNvPicPr>
          <p:nvPr/>
        </p:nvPicPr>
        <p:blipFill>
          <a:blip r:embed="rId5"/>
          <a:stretch>
            <a:fillRect/>
          </a:stretch>
        </p:blipFill>
        <p:spPr>
          <a:xfrm>
            <a:off x="-279867" y="4874945"/>
            <a:ext cx="2110857" cy="280440"/>
          </a:xfrm>
          <a:prstGeom prst="rect">
            <a:avLst/>
          </a:prstGeom>
        </p:spPr>
      </p:pic>
      <p:pic>
        <p:nvPicPr>
          <p:cNvPr id="4" name="Picture 3">
            <a:extLst>
              <a:ext uri="{FF2B5EF4-FFF2-40B4-BE49-F238E27FC236}">
                <a16:creationId xmlns:a16="http://schemas.microsoft.com/office/drawing/2014/main" id="{EE8A6DB0-2883-4B73-98D3-A634D2365656}"/>
              </a:ext>
            </a:extLst>
          </p:cNvPr>
          <p:cNvPicPr>
            <a:picLocks noChangeAspect="1"/>
          </p:cNvPicPr>
          <p:nvPr/>
        </p:nvPicPr>
        <p:blipFill rotWithShape="1">
          <a:blip r:embed="rId6"/>
          <a:srcRect l="56742" t="29432" r="11273" b="23080"/>
          <a:stretch/>
        </p:blipFill>
        <p:spPr>
          <a:xfrm>
            <a:off x="3892565" y="533140"/>
            <a:ext cx="4919134" cy="39560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216F14E1-C146-4963-BDFE-F62EB81931C9}"/>
              </a:ext>
            </a:extLst>
          </p:cNvPr>
          <p:cNvPicPr>
            <a:picLocks noChangeAspect="1"/>
          </p:cNvPicPr>
          <p:nvPr/>
        </p:nvPicPr>
        <p:blipFill rotWithShape="1">
          <a:blip r:embed="rId7"/>
          <a:srcRect l="787" t="37471" r="62047" b="10633"/>
          <a:stretch/>
        </p:blipFill>
        <p:spPr>
          <a:xfrm>
            <a:off x="5248330" y="1225948"/>
            <a:ext cx="3640089" cy="31876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230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B138-474C-467B-9457-4D523044C5C9}"/>
              </a:ext>
            </a:extLst>
          </p:cNvPr>
          <p:cNvSpPr>
            <a:spLocks noGrp="1"/>
          </p:cNvSpPr>
          <p:nvPr>
            <p:ph type="title"/>
          </p:nvPr>
        </p:nvSpPr>
        <p:spPr>
          <a:xfrm>
            <a:off x="393201" y="48879"/>
            <a:ext cx="4194810" cy="576362"/>
          </a:xfrm>
        </p:spPr>
        <p:txBody>
          <a:bodyPr/>
          <a:lstStyle/>
          <a:p>
            <a:r>
              <a:rPr lang="en-US" dirty="0"/>
              <a:t>DBB  Impact Build Scenarios</a:t>
            </a:r>
          </a:p>
        </p:txBody>
      </p:sp>
      <p:sp>
        <p:nvSpPr>
          <p:cNvPr id="49" name="Rectangle: Rounded Corners 48">
            <a:extLst>
              <a:ext uri="{FF2B5EF4-FFF2-40B4-BE49-F238E27FC236}">
                <a16:creationId xmlns:a16="http://schemas.microsoft.com/office/drawing/2014/main" id="{E2EACFDE-2AC8-4D2C-945D-996C534F0620}"/>
              </a:ext>
            </a:extLst>
          </p:cNvPr>
          <p:cNvSpPr/>
          <p:nvPr/>
        </p:nvSpPr>
        <p:spPr>
          <a:xfrm>
            <a:off x="1663701" y="1973729"/>
            <a:ext cx="2284156" cy="3120892"/>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C071DE67-B10F-4DF7-B665-8E1AE9753C44}"/>
              </a:ext>
            </a:extLst>
          </p:cNvPr>
          <p:cNvGrpSpPr/>
          <p:nvPr/>
        </p:nvGrpSpPr>
        <p:grpSpPr>
          <a:xfrm>
            <a:off x="3160991" y="3651226"/>
            <a:ext cx="515088" cy="426240"/>
            <a:chOff x="1523857" y="1722043"/>
            <a:chExt cx="598196" cy="514112"/>
          </a:xfrm>
        </p:grpSpPr>
        <p:pic>
          <p:nvPicPr>
            <p:cNvPr id="20" name="Graphic 19" descr="Braille">
              <a:extLst>
                <a:ext uri="{FF2B5EF4-FFF2-40B4-BE49-F238E27FC236}">
                  <a16:creationId xmlns:a16="http://schemas.microsoft.com/office/drawing/2014/main" id="{19D45AFA-1C44-4A14-BA47-E3BC2435A9B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0528" y="1946595"/>
              <a:ext cx="289560" cy="289560"/>
            </a:xfrm>
            <a:prstGeom prst="rect">
              <a:avLst/>
            </a:prstGeom>
          </p:spPr>
        </p:pic>
        <p:sp>
          <p:nvSpPr>
            <p:cNvPr id="21" name="TextBox 20">
              <a:extLst>
                <a:ext uri="{FF2B5EF4-FFF2-40B4-BE49-F238E27FC236}">
                  <a16:creationId xmlns:a16="http://schemas.microsoft.com/office/drawing/2014/main" id="{DB32C69F-9FA7-4CAB-9CCF-5B37FB3F0730}"/>
                </a:ext>
              </a:extLst>
            </p:cNvPr>
            <p:cNvSpPr txBox="1"/>
            <p:nvPr/>
          </p:nvSpPr>
          <p:spPr>
            <a:xfrm>
              <a:off x="1523857" y="1722043"/>
              <a:ext cx="598196" cy="501682"/>
            </a:xfrm>
            <a:prstGeom prst="rect">
              <a:avLst/>
            </a:prstGeom>
            <a:noFill/>
          </p:spPr>
          <p:txBody>
            <a:bodyPr wrap="square" rtlCol="0">
              <a:spAutoFit/>
            </a:bodyPr>
            <a:lstStyle/>
            <a:p>
              <a:r>
                <a:rPr lang="en-US" sz="900" dirty="0"/>
                <a:t>CPY-3</a:t>
              </a:r>
            </a:p>
          </p:txBody>
        </p:sp>
      </p:grpSp>
      <p:grpSp>
        <p:nvGrpSpPr>
          <p:cNvPr id="24" name="Group 23">
            <a:extLst>
              <a:ext uri="{FF2B5EF4-FFF2-40B4-BE49-F238E27FC236}">
                <a16:creationId xmlns:a16="http://schemas.microsoft.com/office/drawing/2014/main" id="{BA52DDAB-625A-4A16-A58B-CF418632ED0A}"/>
              </a:ext>
            </a:extLst>
          </p:cNvPr>
          <p:cNvGrpSpPr/>
          <p:nvPr/>
        </p:nvGrpSpPr>
        <p:grpSpPr>
          <a:xfrm>
            <a:off x="2277160" y="3535097"/>
            <a:ext cx="576016" cy="520636"/>
            <a:chOff x="39833" y="2069725"/>
            <a:chExt cx="668955" cy="627967"/>
          </a:xfrm>
        </p:grpSpPr>
        <p:pic>
          <p:nvPicPr>
            <p:cNvPr id="25" name="Content Placeholder 5" descr="Browser window">
              <a:extLst>
                <a:ext uri="{FF2B5EF4-FFF2-40B4-BE49-F238E27FC236}">
                  <a16:creationId xmlns:a16="http://schemas.microsoft.com/office/drawing/2014/main" id="{625E24B0-5D6D-4C8C-A126-43F383AEA8B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745" y="2244560"/>
              <a:ext cx="453132" cy="453132"/>
            </a:xfrm>
            <a:prstGeom prst="rect">
              <a:avLst/>
            </a:prstGeom>
          </p:spPr>
        </p:pic>
        <p:sp>
          <p:nvSpPr>
            <p:cNvPr id="26" name="TextBox 25">
              <a:extLst>
                <a:ext uri="{FF2B5EF4-FFF2-40B4-BE49-F238E27FC236}">
                  <a16:creationId xmlns:a16="http://schemas.microsoft.com/office/drawing/2014/main" id="{3183A072-678E-4216-BE0B-EE9AA6E05899}"/>
                </a:ext>
              </a:extLst>
            </p:cNvPr>
            <p:cNvSpPr txBox="1"/>
            <p:nvPr/>
          </p:nvSpPr>
          <p:spPr>
            <a:xfrm>
              <a:off x="39833" y="2069725"/>
              <a:ext cx="668955" cy="501681"/>
            </a:xfrm>
            <a:prstGeom prst="rect">
              <a:avLst/>
            </a:prstGeom>
            <a:noFill/>
          </p:spPr>
          <p:txBody>
            <a:bodyPr wrap="square" rtlCol="0">
              <a:spAutoFit/>
            </a:bodyPr>
            <a:lstStyle/>
            <a:p>
              <a:r>
                <a:rPr lang="en-US" sz="900" dirty="0"/>
                <a:t>PGM-B</a:t>
              </a:r>
            </a:p>
          </p:txBody>
        </p:sp>
      </p:grpSp>
      <p:grpSp>
        <p:nvGrpSpPr>
          <p:cNvPr id="27" name="Group 26">
            <a:extLst>
              <a:ext uri="{FF2B5EF4-FFF2-40B4-BE49-F238E27FC236}">
                <a16:creationId xmlns:a16="http://schemas.microsoft.com/office/drawing/2014/main" id="{0BF5F01E-B959-4164-A956-F5039C98A4DC}"/>
              </a:ext>
            </a:extLst>
          </p:cNvPr>
          <p:cNvGrpSpPr/>
          <p:nvPr/>
        </p:nvGrpSpPr>
        <p:grpSpPr>
          <a:xfrm>
            <a:off x="1985286" y="4044578"/>
            <a:ext cx="576016" cy="520636"/>
            <a:chOff x="18274" y="2002104"/>
            <a:chExt cx="668955" cy="627967"/>
          </a:xfrm>
        </p:grpSpPr>
        <p:pic>
          <p:nvPicPr>
            <p:cNvPr id="28" name="Content Placeholder 5" descr="Browser window">
              <a:extLst>
                <a:ext uri="{FF2B5EF4-FFF2-40B4-BE49-F238E27FC236}">
                  <a16:creationId xmlns:a16="http://schemas.microsoft.com/office/drawing/2014/main" id="{42DCBFE7-755E-4787-9F30-F21BCC1EC16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186" y="2176939"/>
              <a:ext cx="453132" cy="453132"/>
            </a:xfrm>
            <a:prstGeom prst="rect">
              <a:avLst/>
            </a:prstGeom>
          </p:spPr>
        </p:pic>
        <p:sp>
          <p:nvSpPr>
            <p:cNvPr id="29" name="TextBox 28">
              <a:extLst>
                <a:ext uri="{FF2B5EF4-FFF2-40B4-BE49-F238E27FC236}">
                  <a16:creationId xmlns:a16="http://schemas.microsoft.com/office/drawing/2014/main" id="{2BA04868-5592-40CE-A524-1A7A27EFE77E}"/>
                </a:ext>
              </a:extLst>
            </p:cNvPr>
            <p:cNvSpPr txBox="1"/>
            <p:nvPr/>
          </p:nvSpPr>
          <p:spPr>
            <a:xfrm>
              <a:off x="18274" y="2002104"/>
              <a:ext cx="668955" cy="501681"/>
            </a:xfrm>
            <a:prstGeom prst="rect">
              <a:avLst/>
            </a:prstGeom>
            <a:noFill/>
          </p:spPr>
          <p:txBody>
            <a:bodyPr wrap="square" rtlCol="0">
              <a:spAutoFit/>
            </a:bodyPr>
            <a:lstStyle/>
            <a:p>
              <a:r>
                <a:rPr lang="en-US" sz="900" dirty="0"/>
                <a:t>PGM-C</a:t>
              </a:r>
            </a:p>
          </p:txBody>
        </p:sp>
      </p:grpSp>
      <p:grpSp>
        <p:nvGrpSpPr>
          <p:cNvPr id="84" name="Group 83">
            <a:extLst>
              <a:ext uri="{FF2B5EF4-FFF2-40B4-BE49-F238E27FC236}">
                <a16:creationId xmlns:a16="http://schemas.microsoft.com/office/drawing/2014/main" id="{EEAC45EE-10C2-40C8-A0B1-38BD4301B083}"/>
              </a:ext>
            </a:extLst>
          </p:cNvPr>
          <p:cNvGrpSpPr/>
          <p:nvPr/>
        </p:nvGrpSpPr>
        <p:grpSpPr>
          <a:xfrm>
            <a:off x="1987718" y="2572016"/>
            <a:ext cx="1680711" cy="906548"/>
            <a:chOff x="518893" y="2776699"/>
            <a:chExt cx="1951892" cy="1093438"/>
          </a:xfrm>
        </p:grpSpPr>
        <p:grpSp>
          <p:nvGrpSpPr>
            <p:cNvPr id="83" name="Group 82">
              <a:extLst>
                <a:ext uri="{FF2B5EF4-FFF2-40B4-BE49-F238E27FC236}">
                  <a16:creationId xmlns:a16="http://schemas.microsoft.com/office/drawing/2014/main" id="{E4DF827C-B4D6-4144-9C69-F837DCA16218}"/>
                </a:ext>
              </a:extLst>
            </p:cNvPr>
            <p:cNvGrpSpPr/>
            <p:nvPr/>
          </p:nvGrpSpPr>
          <p:grpSpPr>
            <a:xfrm>
              <a:off x="1872588" y="3325230"/>
              <a:ext cx="598197" cy="514112"/>
              <a:chOff x="1872588" y="3325230"/>
              <a:chExt cx="598197" cy="514112"/>
            </a:xfrm>
          </p:grpSpPr>
          <p:pic>
            <p:nvPicPr>
              <p:cNvPr id="17" name="Graphic 16" descr="Braille">
                <a:extLst>
                  <a:ext uri="{FF2B5EF4-FFF2-40B4-BE49-F238E27FC236}">
                    <a16:creationId xmlns:a16="http://schemas.microsoft.com/office/drawing/2014/main" id="{CDA45820-F030-444D-9C5B-F455EA8C327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9259" y="3549782"/>
                <a:ext cx="289560" cy="289560"/>
              </a:xfrm>
              <a:prstGeom prst="rect">
                <a:avLst/>
              </a:prstGeom>
            </p:spPr>
          </p:pic>
          <p:sp>
            <p:nvSpPr>
              <p:cNvPr id="18" name="TextBox 17">
                <a:extLst>
                  <a:ext uri="{FF2B5EF4-FFF2-40B4-BE49-F238E27FC236}">
                    <a16:creationId xmlns:a16="http://schemas.microsoft.com/office/drawing/2014/main" id="{B1BA1976-089B-4D62-8A6F-11B1907394FF}"/>
                  </a:ext>
                </a:extLst>
              </p:cNvPr>
              <p:cNvSpPr txBox="1"/>
              <p:nvPr/>
            </p:nvSpPr>
            <p:spPr>
              <a:xfrm>
                <a:off x="1872588" y="3325230"/>
                <a:ext cx="598197" cy="501682"/>
              </a:xfrm>
              <a:prstGeom prst="rect">
                <a:avLst/>
              </a:prstGeom>
              <a:noFill/>
            </p:spPr>
            <p:txBody>
              <a:bodyPr wrap="square" rtlCol="0">
                <a:spAutoFit/>
              </a:bodyPr>
              <a:lstStyle/>
              <a:p>
                <a:r>
                  <a:rPr lang="en-US" sz="900" dirty="0"/>
                  <a:t>CPY-2</a:t>
                </a:r>
              </a:p>
            </p:txBody>
          </p:sp>
        </p:grpSp>
        <p:grpSp>
          <p:nvGrpSpPr>
            <p:cNvPr id="15" name="Group 14">
              <a:extLst>
                <a:ext uri="{FF2B5EF4-FFF2-40B4-BE49-F238E27FC236}">
                  <a16:creationId xmlns:a16="http://schemas.microsoft.com/office/drawing/2014/main" id="{2D141DE9-B34E-4A8B-A9D8-E69632B397B2}"/>
                </a:ext>
              </a:extLst>
            </p:cNvPr>
            <p:cNvGrpSpPr/>
            <p:nvPr/>
          </p:nvGrpSpPr>
          <p:grpSpPr>
            <a:xfrm>
              <a:off x="1479613" y="2776699"/>
              <a:ext cx="598197" cy="514112"/>
              <a:chOff x="1523857" y="1722043"/>
              <a:chExt cx="598197" cy="514112"/>
            </a:xfrm>
          </p:grpSpPr>
          <p:pic>
            <p:nvPicPr>
              <p:cNvPr id="12" name="Graphic 11" descr="Braille">
                <a:extLst>
                  <a:ext uri="{FF2B5EF4-FFF2-40B4-BE49-F238E27FC236}">
                    <a16:creationId xmlns:a16="http://schemas.microsoft.com/office/drawing/2014/main" id="{3042B24F-F466-47E1-B0E4-DAF92B2874D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0528" y="1946595"/>
                <a:ext cx="289560" cy="289560"/>
              </a:xfrm>
              <a:prstGeom prst="rect">
                <a:avLst/>
              </a:prstGeom>
            </p:spPr>
          </p:pic>
          <p:sp>
            <p:nvSpPr>
              <p:cNvPr id="14" name="TextBox 13">
                <a:extLst>
                  <a:ext uri="{FF2B5EF4-FFF2-40B4-BE49-F238E27FC236}">
                    <a16:creationId xmlns:a16="http://schemas.microsoft.com/office/drawing/2014/main" id="{0B580DCF-72BA-4A99-8EE0-4115DB144D76}"/>
                  </a:ext>
                </a:extLst>
              </p:cNvPr>
              <p:cNvSpPr txBox="1"/>
              <p:nvPr/>
            </p:nvSpPr>
            <p:spPr>
              <a:xfrm>
                <a:off x="1523857" y="1722043"/>
                <a:ext cx="598197" cy="501682"/>
              </a:xfrm>
              <a:prstGeom prst="rect">
                <a:avLst/>
              </a:prstGeom>
              <a:noFill/>
            </p:spPr>
            <p:txBody>
              <a:bodyPr wrap="square" rtlCol="0">
                <a:spAutoFit/>
              </a:bodyPr>
              <a:lstStyle/>
              <a:p>
                <a:r>
                  <a:rPr lang="en-US" sz="900" dirty="0"/>
                  <a:t>CPY-1</a:t>
                </a:r>
              </a:p>
            </p:txBody>
          </p:sp>
        </p:grpSp>
        <p:grpSp>
          <p:nvGrpSpPr>
            <p:cNvPr id="23" name="Group 22">
              <a:extLst>
                <a:ext uri="{FF2B5EF4-FFF2-40B4-BE49-F238E27FC236}">
                  <a16:creationId xmlns:a16="http://schemas.microsoft.com/office/drawing/2014/main" id="{9F5B8959-09A9-46C9-B6D9-3CD355FF4FE3}"/>
                </a:ext>
              </a:extLst>
            </p:cNvPr>
            <p:cNvGrpSpPr/>
            <p:nvPr/>
          </p:nvGrpSpPr>
          <p:grpSpPr>
            <a:xfrm>
              <a:off x="518893" y="3242170"/>
              <a:ext cx="668955" cy="627967"/>
              <a:chOff x="290362" y="1817163"/>
              <a:chExt cx="668955" cy="627967"/>
            </a:xfrm>
          </p:grpSpPr>
          <p:pic>
            <p:nvPicPr>
              <p:cNvPr id="5" name="Content Placeholder 5" descr="Browser window">
                <a:extLst>
                  <a:ext uri="{FF2B5EF4-FFF2-40B4-BE49-F238E27FC236}">
                    <a16:creationId xmlns:a16="http://schemas.microsoft.com/office/drawing/2014/main" id="{7261F8CA-C120-4E04-AA3A-51DCEE77074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274" y="1991998"/>
                <a:ext cx="453132" cy="453132"/>
              </a:xfrm>
              <a:prstGeom prst="rect">
                <a:avLst/>
              </a:prstGeom>
            </p:spPr>
          </p:pic>
          <p:sp>
            <p:nvSpPr>
              <p:cNvPr id="22" name="TextBox 21">
                <a:extLst>
                  <a:ext uri="{FF2B5EF4-FFF2-40B4-BE49-F238E27FC236}">
                    <a16:creationId xmlns:a16="http://schemas.microsoft.com/office/drawing/2014/main" id="{05CF1B05-5422-4D94-A42B-EAEBE12FF6F4}"/>
                  </a:ext>
                </a:extLst>
              </p:cNvPr>
              <p:cNvSpPr txBox="1"/>
              <p:nvPr/>
            </p:nvSpPr>
            <p:spPr>
              <a:xfrm>
                <a:off x="290362" y="1817163"/>
                <a:ext cx="668955" cy="501681"/>
              </a:xfrm>
              <a:prstGeom prst="rect">
                <a:avLst/>
              </a:prstGeom>
              <a:noFill/>
            </p:spPr>
            <p:txBody>
              <a:bodyPr wrap="square" rtlCol="0">
                <a:spAutoFit/>
              </a:bodyPr>
              <a:lstStyle/>
              <a:p>
                <a:r>
                  <a:rPr lang="en-US" sz="900" dirty="0"/>
                  <a:t>PGM-A</a:t>
                </a:r>
              </a:p>
            </p:txBody>
          </p:sp>
        </p:grpSp>
        <p:cxnSp>
          <p:nvCxnSpPr>
            <p:cNvPr id="31" name="Connector: Curved 30">
              <a:extLst>
                <a:ext uri="{FF2B5EF4-FFF2-40B4-BE49-F238E27FC236}">
                  <a16:creationId xmlns:a16="http://schemas.microsoft.com/office/drawing/2014/main" id="{8F76CF9A-C3FE-4B14-9822-F092ABDE6FA5}"/>
                </a:ext>
              </a:extLst>
            </p:cNvPr>
            <p:cNvCxnSpPr>
              <a:cxnSpLocks/>
              <a:stCxn id="5" idx="3"/>
              <a:endCxn id="12" idx="2"/>
            </p:cNvCxnSpPr>
            <p:nvPr/>
          </p:nvCxnSpPr>
          <p:spPr>
            <a:xfrm flipV="1">
              <a:off x="1079937" y="3290811"/>
              <a:ext cx="691127" cy="352760"/>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8BF2F5BB-C469-4280-ACAE-A29F8C288D59}"/>
                </a:ext>
              </a:extLst>
            </p:cNvPr>
            <p:cNvCxnSpPr>
              <a:cxnSpLocks/>
              <a:stCxn id="5" idx="3"/>
              <a:endCxn id="17" idx="2"/>
            </p:cNvCxnSpPr>
            <p:nvPr/>
          </p:nvCxnSpPr>
          <p:spPr>
            <a:xfrm>
              <a:off x="1079937" y="3643571"/>
              <a:ext cx="1084102" cy="195771"/>
            </a:xfrm>
            <a:prstGeom prst="curvedConnector4">
              <a:avLst>
                <a:gd name="adj1" fmla="val 43323"/>
                <a:gd name="adj2" fmla="val 216769"/>
              </a:avLst>
            </a:prstGeom>
            <a:ln w="22225">
              <a:tailEnd type="triangle"/>
            </a:ln>
          </p:spPr>
          <p:style>
            <a:lnRef idx="1">
              <a:schemeClr val="accent1"/>
            </a:lnRef>
            <a:fillRef idx="0">
              <a:schemeClr val="accent1"/>
            </a:fillRef>
            <a:effectRef idx="0">
              <a:schemeClr val="accent1"/>
            </a:effectRef>
            <a:fontRef idx="minor">
              <a:schemeClr val="tx1"/>
            </a:fontRef>
          </p:style>
        </p:cxnSp>
      </p:grpSp>
      <p:cxnSp>
        <p:nvCxnSpPr>
          <p:cNvPr id="37" name="Connector: Curved 36">
            <a:extLst>
              <a:ext uri="{FF2B5EF4-FFF2-40B4-BE49-F238E27FC236}">
                <a16:creationId xmlns:a16="http://schemas.microsoft.com/office/drawing/2014/main" id="{FD28939F-AAFF-4B92-940D-C93BB285C11C}"/>
              </a:ext>
            </a:extLst>
          </p:cNvPr>
          <p:cNvCxnSpPr>
            <a:cxnSpLocks/>
            <a:stCxn id="25" idx="3"/>
            <a:endCxn id="17" idx="2"/>
          </p:cNvCxnSpPr>
          <p:nvPr/>
        </p:nvCxnSpPr>
        <p:spPr>
          <a:xfrm flipV="1">
            <a:off x="2760258" y="3453032"/>
            <a:ext cx="644043" cy="414860"/>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C76C2865-4C12-4D27-A6E6-85EF831B5720}"/>
              </a:ext>
            </a:extLst>
          </p:cNvPr>
          <p:cNvCxnSpPr>
            <a:cxnSpLocks/>
            <a:stCxn id="25" idx="2"/>
            <a:endCxn id="28" idx="3"/>
          </p:cNvCxnSpPr>
          <p:nvPr/>
        </p:nvCxnSpPr>
        <p:spPr>
          <a:xfrm rot="5400000">
            <a:off x="2355957" y="4168161"/>
            <a:ext cx="321640" cy="96785"/>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F4502CA7-DA3C-4FCF-8F64-72DDA4BCD6F5}"/>
              </a:ext>
            </a:extLst>
          </p:cNvPr>
          <p:cNvCxnSpPr>
            <a:cxnSpLocks/>
            <a:stCxn id="25" idx="3"/>
          </p:cNvCxnSpPr>
          <p:nvPr/>
        </p:nvCxnSpPr>
        <p:spPr>
          <a:xfrm>
            <a:off x="2760258" y="3867892"/>
            <a:ext cx="465561" cy="154543"/>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6F0B1BE-9E24-4195-997C-07F8430FFDFE}"/>
              </a:ext>
            </a:extLst>
          </p:cNvPr>
          <p:cNvSpPr txBox="1"/>
          <p:nvPr/>
        </p:nvSpPr>
        <p:spPr>
          <a:xfrm>
            <a:off x="1570435" y="2091882"/>
            <a:ext cx="2402997" cy="415498"/>
          </a:xfrm>
          <a:prstGeom prst="rect">
            <a:avLst/>
          </a:prstGeom>
          <a:noFill/>
        </p:spPr>
        <p:txBody>
          <a:bodyPr wrap="square" rtlCol="0">
            <a:spAutoFit/>
          </a:bodyPr>
          <a:lstStyle/>
          <a:p>
            <a:pPr algn="ctr"/>
            <a:r>
              <a:rPr lang="en-US" sz="1050" b="1" dirty="0"/>
              <a:t>Sample application and related dependencies in a Repo</a:t>
            </a:r>
          </a:p>
        </p:txBody>
      </p:sp>
      <p:sp>
        <p:nvSpPr>
          <p:cNvPr id="74" name="TextBox 73">
            <a:extLst>
              <a:ext uri="{FF2B5EF4-FFF2-40B4-BE49-F238E27FC236}">
                <a16:creationId xmlns:a16="http://schemas.microsoft.com/office/drawing/2014/main" id="{D6AE7140-9EDA-4B2C-BED3-300EC84BE6EE}"/>
              </a:ext>
            </a:extLst>
          </p:cNvPr>
          <p:cNvSpPr txBox="1"/>
          <p:nvPr/>
        </p:nvSpPr>
        <p:spPr>
          <a:xfrm>
            <a:off x="2532807" y="4246425"/>
            <a:ext cx="576739" cy="369332"/>
          </a:xfrm>
          <a:prstGeom prst="rect">
            <a:avLst/>
          </a:prstGeom>
          <a:noFill/>
        </p:spPr>
        <p:txBody>
          <a:bodyPr wrap="square" rtlCol="0">
            <a:spAutoFit/>
          </a:bodyPr>
          <a:lstStyle/>
          <a:p>
            <a:r>
              <a:rPr lang="en-US" sz="900" dirty="0"/>
              <a:t>Static Link</a:t>
            </a:r>
          </a:p>
        </p:txBody>
      </p:sp>
      <p:sp>
        <p:nvSpPr>
          <p:cNvPr id="160" name="TextBox 159">
            <a:extLst>
              <a:ext uri="{FF2B5EF4-FFF2-40B4-BE49-F238E27FC236}">
                <a16:creationId xmlns:a16="http://schemas.microsoft.com/office/drawing/2014/main" id="{36B64B9A-2F49-4344-BC5D-57F9E24C9C1D}"/>
              </a:ext>
            </a:extLst>
          </p:cNvPr>
          <p:cNvSpPr txBox="1"/>
          <p:nvPr/>
        </p:nvSpPr>
        <p:spPr>
          <a:xfrm>
            <a:off x="2033751" y="789671"/>
            <a:ext cx="5215301" cy="415498"/>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050" dirty="0">
                <a:solidFill>
                  <a:schemeClr val="bg2">
                    <a:lumMod val="10000"/>
                  </a:schemeClr>
                </a:solidFill>
              </a:rPr>
              <a:t>Here are 2 scenarios to explain how DBB works when a change is made to a sample application of, lets say,  3 programs and 3 copybooks.  </a:t>
            </a:r>
          </a:p>
        </p:txBody>
      </p:sp>
      <p:grpSp>
        <p:nvGrpSpPr>
          <p:cNvPr id="35" name="Group 34">
            <a:extLst>
              <a:ext uri="{FF2B5EF4-FFF2-40B4-BE49-F238E27FC236}">
                <a16:creationId xmlns:a16="http://schemas.microsoft.com/office/drawing/2014/main" id="{09072177-AC13-4170-A387-71DC6CFF6607}"/>
              </a:ext>
            </a:extLst>
          </p:cNvPr>
          <p:cNvGrpSpPr/>
          <p:nvPr/>
        </p:nvGrpSpPr>
        <p:grpSpPr>
          <a:xfrm>
            <a:off x="1972216" y="1215533"/>
            <a:ext cx="5276836" cy="3281869"/>
            <a:chOff x="660916" y="1580690"/>
            <a:chExt cx="7035782" cy="4375825"/>
          </a:xfrm>
        </p:grpSpPr>
        <p:grpSp>
          <p:nvGrpSpPr>
            <p:cNvPr id="13" name="Group 12">
              <a:extLst>
                <a:ext uri="{FF2B5EF4-FFF2-40B4-BE49-F238E27FC236}">
                  <a16:creationId xmlns:a16="http://schemas.microsoft.com/office/drawing/2014/main" id="{C871E722-056C-488C-8087-01BD56966A87}"/>
                </a:ext>
              </a:extLst>
            </p:cNvPr>
            <p:cNvGrpSpPr/>
            <p:nvPr/>
          </p:nvGrpSpPr>
          <p:grpSpPr>
            <a:xfrm>
              <a:off x="660916" y="3439962"/>
              <a:ext cx="4643277" cy="2516553"/>
              <a:chOff x="660916" y="3439962"/>
              <a:chExt cx="4643277" cy="2516553"/>
            </a:xfrm>
          </p:grpSpPr>
          <p:grpSp>
            <p:nvGrpSpPr>
              <p:cNvPr id="11" name="Group 10">
                <a:extLst>
                  <a:ext uri="{FF2B5EF4-FFF2-40B4-BE49-F238E27FC236}">
                    <a16:creationId xmlns:a16="http://schemas.microsoft.com/office/drawing/2014/main" id="{0A4B8B56-CC5B-4669-AEA1-CCCB1B4745F9}"/>
                  </a:ext>
                </a:extLst>
              </p:cNvPr>
              <p:cNvGrpSpPr/>
              <p:nvPr/>
            </p:nvGrpSpPr>
            <p:grpSpPr>
              <a:xfrm>
                <a:off x="3453559" y="3472164"/>
                <a:ext cx="1850634" cy="2484351"/>
                <a:chOff x="3453559" y="3472164"/>
                <a:chExt cx="1850634" cy="2484351"/>
              </a:xfrm>
            </p:grpSpPr>
            <p:grpSp>
              <p:nvGrpSpPr>
                <p:cNvPr id="10" name="Group 9">
                  <a:extLst>
                    <a:ext uri="{FF2B5EF4-FFF2-40B4-BE49-F238E27FC236}">
                      <a16:creationId xmlns:a16="http://schemas.microsoft.com/office/drawing/2014/main" id="{DFB38DE5-0E4C-4F3B-ABFC-047EED9B0B46}"/>
                    </a:ext>
                  </a:extLst>
                </p:cNvPr>
                <p:cNvGrpSpPr/>
                <p:nvPr/>
              </p:nvGrpSpPr>
              <p:grpSpPr>
                <a:xfrm>
                  <a:off x="3453559" y="3472164"/>
                  <a:ext cx="1850634" cy="2484351"/>
                  <a:chOff x="3453559" y="3472164"/>
                  <a:chExt cx="1850634" cy="2484351"/>
                </a:xfrm>
              </p:grpSpPr>
              <p:sp>
                <p:nvSpPr>
                  <p:cNvPr id="64" name="Rectangle: Rounded Corners 63">
                    <a:extLst>
                      <a:ext uri="{FF2B5EF4-FFF2-40B4-BE49-F238E27FC236}">
                        <a16:creationId xmlns:a16="http://schemas.microsoft.com/office/drawing/2014/main" id="{70302A47-D0F7-4501-A1AA-46033887494B}"/>
                      </a:ext>
                    </a:extLst>
                  </p:cNvPr>
                  <p:cNvSpPr/>
                  <p:nvPr/>
                </p:nvSpPr>
                <p:spPr>
                  <a:xfrm>
                    <a:off x="3453559" y="3472164"/>
                    <a:ext cx="1850634" cy="2484351"/>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2" name="Oval 121">
                    <a:extLst>
                      <a:ext uri="{FF2B5EF4-FFF2-40B4-BE49-F238E27FC236}">
                        <a16:creationId xmlns:a16="http://schemas.microsoft.com/office/drawing/2014/main" id="{0D6A5F18-0436-40E1-B4FA-4C0C35F6FE1E}"/>
                      </a:ext>
                    </a:extLst>
                  </p:cNvPr>
                  <p:cNvSpPr/>
                  <p:nvPr/>
                </p:nvSpPr>
                <p:spPr>
                  <a:xfrm>
                    <a:off x="3652411" y="4029780"/>
                    <a:ext cx="1403350" cy="491937"/>
                  </a:xfrm>
                  <a:prstGeom prst="ellipse">
                    <a:avLst/>
                  </a:prstGeom>
                  <a:solidFill>
                    <a:schemeClr val="accent4">
                      <a:lumMod val="60000"/>
                      <a:lumOff val="40000"/>
                      <a:alpha val="2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5" name="TextBox 64">
                    <a:extLst>
                      <a:ext uri="{FF2B5EF4-FFF2-40B4-BE49-F238E27FC236}">
                        <a16:creationId xmlns:a16="http://schemas.microsoft.com/office/drawing/2014/main" id="{904A6298-77FD-4269-8EEE-31843DC11AF2}"/>
                      </a:ext>
                    </a:extLst>
                  </p:cNvPr>
                  <p:cNvSpPr txBox="1"/>
                  <p:nvPr/>
                </p:nvSpPr>
                <p:spPr>
                  <a:xfrm>
                    <a:off x="3928965" y="3542353"/>
                    <a:ext cx="1004844" cy="338555"/>
                  </a:xfrm>
                  <a:prstGeom prst="rect">
                    <a:avLst/>
                  </a:prstGeom>
                  <a:noFill/>
                </p:spPr>
                <p:txBody>
                  <a:bodyPr wrap="square" rtlCol="0">
                    <a:spAutoFit/>
                  </a:bodyPr>
                  <a:lstStyle/>
                  <a:p>
                    <a:pPr algn="ctr"/>
                    <a:r>
                      <a:rPr lang="en-US" sz="1050" b="1" dirty="0"/>
                      <a:t>Scenarios</a:t>
                    </a:r>
                  </a:p>
                </p:txBody>
              </p:sp>
            </p:grpSp>
            <p:sp>
              <p:nvSpPr>
                <p:cNvPr id="121" name="Rectangle 120">
                  <a:extLst>
                    <a:ext uri="{FF2B5EF4-FFF2-40B4-BE49-F238E27FC236}">
                      <a16:creationId xmlns:a16="http://schemas.microsoft.com/office/drawing/2014/main" id="{147662A1-44E4-4C09-8FDC-8558DBFEAFE8}"/>
                    </a:ext>
                  </a:extLst>
                </p:cNvPr>
                <p:cNvSpPr/>
                <p:nvPr/>
              </p:nvSpPr>
              <p:spPr>
                <a:xfrm>
                  <a:off x="3726563" y="4123377"/>
                  <a:ext cx="1255044" cy="338555"/>
                </a:xfrm>
                <a:prstGeom prst="rect">
                  <a:avLst/>
                </a:prstGeom>
              </p:spPr>
              <p:txBody>
                <a:bodyPr wrap="none">
                  <a:spAutoFit/>
                </a:bodyPr>
                <a:lstStyle/>
                <a:p>
                  <a:pPr algn="ctr"/>
                  <a:r>
                    <a:rPr lang="en-US" sz="1050" dirty="0"/>
                    <a:t>Change CPY-2</a:t>
                  </a:r>
                </a:p>
              </p:txBody>
            </p:sp>
          </p:grpSp>
          <p:sp>
            <p:nvSpPr>
              <p:cNvPr id="82" name="Oval 81">
                <a:extLst>
                  <a:ext uri="{FF2B5EF4-FFF2-40B4-BE49-F238E27FC236}">
                    <a16:creationId xmlns:a16="http://schemas.microsoft.com/office/drawing/2014/main" id="{1A2473FF-5E2F-4BF8-B78C-2A93A57A61A1}"/>
                  </a:ext>
                </a:extLst>
              </p:cNvPr>
              <p:cNvSpPr/>
              <p:nvPr/>
            </p:nvSpPr>
            <p:spPr>
              <a:xfrm>
                <a:off x="660916" y="3439962"/>
                <a:ext cx="2444219" cy="2031708"/>
              </a:xfrm>
              <a:prstGeom prst="ellipse">
                <a:avLst/>
              </a:prstGeom>
              <a:solidFill>
                <a:schemeClr val="accent4">
                  <a:lumMod val="60000"/>
                  <a:lumOff val="40000"/>
                  <a:alpha val="20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100" name="TextBox 99">
              <a:extLst>
                <a:ext uri="{FF2B5EF4-FFF2-40B4-BE49-F238E27FC236}">
                  <a16:creationId xmlns:a16="http://schemas.microsoft.com/office/drawing/2014/main" id="{8002326B-0F9F-4B14-9664-60EC54433BFB}"/>
                </a:ext>
              </a:extLst>
            </p:cNvPr>
            <p:cNvSpPr txBox="1"/>
            <p:nvPr/>
          </p:nvSpPr>
          <p:spPr>
            <a:xfrm>
              <a:off x="742964" y="1580690"/>
              <a:ext cx="6953734" cy="338555"/>
            </a:xfrm>
            <a:prstGeom prst="rect">
              <a:avLst/>
            </a:prstGeom>
            <a:solidFill>
              <a:schemeClr val="accent4">
                <a:lumMod val="60000"/>
                <a:lumOff val="40000"/>
                <a:alpha val="29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50" dirty="0">
                  <a:solidFill>
                    <a:schemeClr val="bg2">
                      <a:lumMod val="10000"/>
                    </a:schemeClr>
                  </a:solidFill>
                </a:rPr>
                <a:t>If we change CYP-2, DBB will return a build-list of “PGMS A,B,C“ for the build. </a:t>
              </a:r>
            </a:p>
          </p:txBody>
        </p:sp>
      </p:grpSp>
      <p:grpSp>
        <p:nvGrpSpPr>
          <p:cNvPr id="39" name="Group 38">
            <a:extLst>
              <a:ext uri="{FF2B5EF4-FFF2-40B4-BE49-F238E27FC236}">
                <a16:creationId xmlns:a16="http://schemas.microsoft.com/office/drawing/2014/main" id="{F2BA5362-A7D5-4575-BEC8-B574D4C4F4FC}"/>
              </a:ext>
            </a:extLst>
          </p:cNvPr>
          <p:cNvGrpSpPr/>
          <p:nvPr/>
        </p:nvGrpSpPr>
        <p:grpSpPr>
          <a:xfrm>
            <a:off x="4849776" y="2005702"/>
            <a:ext cx="2700391" cy="3106325"/>
            <a:chOff x="4882377" y="2919135"/>
            <a:chExt cx="2996144" cy="3677710"/>
          </a:xfrm>
        </p:grpSpPr>
        <p:grpSp>
          <p:nvGrpSpPr>
            <p:cNvPr id="30" name="Group 29">
              <a:extLst>
                <a:ext uri="{FF2B5EF4-FFF2-40B4-BE49-F238E27FC236}">
                  <a16:creationId xmlns:a16="http://schemas.microsoft.com/office/drawing/2014/main" id="{642DB3C3-2DD3-4183-BB6F-CB11B6CD9814}"/>
                </a:ext>
              </a:extLst>
            </p:cNvPr>
            <p:cNvGrpSpPr/>
            <p:nvPr/>
          </p:nvGrpSpPr>
          <p:grpSpPr>
            <a:xfrm>
              <a:off x="5684791" y="2919135"/>
              <a:ext cx="2193730" cy="3677710"/>
              <a:chOff x="5582490" y="2862611"/>
              <a:chExt cx="2193730" cy="3677710"/>
            </a:xfrm>
          </p:grpSpPr>
          <p:sp>
            <p:nvSpPr>
              <p:cNvPr id="150" name="Rectangle: Rounded Corners 149">
                <a:extLst>
                  <a:ext uri="{FF2B5EF4-FFF2-40B4-BE49-F238E27FC236}">
                    <a16:creationId xmlns:a16="http://schemas.microsoft.com/office/drawing/2014/main" id="{AAC99C17-53AA-4D81-B7C8-5404320C4441}"/>
                  </a:ext>
                </a:extLst>
              </p:cNvPr>
              <p:cNvSpPr/>
              <p:nvPr/>
            </p:nvSpPr>
            <p:spPr>
              <a:xfrm>
                <a:off x="5582490" y="2862611"/>
                <a:ext cx="2045861" cy="3677710"/>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p>
            </p:txBody>
          </p:sp>
          <p:grpSp>
            <p:nvGrpSpPr>
              <p:cNvPr id="125" name="Group 124">
                <a:extLst>
                  <a:ext uri="{FF2B5EF4-FFF2-40B4-BE49-F238E27FC236}">
                    <a16:creationId xmlns:a16="http://schemas.microsoft.com/office/drawing/2014/main" id="{40ADFA53-0FC2-4B22-801E-D36075391EC2}"/>
                  </a:ext>
                </a:extLst>
              </p:cNvPr>
              <p:cNvGrpSpPr/>
              <p:nvPr/>
            </p:nvGrpSpPr>
            <p:grpSpPr>
              <a:xfrm>
                <a:off x="5864057" y="3163119"/>
                <a:ext cx="1577001" cy="1602015"/>
                <a:chOff x="5396709" y="1201738"/>
                <a:chExt cx="1403350" cy="1602015"/>
              </a:xfrm>
            </p:grpSpPr>
            <p:sp>
              <p:nvSpPr>
                <p:cNvPr id="112" name="Oval 111">
                  <a:extLst>
                    <a:ext uri="{FF2B5EF4-FFF2-40B4-BE49-F238E27FC236}">
                      <a16:creationId xmlns:a16="http://schemas.microsoft.com/office/drawing/2014/main" id="{ED2FA9B6-BB75-4804-9A81-E3EBED6DE7E4}"/>
                    </a:ext>
                  </a:extLst>
                </p:cNvPr>
                <p:cNvSpPr/>
                <p:nvPr/>
              </p:nvSpPr>
              <p:spPr>
                <a:xfrm>
                  <a:off x="5396709" y="1201738"/>
                  <a:ext cx="1403350" cy="1602015"/>
                </a:xfrm>
                <a:prstGeom prst="ellipse">
                  <a:avLst/>
                </a:prstGeom>
                <a:solidFill>
                  <a:schemeClr val="accent4">
                    <a:lumMod val="60000"/>
                    <a:lumOff val="40000"/>
                    <a:alpha val="2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p>
              </p:txBody>
            </p:sp>
            <p:grpSp>
              <p:nvGrpSpPr>
                <p:cNvPr id="88" name="Group 87">
                  <a:extLst>
                    <a:ext uri="{FF2B5EF4-FFF2-40B4-BE49-F238E27FC236}">
                      <a16:creationId xmlns:a16="http://schemas.microsoft.com/office/drawing/2014/main" id="{00167C69-98D1-4CD1-B883-8E9969E2ADD2}"/>
                    </a:ext>
                  </a:extLst>
                </p:cNvPr>
                <p:cNvGrpSpPr/>
                <p:nvPr/>
              </p:nvGrpSpPr>
              <p:grpSpPr>
                <a:xfrm>
                  <a:off x="6141526" y="1649446"/>
                  <a:ext cx="494053" cy="380658"/>
                  <a:chOff x="1932565" y="3454683"/>
                  <a:chExt cx="684426" cy="436248"/>
                </a:xfrm>
              </p:grpSpPr>
              <p:pic>
                <p:nvPicPr>
                  <p:cNvPr id="97" name="Graphic 96" descr="Braille">
                    <a:extLst>
                      <a:ext uri="{FF2B5EF4-FFF2-40B4-BE49-F238E27FC236}">
                        <a16:creationId xmlns:a16="http://schemas.microsoft.com/office/drawing/2014/main" id="{65DAF964-D88F-4798-8629-EA4E2228215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45679" y="3601372"/>
                    <a:ext cx="289560" cy="289559"/>
                  </a:xfrm>
                  <a:prstGeom prst="rect">
                    <a:avLst/>
                  </a:prstGeom>
                </p:spPr>
              </p:pic>
              <p:sp>
                <p:nvSpPr>
                  <p:cNvPr id="98" name="TextBox 97">
                    <a:extLst>
                      <a:ext uri="{FF2B5EF4-FFF2-40B4-BE49-F238E27FC236}">
                        <a16:creationId xmlns:a16="http://schemas.microsoft.com/office/drawing/2014/main" id="{BDBB14A5-4BD3-4C05-905F-F1AB171B5C5E}"/>
                      </a:ext>
                    </a:extLst>
                  </p:cNvPr>
                  <p:cNvSpPr txBox="1"/>
                  <p:nvPr/>
                </p:nvSpPr>
                <p:spPr>
                  <a:xfrm>
                    <a:off x="1932565" y="3454683"/>
                    <a:ext cx="684426" cy="317451"/>
                  </a:xfrm>
                  <a:prstGeom prst="rect">
                    <a:avLst/>
                  </a:prstGeom>
                  <a:noFill/>
                </p:spPr>
                <p:txBody>
                  <a:bodyPr wrap="square" rtlCol="0">
                    <a:spAutoFit/>
                  </a:bodyPr>
                  <a:lstStyle/>
                  <a:p>
                    <a:r>
                      <a:rPr lang="en-US" sz="750" dirty="0"/>
                      <a:t>CPY-2</a:t>
                    </a:r>
                  </a:p>
                </p:txBody>
              </p:sp>
            </p:grpSp>
            <p:grpSp>
              <p:nvGrpSpPr>
                <p:cNvPr id="90" name="Group 89">
                  <a:extLst>
                    <a:ext uri="{FF2B5EF4-FFF2-40B4-BE49-F238E27FC236}">
                      <a16:creationId xmlns:a16="http://schemas.microsoft.com/office/drawing/2014/main" id="{D480EEF0-C0F6-484E-BC95-0199D809D46B}"/>
                    </a:ext>
                  </a:extLst>
                </p:cNvPr>
                <p:cNvGrpSpPr/>
                <p:nvPr/>
              </p:nvGrpSpPr>
              <p:grpSpPr>
                <a:xfrm>
                  <a:off x="5643222" y="1290036"/>
                  <a:ext cx="494053" cy="547948"/>
                  <a:chOff x="290362" y="1817163"/>
                  <a:chExt cx="684424" cy="627967"/>
                </a:xfrm>
              </p:grpSpPr>
              <p:pic>
                <p:nvPicPr>
                  <p:cNvPr id="93" name="Content Placeholder 5" descr="Browser window">
                    <a:extLst>
                      <a:ext uri="{FF2B5EF4-FFF2-40B4-BE49-F238E27FC236}">
                        <a16:creationId xmlns:a16="http://schemas.microsoft.com/office/drawing/2014/main" id="{0C54CA3F-2F10-4DD8-B0D0-442A912A03F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274" y="1991998"/>
                    <a:ext cx="453132" cy="453132"/>
                  </a:xfrm>
                  <a:prstGeom prst="rect">
                    <a:avLst/>
                  </a:prstGeom>
                </p:spPr>
              </p:pic>
              <p:sp>
                <p:nvSpPr>
                  <p:cNvPr id="94" name="TextBox 93">
                    <a:extLst>
                      <a:ext uri="{FF2B5EF4-FFF2-40B4-BE49-F238E27FC236}">
                        <a16:creationId xmlns:a16="http://schemas.microsoft.com/office/drawing/2014/main" id="{D4CF7C7D-B8ED-4DCC-8F40-9A53C4CF669E}"/>
                      </a:ext>
                    </a:extLst>
                  </p:cNvPr>
                  <p:cNvSpPr txBox="1"/>
                  <p:nvPr/>
                </p:nvSpPr>
                <p:spPr>
                  <a:xfrm>
                    <a:off x="290362" y="1817163"/>
                    <a:ext cx="684424" cy="493811"/>
                  </a:xfrm>
                  <a:prstGeom prst="rect">
                    <a:avLst/>
                  </a:prstGeom>
                  <a:noFill/>
                </p:spPr>
                <p:txBody>
                  <a:bodyPr wrap="square" rtlCol="0">
                    <a:spAutoFit/>
                  </a:bodyPr>
                  <a:lstStyle/>
                  <a:p>
                    <a:r>
                      <a:rPr lang="en-US" sz="750" dirty="0"/>
                      <a:t>PGM-A</a:t>
                    </a:r>
                  </a:p>
                </p:txBody>
              </p:sp>
            </p:grpSp>
            <p:grpSp>
              <p:nvGrpSpPr>
                <p:cNvPr id="111" name="Group 110">
                  <a:extLst>
                    <a:ext uri="{FF2B5EF4-FFF2-40B4-BE49-F238E27FC236}">
                      <a16:creationId xmlns:a16="http://schemas.microsoft.com/office/drawing/2014/main" id="{722033D3-2F99-4467-BE66-02BAA8103F66}"/>
                    </a:ext>
                  </a:extLst>
                </p:cNvPr>
                <p:cNvGrpSpPr/>
                <p:nvPr/>
              </p:nvGrpSpPr>
              <p:grpSpPr>
                <a:xfrm>
                  <a:off x="5671441" y="1753373"/>
                  <a:ext cx="494053" cy="525463"/>
                  <a:chOff x="5663216" y="1880389"/>
                  <a:chExt cx="494053" cy="525463"/>
                </a:xfrm>
              </p:grpSpPr>
              <p:pic>
                <p:nvPicPr>
                  <p:cNvPr id="103" name="Content Placeholder 5" descr="Browser window">
                    <a:extLst>
                      <a:ext uri="{FF2B5EF4-FFF2-40B4-BE49-F238E27FC236}">
                        <a16:creationId xmlns:a16="http://schemas.microsoft.com/office/drawing/2014/main" id="{2EFF6E39-4705-4253-87E4-9994BF94AFA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21117" y="2010461"/>
                    <a:ext cx="327095" cy="395391"/>
                  </a:xfrm>
                  <a:prstGeom prst="rect">
                    <a:avLst/>
                  </a:prstGeom>
                </p:spPr>
              </p:pic>
              <p:sp>
                <p:nvSpPr>
                  <p:cNvPr id="104" name="TextBox 103">
                    <a:extLst>
                      <a:ext uri="{FF2B5EF4-FFF2-40B4-BE49-F238E27FC236}">
                        <a16:creationId xmlns:a16="http://schemas.microsoft.com/office/drawing/2014/main" id="{702DED04-58E5-4F62-A54D-BF6D81870112}"/>
                      </a:ext>
                    </a:extLst>
                  </p:cNvPr>
                  <p:cNvSpPr txBox="1"/>
                  <p:nvPr/>
                </p:nvSpPr>
                <p:spPr>
                  <a:xfrm>
                    <a:off x="5663216" y="1880389"/>
                    <a:ext cx="494053" cy="430887"/>
                  </a:xfrm>
                  <a:prstGeom prst="rect">
                    <a:avLst/>
                  </a:prstGeom>
                  <a:noFill/>
                </p:spPr>
                <p:txBody>
                  <a:bodyPr wrap="square" rtlCol="0">
                    <a:spAutoFit/>
                  </a:bodyPr>
                  <a:lstStyle/>
                  <a:p>
                    <a:r>
                      <a:rPr lang="en-US" sz="750" dirty="0"/>
                      <a:t>PGM-B</a:t>
                    </a:r>
                  </a:p>
                </p:txBody>
              </p:sp>
            </p:grpSp>
            <p:grpSp>
              <p:nvGrpSpPr>
                <p:cNvPr id="113" name="Group 112">
                  <a:extLst>
                    <a:ext uri="{FF2B5EF4-FFF2-40B4-BE49-F238E27FC236}">
                      <a16:creationId xmlns:a16="http://schemas.microsoft.com/office/drawing/2014/main" id="{F815BFEC-2805-4B05-AC14-593F4FDE59ED}"/>
                    </a:ext>
                  </a:extLst>
                </p:cNvPr>
                <p:cNvGrpSpPr/>
                <p:nvPr/>
              </p:nvGrpSpPr>
              <p:grpSpPr>
                <a:xfrm>
                  <a:off x="5671441" y="2186837"/>
                  <a:ext cx="494053" cy="530104"/>
                  <a:chOff x="5663216" y="1904465"/>
                  <a:chExt cx="494053" cy="530104"/>
                </a:xfrm>
              </p:grpSpPr>
              <p:pic>
                <p:nvPicPr>
                  <p:cNvPr id="114" name="Content Placeholder 5" descr="Browser window">
                    <a:extLst>
                      <a:ext uri="{FF2B5EF4-FFF2-40B4-BE49-F238E27FC236}">
                        <a16:creationId xmlns:a16="http://schemas.microsoft.com/office/drawing/2014/main" id="{AEECDB80-F7F6-4640-81C1-D4E9A2A9FC9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9448" y="2039178"/>
                    <a:ext cx="327095" cy="395391"/>
                  </a:xfrm>
                  <a:prstGeom prst="rect">
                    <a:avLst/>
                  </a:prstGeom>
                </p:spPr>
              </p:pic>
              <p:sp>
                <p:nvSpPr>
                  <p:cNvPr id="115" name="TextBox 114">
                    <a:extLst>
                      <a:ext uri="{FF2B5EF4-FFF2-40B4-BE49-F238E27FC236}">
                        <a16:creationId xmlns:a16="http://schemas.microsoft.com/office/drawing/2014/main" id="{D455440C-1240-48E3-8DDC-1404103E1900}"/>
                      </a:ext>
                    </a:extLst>
                  </p:cNvPr>
                  <p:cNvSpPr txBox="1"/>
                  <p:nvPr/>
                </p:nvSpPr>
                <p:spPr>
                  <a:xfrm>
                    <a:off x="5663216" y="1904465"/>
                    <a:ext cx="494053" cy="430887"/>
                  </a:xfrm>
                  <a:prstGeom prst="rect">
                    <a:avLst/>
                  </a:prstGeom>
                  <a:noFill/>
                </p:spPr>
                <p:txBody>
                  <a:bodyPr wrap="square" rtlCol="0">
                    <a:spAutoFit/>
                  </a:bodyPr>
                  <a:lstStyle/>
                  <a:p>
                    <a:r>
                      <a:rPr lang="en-US" sz="750" dirty="0"/>
                      <a:t>PGM-C</a:t>
                    </a:r>
                  </a:p>
                </p:txBody>
              </p:sp>
            </p:grpSp>
          </p:grpSp>
          <p:sp>
            <p:nvSpPr>
              <p:cNvPr id="151" name="TextBox 150">
                <a:extLst>
                  <a:ext uri="{FF2B5EF4-FFF2-40B4-BE49-F238E27FC236}">
                    <a16:creationId xmlns:a16="http://schemas.microsoft.com/office/drawing/2014/main" id="{8A9779E9-A8B0-4030-9D6F-C56FB2CB3AE3}"/>
                  </a:ext>
                </a:extLst>
              </p:cNvPr>
              <p:cNvSpPr txBox="1"/>
              <p:nvPr/>
            </p:nvSpPr>
            <p:spPr>
              <a:xfrm>
                <a:off x="5730359" y="2883337"/>
                <a:ext cx="2045861" cy="338555"/>
              </a:xfrm>
              <a:prstGeom prst="rect">
                <a:avLst/>
              </a:prstGeom>
              <a:noFill/>
            </p:spPr>
            <p:txBody>
              <a:bodyPr wrap="square" rtlCol="0">
                <a:spAutoFit/>
              </a:bodyPr>
              <a:lstStyle/>
              <a:p>
                <a:r>
                  <a:rPr lang="en-US" sz="1050" b="1" dirty="0"/>
                  <a:t>DBB Result - Build List</a:t>
                </a:r>
              </a:p>
            </p:txBody>
          </p:sp>
        </p:grpSp>
        <p:sp>
          <p:nvSpPr>
            <p:cNvPr id="124" name="Arrow: Curved Up 123">
              <a:extLst>
                <a:ext uri="{FF2B5EF4-FFF2-40B4-BE49-F238E27FC236}">
                  <a16:creationId xmlns:a16="http://schemas.microsoft.com/office/drawing/2014/main" id="{5394A140-5471-4053-8894-6A8B6E3E61EC}"/>
                </a:ext>
              </a:extLst>
            </p:cNvPr>
            <p:cNvSpPr/>
            <p:nvPr/>
          </p:nvSpPr>
          <p:spPr>
            <a:xfrm>
              <a:off x="4882377" y="4641219"/>
              <a:ext cx="1260014" cy="391018"/>
            </a:xfrm>
            <a:prstGeom prst="curved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grpSp>
        <p:nvGrpSpPr>
          <p:cNvPr id="33" name="Group 32">
            <a:extLst>
              <a:ext uri="{FF2B5EF4-FFF2-40B4-BE49-F238E27FC236}">
                <a16:creationId xmlns:a16="http://schemas.microsoft.com/office/drawing/2014/main" id="{5C86A5EE-61C9-436E-AE3A-14B546E7664E}"/>
              </a:ext>
            </a:extLst>
          </p:cNvPr>
          <p:cNvGrpSpPr/>
          <p:nvPr/>
        </p:nvGrpSpPr>
        <p:grpSpPr>
          <a:xfrm>
            <a:off x="1974794" y="1481430"/>
            <a:ext cx="5274259" cy="3373975"/>
            <a:chOff x="664354" y="1935219"/>
            <a:chExt cx="7032344" cy="4498633"/>
          </a:xfrm>
        </p:grpSpPr>
        <p:grpSp>
          <p:nvGrpSpPr>
            <p:cNvPr id="32" name="Group 31">
              <a:extLst>
                <a:ext uri="{FF2B5EF4-FFF2-40B4-BE49-F238E27FC236}">
                  <a16:creationId xmlns:a16="http://schemas.microsoft.com/office/drawing/2014/main" id="{81D73A2B-5EA3-4907-8F31-FE56F96B423B}"/>
                </a:ext>
              </a:extLst>
            </p:cNvPr>
            <p:cNvGrpSpPr/>
            <p:nvPr/>
          </p:nvGrpSpPr>
          <p:grpSpPr>
            <a:xfrm>
              <a:off x="664354" y="1935219"/>
              <a:ext cx="7032344" cy="4498633"/>
              <a:chOff x="664354" y="1935219"/>
              <a:chExt cx="7032344" cy="4498633"/>
            </a:xfrm>
          </p:grpSpPr>
          <p:sp>
            <p:nvSpPr>
              <p:cNvPr id="99" name="TextBox 98">
                <a:extLst>
                  <a:ext uri="{FF2B5EF4-FFF2-40B4-BE49-F238E27FC236}">
                    <a16:creationId xmlns:a16="http://schemas.microsoft.com/office/drawing/2014/main" id="{E2F5F00C-16A5-4395-A72A-6A6295A9A5B9}"/>
                  </a:ext>
                </a:extLst>
              </p:cNvPr>
              <p:cNvSpPr txBox="1"/>
              <p:nvPr/>
            </p:nvSpPr>
            <p:spPr>
              <a:xfrm>
                <a:off x="742965" y="1935219"/>
                <a:ext cx="6953733" cy="338555"/>
              </a:xfrm>
              <a:prstGeom prst="rect">
                <a:avLst/>
              </a:prstGeom>
              <a:solidFill>
                <a:schemeClr val="accent1">
                  <a:lumMod val="60000"/>
                  <a:lumOff val="40000"/>
                  <a:alpha val="29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050" dirty="0">
                    <a:solidFill>
                      <a:schemeClr val="bg2">
                        <a:lumMod val="10000"/>
                      </a:schemeClr>
                    </a:solidFill>
                  </a:rPr>
                  <a:t>If we change PGM-B, DBB will return “PGMS B &amp; C” for a build.</a:t>
                </a:r>
              </a:p>
            </p:txBody>
          </p:sp>
          <p:grpSp>
            <p:nvGrpSpPr>
              <p:cNvPr id="16" name="Group 15">
                <a:extLst>
                  <a:ext uri="{FF2B5EF4-FFF2-40B4-BE49-F238E27FC236}">
                    <a16:creationId xmlns:a16="http://schemas.microsoft.com/office/drawing/2014/main" id="{686D74DB-1CF5-4044-98E5-2E76842AF4CD}"/>
                  </a:ext>
                </a:extLst>
              </p:cNvPr>
              <p:cNvGrpSpPr/>
              <p:nvPr/>
            </p:nvGrpSpPr>
            <p:grpSpPr>
              <a:xfrm>
                <a:off x="664354" y="4573520"/>
                <a:ext cx="6697466" cy="1860332"/>
                <a:chOff x="664354" y="4573520"/>
                <a:chExt cx="6697466" cy="1860332"/>
              </a:xfrm>
            </p:grpSpPr>
            <p:sp>
              <p:nvSpPr>
                <p:cNvPr id="81" name="Oval 80">
                  <a:extLst>
                    <a:ext uri="{FF2B5EF4-FFF2-40B4-BE49-F238E27FC236}">
                      <a16:creationId xmlns:a16="http://schemas.microsoft.com/office/drawing/2014/main" id="{66D82578-69C4-4D76-ADC6-45024E93D3E5}"/>
                    </a:ext>
                  </a:extLst>
                </p:cNvPr>
                <p:cNvSpPr/>
                <p:nvPr/>
              </p:nvSpPr>
              <p:spPr>
                <a:xfrm>
                  <a:off x="664354" y="4573520"/>
                  <a:ext cx="2301504" cy="1810038"/>
                </a:xfrm>
                <a:prstGeom prst="ellipse">
                  <a:avLst/>
                </a:prstGeom>
                <a:solidFill>
                  <a:schemeClr val="accent1">
                    <a:lumMod val="20000"/>
                    <a:lumOff val="80000"/>
                    <a:alpha val="29000"/>
                  </a:schemeClr>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46" name="Group 145">
                  <a:extLst>
                    <a:ext uri="{FF2B5EF4-FFF2-40B4-BE49-F238E27FC236}">
                      <a16:creationId xmlns:a16="http://schemas.microsoft.com/office/drawing/2014/main" id="{99CE175D-A417-4305-80F7-43BDACA2BE8F}"/>
                    </a:ext>
                  </a:extLst>
                </p:cNvPr>
                <p:cNvGrpSpPr/>
                <p:nvPr/>
              </p:nvGrpSpPr>
              <p:grpSpPr>
                <a:xfrm>
                  <a:off x="3416468" y="5160610"/>
                  <a:ext cx="1946565" cy="556634"/>
                  <a:chOff x="3130728" y="3173093"/>
                  <a:chExt cx="1985093" cy="556634"/>
                </a:xfrm>
              </p:grpSpPr>
              <p:sp>
                <p:nvSpPr>
                  <p:cNvPr id="123" name="Oval 122">
                    <a:extLst>
                      <a:ext uri="{FF2B5EF4-FFF2-40B4-BE49-F238E27FC236}">
                        <a16:creationId xmlns:a16="http://schemas.microsoft.com/office/drawing/2014/main" id="{CFFBD89D-A7F4-42A1-AC84-7A50928C78B6}"/>
                      </a:ext>
                    </a:extLst>
                  </p:cNvPr>
                  <p:cNvSpPr/>
                  <p:nvPr/>
                </p:nvSpPr>
                <p:spPr>
                  <a:xfrm>
                    <a:off x="3357170" y="3173093"/>
                    <a:ext cx="1403350" cy="556634"/>
                  </a:xfrm>
                  <a:prstGeom prst="ellipse">
                    <a:avLst/>
                  </a:prstGeom>
                  <a:solidFill>
                    <a:schemeClr val="accent1">
                      <a:lumMod val="20000"/>
                      <a:lumOff val="80000"/>
                      <a:alpha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 name="TextBox 119">
                    <a:extLst>
                      <a:ext uri="{FF2B5EF4-FFF2-40B4-BE49-F238E27FC236}">
                        <a16:creationId xmlns:a16="http://schemas.microsoft.com/office/drawing/2014/main" id="{BD3CC02B-5F0C-4FA3-868F-514D4F6586AA}"/>
                      </a:ext>
                    </a:extLst>
                  </p:cNvPr>
                  <p:cNvSpPr txBox="1"/>
                  <p:nvPr/>
                </p:nvSpPr>
                <p:spPr>
                  <a:xfrm>
                    <a:off x="3130728" y="3285141"/>
                    <a:ext cx="1985093" cy="338556"/>
                  </a:xfrm>
                  <a:prstGeom prst="rect">
                    <a:avLst/>
                  </a:prstGeom>
                  <a:noFill/>
                </p:spPr>
                <p:txBody>
                  <a:bodyPr wrap="square" rtlCol="0">
                    <a:spAutoFit/>
                  </a:bodyPr>
                  <a:lstStyle/>
                  <a:p>
                    <a:pPr algn="ctr"/>
                    <a:r>
                      <a:rPr lang="en-US" sz="1050" dirty="0"/>
                      <a:t>Change PGM-B</a:t>
                    </a:r>
                  </a:p>
                </p:txBody>
              </p:sp>
            </p:grpSp>
            <p:grpSp>
              <p:nvGrpSpPr>
                <p:cNvPr id="148" name="Group 147">
                  <a:extLst>
                    <a:ext uri="{FF2B5EF4-FFF2-40B4-BE49-F238E27FC236}">
                      <a16:creationId xmlns:a16="http://schemas.microsoft.com/office/drawing/2014/main" id="{37B0EE8F-DAFD-422C-8D81-447DF77EAF80}"/>
                    </a:ext>
                  </a:extLst>
                </p:cNvPr>
                <p:cNvGrpSpPr/>
                <p:nvPr/>
              </p:nvGrpSpPr>
              <p:grpSpPr>
                <a:xfrm>
                  <a:off x="6099866" y="4966518"/>
                  <a:ext cx="1261954" cy="1467334"/>
                  <a:chOff x="3627737" y="4356721"/>
                  <a:chExt cx="1261954" cy="1467334"/>
                </a:xfrm>
              </p:grpSpPr>
              <p:sp>
                <p:nvSpPr>
                  <p:cNvPr id="147" name="Oval 146">
                    <a:extLst>
                      <a:ext uri="{FF2B5EF4-FFF2-40B4-BE49-F238E27FC236}">
                        <a16:creationId xmlns:a16="http://schemas.microsoft.com/office/drawing/2014/main" id="{2C3CCA45-169F-43FC-8968-3783A55C6561}"/>
                      </a:ext>
                    </a:extLst>
                  </p:cNvPr>
                  <p:cNvSpPr/>
                  <p:nvPr/>
                </p:nvSpPr>
                <p:spPr>
                  <a:xfrm>
                    <a:off x="3627737" y="4356721"/>
                    <a:ext cx="1261954" cy="1467334"/>
                  </a:xfrm>
                  <a:prstGeom prst="ellipse">
                    <a:avLst/>
                  </a:prstGeom>
                  <a:solidFill>
                    <a:schemeClr val="accent1">
                      <a:lumMod val="40000"/>
                      <a:lumOff val="60000"/>
                      <a:alpha val="2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dirty="0"/>
                  </a:p>
                </p:txBody>
              </p:sp>
              <p:grpSp>
                <p:nvGrpSpPr>
                  <p:cNvPr id="126" name="Group 125">
                    <a:extLst>
                      <a:ext uri="{FF2B5EF4-FFF2-40B4-BE49-F238E27FC236}">
                        <a16:creationId xmlns:a16="http://schemas.microsoft.com/office/drawing/2014/main" id="{B653A4F9-D1F8-48E2-8025-5BC3A1B64588}"/>
                      </a:ext>
                    </a:extLst>
                  </p:cNvPr>
                  <p:cNvGrpSpPr/>
                  <p:nvPr/>
                </p:nvGrpSpPr>
                <p:grpSpPr>
                  <a:xfrm>
                    <a:off x="3896452" y="4495988"/>
                    <a:ext cx="648678" cy="1125098"/>
                    <a:chOff x="5833290" y="1321426"/>
                    <a:chExt cx="648678" cy="1125098"/>
                  </a:xfrm>
                </p:grpSpPr>
                <p:grpSp>
                  <p:nvGrpSpPr>
                    <p:cNvPr id="130" name="Group 129">
                      <a:extLst>
                        <a:ext uri="{FF2B5EF4-FFF2-40B4-BE49-F238E27FC236}">
                          <a16:creationId xmlns:a16="http://schemas.microsoft.com/office/drawing/2014/main" id="{AE4EB66B-2FB9-4E24-B6D0-D92CAE41FD1D}"/>
                        </a:ext>
                      </a:extLst>
                    </p:cNvPr>
                    <p:cNvGrpSpPr/>
                    <p:nvPr/>
                  </p:nvGrpSpPr>
                  <p:grpSpPr>
                    <a:xfrm>
                      <a:off x="5833290" y="1321426"/>
                      <a:ext cx="648678" cy="581426"/>
                      <a:chOff x="553668" y="1853137"/>
                      <a:chExt cx="898629" cy="666334"/>
                    </a:xfrm>
                  </p:grpSpPr>
                  <p:pic>
                    <p:nvPicPr>
                      <p:cNvPr id="140" name="Content Placeholder 5" descr="Browser window">
                        <a:extLst>
                          <a:ext uri="{FF2B5EF4-FFF2-40B4-BE49-F238E27FC236}">
                            <a16:creationId xmlns:a16="http://schemas.microsoft.com/office/drawing/2014/main" id="{8723A66B-052D-49E8-B838-1A28D864F81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260" y="2066338"/>
                        <a:ext cx="453132" cy="453133"/>
                      </a:xfrm>
                      <a:prstGeom prst="rect">
                        <a:avLst/>
                      </a:prstGeom>
                    </p:spPr>
                  </p:pic>
                  <p:sp>
                    <p:nvSpPr>
                      <p:cNvPr id="141" name="TextBox 140">
                        <a:extLst>
                          <a:ext uri="{FF2B5EF4-FFF2-40B4-BE49-F238E27FC236}">
                            <a16:creationId xmlns:a16="http://schemas.microsoft.com/office/drawing/2014/main" id="{B778ED12-44B4-4FD9-B665-1E30FDC4695C}"/>
                          </a:ext>
                        </a:extLst>
                      </p:cNvPr>
                      <p:cNvSpPr txBox="1"/>
                      <p:nvPr/>
                    </p:nvSpPr>
                    <p:spPr>
                      <a:xfrm>
                        <a:off x="553668" y="1853137"/>
                        <a:ext cx="898629" cy="317449"/>
                      </a:xfrm>
                      <a:prstGeom prst="rect">
                        <a:avLst/>
                      </a:prstGeom>
                      <a:noFill/>
                    </p:spPr>
                    <p:txBody>
                      <a:bodyPr wrap="square" rtlCol="0">
                        <a:spAutoFit/>
                      </a:bodyPr>
                      <a:lstStyle/>
                      <a:p>
                        <a:pPr algn="ctr"/>
                        <a:r>
                          <a:rPr lang="en-US" sz="750" dirty="0"/>
                          <a:t>PGM-B</a:t>
                        </a:r>
                      </a:p>
                    </p:txBody>
                  </p:sp>
                </p:grpSp>
                <p:grpSp>
                  <p:nvGrpSpPr>
                    <p:cNvPr id="131" name="Group 130">
                      <a:extLst>
                        <a:ext uri="{FF2B5EF4-FFF2-40B4-BE49-F238E27FC236}">
                          <a16:creationId xmlns:a16="http://schemas.microsoft.com/office/drawing/2014/main" id="{E8E8C8BD-977F-4111-AC20-498BD41AD6DC}"/>
                        </a:ext>
                      </a:extLst>
                    </p:cNvPr>
                    <p:cNvGrpSpPr/>
                    <p:nvPr/>
                  </p:nvGrpSpPr>
                  <p:grpSpPr>
                    <a:xfrm>
                      <a:off x="5848245" y="1887875"/>
                      <a:ext cx="618768" cy="558649"/>
                      <a:chOff x="5840020" y="2014891"/>
                      <a:chExt cx="618768" cy="558649"/>
                    </a:xfrm>
                  </p:grpSpPr>
                  <p:pic>
                    <p:nvPicPr>
                      <p:cNvPr id="138" name="Content Placeholder 5" descr="Browser window">
                        <a:extLst>
                          <a:ext uri="{FF2B5EF4-FFF2-40B4-BE49-F238E27FC236}">
                            <a16:creationId xmlns:a16="http://schemas.microsoft.com/office/drawing/2014/main" id="{AECBBF99-317A-445E-9CDA-008CF18CDF9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5855" y="2178150"/>
                        <a:ext cx="327095" cy="395390"/>
                      </a:xfrm>
                      <a:prstGeom prst="rect">
                        <a:avLst/>
                      </a:prstGeom>
                    </p:spPr>
                  </p:pic>
                  <p:sp>
                    <p:nvSpPr>
                      <p:cNvPr id="139" name="TextBox 138">
                        <a:extLst>
                          <a:ext uri="{FF2B5EF4-FFF2-40B4-BE49-F238E27FC236}">
                            <a16:creationId xmlns:a16="http://schemas.microsoft.com/office/drawing/2014/main" id="{30AA0DF8-A5BA-4F61-86EB-C9689DB2B20A}"/>
                          </a:ext>
                        </a:extLst>
                      </p:cNvPr>
                      <p:cNvSpPr txBox="1"/>
                      <p:nvPr/>
                    </p:nvSpPr>
                    <p:spPr>
                      <a:xfrm>
                        <a:off x="5840020" y="2014891"/>
                        <a:ext cx="618768" cy="276998"/>
                      </a:xfrm>
                      <a:prstGeom prst="rect">
                        <a:avLst/>
                      </a:prstGeom>
                      <a:noFill/>
                    </p:spPr>
                    <p:txBody>
                      <a:bodyPr wrap="square" rtlCol="0">
                        <a:spAutoFit/>
                      </a:bodyPr>
                      <a:lstStyle/>
                      <a:p>
                        <a:pPr algn="ctr"/>
                        <a:r>
                          <a:rPr lang="en-US" sz="750" dirty="0"/>
                          <a:t>PGM-C</a:t>
                        </a:r>
                      </a:p>
                    </p:txBody>
                  </p:sp>
                </p:grpSp>
              </p:grpSp>
            </p:grpSp>
          </p:grpSp>
        </p:grpSp>
        <p:sp>
          <p:nvSpPr>
            <p:cNvPr id="149" name="Arrow: Curved Up 148">
              <a:extLst>
                <a:ext uri="{FF2B5EF4-FFF2-40B4-BE49-F238E27FC236}">
                  <a16:creationId xmlns:a16="http://schemas.microsoft.com/office/drawing/2014/main" id="{D2D8B030-62F8-4E59-AC0C-18017DC5F17E}"/>
                </a:ext>
              </a:extLst>
            </p:cNvPr>
            <p:cNvSpPr/>
            <p:nvPr/>
          </p:nvSpPr>
          <p:spPr>
            <a:xfrm rot="677808">
              <a:off x="4784459" y="5833366"/>
              <a:ext cx="1261954" cy="427127"/>
            </a:xfrm>
            <a:prstGeom prst="curved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pic>
        <p:nvPicPr>
          <p:cNvPr id="101" name="Graphic 100">
            <a:extLst>
              <a:ext uri="{FF2B5EF4-FFF2-40B4-BE49-F238E27FC236}">
                <a16:creationId xmlns:a16="http://schemas.microsoft.com/office/drawing/2014/main" id="{C9B9E6F4-50FC-4925-B50F-B1D6248AAE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17619" y="4858385"/>
            <a:ext cx="554400" cy="221760"/>
          </a:xfrm>
          <a:prstGeom prst="rect">
            <a:avLst/>
          </a:prstGeom>
        </p:spPr>
      </p:pic>
      <p:pic>
        <p:nvPicPr>
          <p:cNvPr id="92" name="Picture 91">
            <a:extLst>
              <a:ext uri="{FF2B5EF4-FFF2-40B4-BE49-F238E27FC236}">
                <a16:creationId xmlns:a16="http://schemas.microsoft.com/office/drawing/2014/main" id="{8AB5B1C7-5DB8-4307-8232-7200F9622B6A}"/>
              </a:ext>
            </a:extLst>
          </p:cNvPr>
          <p:cNvPicPr>
            <a:picLocks noChangeAspect="1"/>
          </p:cNvPicPr>
          <p:nvPr/>
        </p:nvPicPr>
        <p:blipFill>
          <a:blip r:embed="rId9"/>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86691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C1DC-5A56-4CFC-B993-C6B65FA9A3A8}"/>
              </a:ext>
            </a:extLst>
          </p:cNvPr>
          <p:cNvSpPr>
            <a:spLocks noGrp="1"/>
          </p:cNvSpPr>
          <p:nvPr>
            <p:ph type="title"/>
          </p:nvPr>
        </p:nvSpPr>
        <p:spPr/>
        <p:txBody>
          <a:bodyPr/>
          <a:lstStyle/>
          <a:p>
            <a:r>
              <a:rPr lang="en-US" dirty="0"/>
              <a:t>DDB – A Sample Groovy Compile Script</a:t>
            </a:r>
          </a:p>
        </p:txBody>
      </p:sp>
      <p:sp>
        <p:nvSpPr>
          <p:cNvPr id="4" name="TextBox 3">
            <a:extLst>
              <a:ext uri="{FF2B5EF4-FFF2-40B4-BE49-F238E27FC236}">
                <a16:creationId xmlns:a16="http://schemas.microsoft.com/office/drawing/2014/main" id="{3D5545B8-79B6-4D01-9DD5-D76536038130}"/>
              </a:ext>
            </a:extLst>
          </p:cNvPr>
          <p:cNvSpPr txBox="1"/>
          <p:nvPr/>
        </p:nvSpPr>
        <p:spPr>
          <a:xfrm>
            <a:off x="292100" y="909757"/>
            <a:ext cx="6055200" cy="3323985"/>
          </a:xfrm>
          <a:prstGeom prst="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r>
              <a:rPr lang="en-US" sz="1050" dirty="0">
                <a:latin typeface="Lucida Console" panose="020B0609040504020204" pitchFamily="49" charset="0"/>
              </a:rPr>
              <a:t>import com.ibm.dbb.build.* </a:t>
            </a:r>
          </a:p>
          <a:p>
            <a:endParaRPr lang="en-US" sz="1050" dirty="0">
              <a:latin typeface="Lucida Console" panose="020B0609040504020204" pitchFamily="49" charset="0"/>
            </a:endParaRPr>
          </a:p>
          <a:p>
            <a:r>
              <a:rPr lang="en-US" sz="1050" dirty="0">
                <a:latin typeface="Lucida Console" panose="020B0609040504020204" pitchFamily="49" charset="0"/>
              </a:rPr>
              <a:t>println("Copying source from zFS to PDS . . .") </a:t>
            </a:r>
          </a:p>
          <a:p>
            <a:r>
              <a:rPr lang="en-US" sz="1050" dirty="0">
                <a:latin typeface="Lucida Console" panose="020B0609040504020204" pitchFamily="49" charset="0"/>
              </a:rPr>
              <a:t>def copy = new </a:t>
            </a:r>
            <a:r>
              <a:rPr lang="en-US" sz="1050" b="1" dirty="0">
                <a:solidFill>
                  <a:schemeClr val="accent1">
                    <a:lumMod val="75000"/>
                  </a:schemeClr>
                </a:solidFill>
                <a:latin typeface="Lucida Console" panose="020B0609040504020204" pitchFamily="49" charset="0"/>
              </a:rPr>
              <a:t>CopyToPDS</a:t>
            </a:r>
            <a:r>
              <a:rPr lang="en-US" sz="1050" dirty="0">
                <a:latin typeface="Lucida Console" panose="020B0609040504020204" pitchFamily="49" charset="0"/>
              </a:rPr>
              <a:t>().file(new File(“</a:t>
            </a:r>
            <a:r>
              <a:rPr lang="en-US" sz="1050" dirty="0">
                <a:solidFill>
                  <a:schemeClr val="accent6">
                    <a:lumMod val="75000"/>
                  </a:schemeClr>
                </a:solidFill>
                <a:latin typeface="Lucida Console" panose="020B0609040504020204" pitchFamily="49" charset="0"/>
              </a:rPr>
              <a:t>$sourceDir</a:t>
            </a:r>
            <a:r>
              <a:rPr lang="en-US" sz="1050" dirty="0">
                <a:latin typeface="Lucida Console" panose="020B0609040504020204" pitchFamily="49" charset="0"/>
              </a:rPr>
              <a:t>/helloworld.cbl"))</a:t>
            </a:r>
          </a:p>
          <a:p>
            <a:r>
              <a:rPr lang="en-US" sz="1050" dirty="0">
                <a:latin typeface="Lucida Console" panose="020B0609040504020204" pitchFamily="49" charset="0"/>
              </a:rPr>
              <a:t>    .dataset("USR1.BUILD.COBOL").member("HELLO") </a:t>
            </a:r>
          </a:p>
          <a:p>
            <a:r>
              <a:rPr lang="en-US" sz="1050" dirty="0">
                <a:latin typeface="Lucida Console" panose="020B0609040504020204" pitchFamily="49" charset="0"/>
              </a:rPr>
              <a:t>copy.execute() </a:t>
            </a:r>
          </a:p>
          <a:p>
            <a:endParaRPr lang="en-US" sz="1050" dirty="0">
              <a:latin typeface="Lucida Console" panose="020B0609040504020204" pitchFamily="49" charset="0"/>
            </a:endParaRPr>
          </a:p>
          <a:p>
            <a:r>
              <a:rPr lang="en-US" sz="1050" dirty="0">
                <a:latin typeface="Lucida Console" panose="020B0609040504020204" pitchFamily="49" charset="0"/>
              </a:rPr>
              <a:t>println("Compiling . . .") </a:t>
            </a:r>
          </a:p>
          <a:p>
            <a:r>
              <a:rPr lang="en-US" sz="1050" dirty="0">
                <a:latin typeface="Lucida Console" panose="020B0609040504020204" pitchFamily="49" charset="0"/>
              </a:rPr>
              <a:t>def compile = new </a:t>
            </a:r>
            <a:r>
              <a:rPr lang="en-US" sz="1050" b="1" dirty="0">
                <a:solidFill>
                  <a:schemeClr val="accent1">
                    <a:lumMod val="75000"/>
                  </a:schemeClr>
                </a:solidFill>
                <a:latin typeface="Lucida Console" panose="020B0609040504020204" pitchFamily="49" charset="0"/>
              </a:rPr>
              <a:t>MVSExec</a:t>
            </a:r>
            <a:r>
              <a:rPr lang="en-US" sz="1050" dirty="0">
                <a:latin typeface="Lucida Console" panose="020B0609040504020204" pitchFamily="49" charset="0"/>
              </a:rPr>
              <a:t>().pgm("IGYCRCTL").parm("LIB") </a:t>
            </a:r>
          </a:p>
          <a:p>
            <a:endParaRPr lang="en-US" sz="1050" dirty="0">
              <a:latin typeface="Lucida Console" panose="020B0609040504020204" pitchFamily="49" charset="0"/>
            </a:endParaRPr>
          </a:p>
          <a:p>
            <a:r>
              <a:rPr lang="en-US" sz="1050" dirty="0">
                <a:latin typeface="Lucida Console" panose="020B0609040504020204" pitchFamily="49" charset="0"/>
              </a:rPr>
              <a:t>compile.dd(new </a:t>
            </a:r>
            <a:r>
              <a:rPr lang="en-US" sz="1050" b="1" dirty="0">
                <a:solidFill>
                  <a:schemeClr val="accent1">
                    <a:lumMod val="75000"/>
                  </a:schemeClr>
                </a:solidFill>
                <a:latin typeface="Lucida Console" panose="020B0609040504020204" pitchFamily="49" charset="0"/>
              </a:rPr>
              <a:t>DDStatement</a:t>
            </a:r>
            <a:r>
              <a:rPr lang="en-US" sz="1050" dirty="0">
                <a:latin typeface="Lucida Console" panose="020B0609040504020204" pitchFamily="49" charset="0"/>
              </a:rPr>
              <a:t>().name("SYSIN").dsn(“</a:t>
            </a:r>
            <a:r>
              <a:rPr lang="en-US" sz="1050" dirty="0">
                <a:solidFill>
                  <a:schemeClr val="accent6">
                    <a:lumMod val="75000"/>
                  </a:schemeClr>
                </a:solidFill>
                <a:latin typeface="Lucida Console" panose="020B0609040504020204" pitchFamily="49" charset="0"/>
              </a:rPr>
              <a:t>$hlq</a:t>
            </a:r>
            <a:r>
              <a:rPr lang="en-US" sz="1050" dirty="0">
                <a:latin typeface="Lucida Console" panose="020B0609040504020204" pitchFamily="49" charset="0"/>
              </a:rPr>
              <a:t>.BUILD.COBOL(HELLO)")</a:t>
            </a:r>
          </a:p>
          <a:p>
            <a:r>
              <a:rPr lang="en-US" sz="1050" dirty="0">
                <a:latin typeface="Lucida Console" panose="020B0609040504020204" pitchFamily="49" charset="0"/>
              </a:rPr>
              <a:t>   	.options("shr")) </a:t>
            </a:r>
          </a:p>
          <a:p>
            <a:endParaRPr lang="en-US" sz="1050" dirty="0">
              <a:latin typeface="Lucida Console" panose="020B0609040504020204" pitchFamily="49" charset="0"/>
            </a:endParaRPr>
          </a:p>
          <a:p>
            <a:r>
              <a:rPr lang="en-US" sz="1050" dirty="0">
                <a:latin typeface="Lucida Console" panose="020B0609040504020204" pitchFamily="49" charset="0"/>
              </a:rPr>
              <a:t>   	… </a:t>
            </a:r>
            <a:r>
              <a:rPr lang="en-US" sz="1050" i="1" dirty="0">
                <a:latin typeface="Lucida Console" panose="020B0609040504020204" pitchFamily="49" charset="0"/>
              </a:rPr>
              <a:t>other dd’s</a:t>
            </a:r>
            <a:r>
              <a:rPr lang="en-US" sz="1050" dirty="0">
                <a:latin typeface="Lucida Console" panose="020B0609040504020204" pitchFamily="49" charset="0"/>
              </a:rPr>
              <a:t> </a:t>
            </a:r>
          </a:p>
          <a:p>
            <a:endParaRPr lang="en-US" sz="1050" dirty="0">
              <a:latin typeface="Lucida Console" panose="020B0609040504020204" pitchFamily="49" charset="0"/>
            </a:endParaRPr>
          </a:p>
          <a:p>
            <a:r>
              <a:rPr lang="en-US" sz="1050" dirty="0">
                <a:latin typeface="Lucida Console" panose="020B0609040504020204" pitchFamily="49" charset="0"/>
              </a:rPr>
              <a:t>compile.copy(new </a:t>
            </a:r>
            <a:r>
              <a:rPr lang="en-US" sz="1050" b="1" dirty="0">
                <a:solidFill>
                  <a:schemeClr val="accent1">
                    <a:lumMod val="75000"/>
                  </a:schemeClr>
                </a:solidFill>
                <a:latin typeface="Lucida Console" panose="020B0609040504020204" pitchFamily="49" charset="0"/>
              </a:rPr>
              <a:t>CopyToHFS</a:t>
            </a:r>
            <a:r>
              <a:rPr lang="en-US" sz="1050" dirty="0">
                <a:latin typeface="Lucida Console" panose="020B0609040504020204" pitchFamily="49" charset="0"/>
              </a:rPr>
              <a:t>().ddName("SYSPRINT")</a:t>
            </a:r>
          </a:p>
          <a:p>
            <a:r>
              <a:rPr lang="en-US" sz="1050" dirty="0">
                <a:latin typeface="Lucida Console" panose="020B0609040504020204" pitchFamily="49" charset="0"/>
              </a:rPr>
              <a:t>	.file(new File(“</a:t>
            </a:r>
            <a:r>
              <a:rPr lang="en-US" sz="1050" dirty="0">
                <a:solidFill>
                  <a:schemeClr val="accent6">
                    <a:lumMod val="75000"/>
                  </a:schemeClr>
                </a:solidFill>
                <a:latin typeface="Lucida Console" panose="020B0609040504020204" pitchFamily="49" charset="0"/>
              </a:rPr>
              <a:t>$workDir</a:t>
            </a:r>
            <a:r>
              <a:rPr lang="en-US" sz="1050" dirty="0">
                <a:latin typeface="Lucida Console" panose="020B0609040504020204" pitchFamily="49" charset="0"/>
              </a:rPr>
              <a:t>/build.log"))) </a:t>
            </a:r>
          </a:p>
          <a:p>
            <a:endParaRPr lang="en-US" sz="1050" dirty="0">
              <a:latin typeface="Lucida Console" panose="020B0609040504020204" pitchFamily="49" charset="0"/>
            </a:endParaRPr>
          </a:p>
          <a:p>
            <a:r>
              <a:rPr lang="en-US" sz="1050" dirty="0">
                <a:latin typeface="Lucida Console" panose="020B0609040504020204" pitchFamily="49" charset="0"/>
              </a:rPr>
              <a:t>def rc = compile.</a:t>
            </a:r>
            <a:r>
              <a:rPr lang="en-US" sz="1050" b="1" dirty="0">
                <a:solidFill>
                  <a:schemeClr val="accent1">
                    <a:lumMod val="75000"/>
                  </a:schemeClr>
                </a:solidFill>
                <a:latin typeface="Lucida Console" panose="020B0609040504020204" pitchFamily="49" charset="0"/>
              </a:rPr>
              <a:t>execute</a:t>
            </a:r>
            <a:r>
              <a:rPr lang="en-US" sz="1050" dirty="0">
                <a:latin typeface="Lucida Console" panose="020B0609040504020204" pitchFamily="49" charset="0"/>
              </a:rPr>
              <a:t>() if (rc &gt; 4) …</a:t>
            </a:r>
          </a:p>
          <a:p>
            <a:r>
              <a:rPr lang="en-US" sz="1050" dirty="0">
                <a:latin typeface="Lucida Console" panose="020B0609040504020204" pitchFamily="49" charset="0"/>
              </a:rPr>
              <a:t>	</a:t>
            </a:r>
            <a:endParaRPr kumimoji="0" lang="en-US" sz="1050" b="0" i="0" u="none" strike="noStrike" cap="none" spc="0" normalizeH="0" baseline="0" dirty="0">
              <a:ln>
                <a:noFill/>
              </a:ln>
              <a:solidFill>
                <a:srgbClr val="000000"/>
              </a:solidFill>
              <a:effectLst/>
              <a:uFillTx/>
              <a:latin typeface="Lucida Console" panose="020B0609040504020204" pitchFamily="49" charset="0"/>
              <a:sym typeface="Calibri"/>
            </a:endParaRPr>
          </a:p>
        </p:txBody>
      </p:sp>
      <p:pic>
        <p:nvPicPr>
          <p:cNvPr id="3" name="Picture 2">
            <a:extLst>
              <a:ext uri="{FF2B5EF4-FFF2-40B4-BE49-F238E27FC236}">
                <a16:creationId xmlns:a16="http://schemas.microsoft.com/office/drawing/2014/main" id="{918C1E00-2D46-43ED-80E1-AA70339DDD39}"/>
              </a:ext>
            </a:extLst>
          </p:cNvPr>
          <p:cNvPicPr>
            <a:picLocks noChangeAspect="1"/>
          </p:cNvPicPr>
          <p:nvPr/>
        </p:nvPicPr>
        <p:blipFill rotWithShape="1">
          <a:blip r:embed="rId2"/>
          <a:srcRect l="25197" t="32819" r="26457" b="37488"/>
          <a:stretch/>
        </p:blipFill>
        <p:spPr>
          <a:xfrm>
            <a:off x="4610100" y="3171540"/>
            <a:ext cx="3956423" cy="1316202"/>
          </a:xfrm>
          <a:prstGeom prst="rect">
            <a:avLst/>
          </a:prstGeom>
          <a:ln>
            <a:noFill/>
          </a:ln>
          <a:effectLst>
            <a:outerShdw blurRad="292100" dist="139700" dir="2700000" algn="tl" rotWithShape="0">
              <a:srgbClr val="333333">
                <a:alpha val="65000"/>
              </a:srgbClr>
            </a:outerShdw>
          </a:effectLst>
        </p:spPr>
      </p:pic>
      <p:pic>
        <p:nvPicPr>
          <p:cNvPr id="5" name="Graphic 4">
            <a:extLst>
              <a:ext uri="{FF2B5EF4-FFF2-40B4-BE49-F238E27FC236}">
                <a16:creationId xmlns:a16="http://schemas.microsoft.com/office/drawing/2014/main" id="{EC3C5A6B-53B8-4452-AB18-51C32BB0C7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sp>
        <p:nvSpPr>
          <p:cNvPr id="6" name="Content Placeholder 7">
            <a:extLst>
              <a:ext uri="{FF2B5EF4-FFF2-40B4-BE49-F238E27FC236}">
                <a16:creationId xmlns:a16="http://schemas.microsoft.com/office/drawing/2014/main" id="{3A143D73-DC04-44AE-803C-CA1BF2506810}"/>
              </a:ext>
            </a:extLst>
          </p:cNvPr>
          <p:cNvSpPr>
            <a:spLocks noGrp="1"/>
          </p:cNvSpPr>
          <p:nvPr>
            <p:ph idx="1"/>
          </p:nvPr>
        </p:nvSpPr>
        <p:spPr>
          <a:xfrm>
            <a:off x="6409212" y="1550374"/>
            <a:ext cx="2248386" cy="613435"/>
          </a:xfrm>
        </p:spPr>
        <p:txBody>
          <a:bodyPr/>
          <a:lstStyle/>
          <a:p>
            <a:pPr marL="0" lvl="0" indent="0" algn="ctr" defTabSz="914400" fontAlgn="base">
              <a:spcBef>
                <a:spcPts val="1100"/>
              </a:spcBef>
              <a:buClr>
                <a:srgbClr val="6D6E70"/>
              </a:buClr>
              <a:buSzPct val="90000"/>
              <a:buNone/>
              <a:tabLst>
                <a:tab pos="1371600" algn="l"/>
              </a:tabLst>
            </a:pPr>
            <a:r>
              <a:rPr lang="en-US" sz="1600" kern="0" dirty="0">
                <a:solidFill>
                  <a:schemeClr val="accent1">
                    <a:lumMod val="75000"/>
                  </a:schemeClr>
                </a:solidFill>
                <a:latin typeface="Arial" panose="020B0604020202020204" pitchFamily="34" charset="0"/>
                <a:ea typeface="+mn-ea"/>
                <a:cs typeface="Arial" pitchFamily="34" charset="0"/>
              </a:rPr>
              <a:t>Blue</a:t>
            </a:r>
            <a:r>
              <a:rPr lang="en-US" sz="1600" kern="0" dirty="0">
                <a:solidFill>
                  <a:srgbClr val="191919"/>
                </a:solidFill>
                <a:latin typeface="Arial" panose="020B0604020202020204" pitchFamily="34" charset="0"/>
                <a:ea typeface="+mn-ea"/>
                <a:cs typeface="Arial" pitchFamily="34" charset="0"/>
              </a:rPr>
              <a:t> text are example DBB APIs, </a:t>
            </a:r>
            <a:r>
              <a:rPr lang="en-US" sz="1600" kern="0" dirty="0">
                <a:solidFill>
                  <a:schemeClr val="accent6">
                    <a:lumMod val="75000"/>
                  </a:schemeClr>
                </a:solidFill>
                <a:latin typeface="Arial" panose="020B0604020202020204" pitchFamily="34" charset="0"/>
                <a:ea typeface="+mn-ea"/>
                <a:cs typeface="Arial" pitchFamily="34" charset="0"/>
              </a:rPr>
              <a:t>orange</a:t>
            </a:r>
            <a:r>
              <a:rPr lang="en-US" sz="1600" kern="0" dirty="0">
                <a:solidFill>
                  <a:srgbClr val="191919"/>
                </a:solidFill>
                <a:latin typeface="Arial" panose="020B0604020202020204" pitchFamily="34" charset="0"/>
                <a:ea typeface="+mn-ea"/>
                <a:cs typeface="Arial" pitchFamily="34" charset="0"/>
              </a:rPr>
              <a:t> are properties </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60D4B72-72D3-45DB-88F0-565EDC4C3F4E}"/>
              </a:ext>
            </a:extLst>
          </p:cNvPr>
          <p:cNvPicPr>
            <a:picLocks noChangeAspect="1"/>
          </p:cNvPicPr>
          <p:nvPr/>
        </p:nvPicPr>
        <p:blipFill>
          <a:blip r:embed="rId5"/>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127152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B8E1AC-B0FF-40FD-9019-B16A2604DF24}"/>
              </a:ext>
            </a:extLst>
          </p:cNvPr>
          <p:cNvPicPr>
            <a:picLocks noChangeAspect="1"/>
          </p:cNvPicPr>
          <p:nvPr/>
        </p:nvPicPr>
        <p:blipFill rotWithShape="1">
          <a:blip r:embed="rId2"/>
          <a:srcRect b="3499"/>
          <a:stretch/>
        </p:blipFill>
        <p:spPr>
          <a:xfrm>
            <a:off x="355143" y="1406297"/>
            <a:ext cx="6439685" cy="3495606"/>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E1EEF207-34DD-4AA0-A693-C89211E6104D}"/>
              </a:ext>
            </a:extLst>
          </p:cNvPr>
          <p:cNvPicPr>
            <a:picLocks noChangeAspect="1"/>
          </p:cNvPicPr>
          <p:nvPr/>
        </p:nvPicPr>
        <p:blipFill rotWithShape="1">
          <a:blip r:embed="rId3"/>
          <a:srcRect t="24573" r="6411" b="10812"/>
          <a:stretch/>
        </p:blipFill>
        <p:spPr>
          <a:xfrm>
            <a:off x="3512936" y="1727254"/>
            <a:ext cx="5190067" cy="2355279"/>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2D170AE7-2E11-4C18-89B4-811FCC8B0297}"/>
              </a:ext>
            </a:extLst>
          </p:cNvPr>
          <p:cNvSpPr>
            <a:spLocks noGrp="1"/>
          </p:cNvSpPr>
          <p:nvPr>
            <p:ph type="title"/>
          </p:nvPr>
        </p:nvSpPr>
        <p:spPr/>
        <p:txBody>
          <a:bodyPr/>
          <a:lstStyle/>
          <a:p>
            <a:r>
              <a:rPr lang="en-US" dirty="0"/>
              <a:t>DBB’s WebApp -  Application Metadata </a:t>
            </a:r>
          </a:p>
        </p:txBody>
      </p:sp>
      <p:sp>
        <p:nvSpPr>
          <p:cNvPr id="6" name="TextBox 5">
            <a:extLst>
              <a:ext uri="{FF2B5EF4-FFF2-40B4-BE49-F238E27FC236}">
                <a16:creationId xmlns:a16="http://schemas.microsoft.com/office/drawing/2014/main" id="{243AFBB9-6BBC-48F7-93A3-3EFE98CD32C3}"/>
              </a:ext>
            </a:extLst>
          </p:cNvPr>
          <p:cNvSpPr txBox="1"/>
          <p:nvPr/>
        </p:nvSpPr>
        <p:spPr>
          <a:xfrm>
            <a:off x="419100" y="723496"/>
            <a:ext cx="8369757"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dirty="0"/>
              <a:t>DBB stores, maintains and queries your application’s program dependencies to other programs and source files like copybooks and  BMS maps during a build.</a:t>
            </a:r>
          </a:p>
        </p:txBody>
      </p:sp>
      <p:pic>
        <p:nvPicPr>
          <p:cNvPr id="10" name="Graphic 9">
            <a:extLst>
              <a:ext uri="{FF2B5EF4-FFF2-40B4-BE49-F238E27FC236}">
                <a16:creationId xmlns:a16="http://schemas.microsoft.com/office/drawing/2014/main" id="{0524526D-8121-4846-8FF7-4D2C45FE81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7619" y="4858385"/>
            <a:ext cx="554400" cy="221760"/>
          </a:xfrm>
          <a:prstGeom prst="rect">
            <a:avLst/>
          </a:prstGeom>
        </p:spPr>
      </p:pic>
      <p:sp>
        <p:nvSpPr>
          <p:cNvPr id="11" name="Arrow: Curved Right 10">
            <a:extLst>
              <a:ext uri="{FF2B5EF4-FFF2-40B4-BE49-F238E27FC236}">
                <a16:creationId xmlns:a16="http://schemas.microsoft.com/office/drawing/2014/main" id="{5B3019D2-FADC-4A9D-9D3E-517FB1BA4E8A}"/>
              </a:ext>
            </a:extLst>
          </p:cNvPr>
          <p:cNvSpPr/>
          <p:nvPr/>
        </p:nvSpPr>
        <p:spPr>
          <a:xfrm rot="2917074" flipH="1" flipV="1">
            <a:off x="7134600" y="4030222"/>
            <a:ext cx="275774" cy="655390"/>
          </a:xfrm>
          <a:prstGeom prst="curved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Content Placeholder 7">
            <a:extLst>
              <a:ext uri="{FF2B5EF4-FFF2-40B4-BE49-F238E27FC236}">
                <a16:creationId xmlns:a16="http://schemas.microsoft.com/office/drawing/2014/main" id="{0E5C9B6C-529C-4878-A67E-DC9A9B4534AD}"/>
              </a:ext>
            </a:extLst>
          </p:cNvPr>
          <p:cNvSpPr>
            <a:spLocks noGrp="1"/>
          </p:cNvSpPr>
          <p:nvPr>
            <p:ph idx="1"/>
          </p:nvPr>
        </p:nvSpPr>
        <p:spPr>
          <a:xfrm>
            <a:off x="7219951" y="4359583"/>
            <a:ext cx="1210404" cy="546100"/>
          </a:xfrm>
        </p:spPr>
        <p:txBody>
          <a:bodyPr/>
          <a:lstStyle/>
          <a:p>
            <a:pPr marL="0" lvl="0" indent="0" algn="ctr" defTabSz="914400" fontAlgn="base">
              <a:spcBef>
                <a:spcPts val="1100"/>
              </a:spcBef>
              <a:buClr>
                <a:srgbClr val="6D6E70"/>
              </a:buClr>
              <a:buSzPct val="90000"/>
              <a:buNone/>
            </a:pPr>
            <a:r>
              <a:rPr lang="en-US" sz="1600" kern="0" dirty="0">
                <a:solidFill>
                  <a:srgbClr val="191919"/>
                </a:solidFill>
                <a:latin typeface="Arial" panose="020B0604020202020204" pitchFamily="34" charset="0"/>
                <a:ea typeface="+mn-ea"/>
                <a:cs typeface="Arial" pitchFamily="34" charset="0"/>
              </a:rPr>
              <a:t>Drill down for </a:t>
            </a:r>
            <a:r>
              <a:rPr lang="en-US" sz="1600" dirty="0">
                <a:solidFill>
                  <a:srgbClr val="191919"/>
                </a:solidFill>
                <a:latin typeface="Arial" panose="020B0604020202020204" pitchFamily="34" charset="0"/>
                <a:ea typeface="+mn-ea"/>
                <a:cs typeface="Arial" pitchFamily="34" charset="0"/>
              </a:rPr>
              <a:t>details</a:t>
            </a:r>
            <a:endParaRPr lang="en-US"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C15C7DF0-8A2A-42C3-B4B7-6081C17D3EC1}"/>
              </a:ext>
            </a:extLst>
          </p:cNvPr>
          <p:cNvPicPr>
            <a:picLocks noChangeAspect="1"/>
          </p:cNvPicPr>
          <p:nvPr/>
        </p:nvPicPr>
        <p:blipFill>
          <a:blip r:embed="rId6"/>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41869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FC7D-65CD-435D-AB1A-2506A67FBBCF}"/>
              </a:ext>
            </a:extLst>
          </p:cNvPr>
          <p:cNvSpPr>
            <a:spLocks noGrp="1"/>
          </p:cNvSpPr>
          <p:nvPr>
            <p:ph type="title"/>
          </p:nvPr>
        </p:nvSpPr>
        <p:spPr/>
        <p:txBody>
          <a:bodyPr/>
          <a:lstStyle/>
          <a:p>
            <a:r>
              <a:rPr lang="en-US" dirty="0"/>
              <a:t>DBB’s WebApp – The Build Report </a:t>
            </a:r>
          </a:p>
        </p:txBody>
      </p:sp>
      <p:sp>
        <p:nvSpPr>
          <p:cNvPr id="5" name="TextBox 4">
            <a:extLst>
              <a:ext uri="{FF2B5EF4-FFF2-40B4-BE49-F238E27FC236}">
                <a16:creationId xmlns:a16="http://schemas.microsoft.com/office/drawing/2014/main" id="{AEF11EA9-15CA-4455-9C38-094F428D9E86}"/>
              </a:ext>
            </a:extLst>
          </p:cNvPr>
          <p:cNvSpPr txBox="1"/>
          <p:nvPr/>
        </p:nvSpPr>
        <p:spPr>
          <a:xfrm>
            <a:off x="354013" y="710643"/>
            <a:ext cx="8434844"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dirty="0"/>
              <a:t>DBB generates build reports and creates a machine-readable JSON file to drive your automated Continuous Deployment (CD) process.  </a:t>
            </a:r>
          </a:p>
        </p:txBody>
      </p:sp>
      <p:pic>
        <p:nvPicPr>
          <p:cNvPr id="10" name="Picture 9">
            <a:extLst>
              <a:ext uri="{FF2B5EF4-FFF2-40B4-BE49-F238E27FC236}">
                <a16:creationId xmlns:a16="http://schemas.microsoft.com/office/drawing/2014/main" id="{28454062-1BB1-450A-9B47-0F862BC08A7B}"/>
              </a:ext>
            </a:extLst>
          </p:cNvPr>
          <p:cNvPicPr>
            <a:picLocks noChangeAspect="1"/>
          </p:cNvPicPr>
          <p:nvPr/>
        </p:nvPicPr>
        <p:blipFill rotWithShape="1">
          <a:blip r:embed="rId2"/>
          <a:srcRect t="36131" r="30806" b="8244"/>
          <a:stretch/>
        </p:blipFill>
        <p:spPr>
          <a:xfrm>
            <a:off x="3211122" y="1541638"/>
            <a:ext cx="5701831" cy="257835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6347840-80E5-4233-8919-5950E2542A13}"/>
              </a:ext>
            </a:extLst>
          </p:cNvPr>
          <p:cNvPicPr>
            <a:picLocks noChangeAspect="1"/>
          </p:cNvPicPr>
          <p:nvPr/>
        </p:nvPicPr>
        <p:blipFill rotWithShape="1">
          <a:blip r:embed="rId3"/>
          <a:srcRect t="24244" r="70069" b="9431"/>
          <a:stretch/>
        </p:blipFill>
        <p:spPr>
          <a:xfrm>
            <a:off x="685737" y="1541638"/>
            <a:ext cx="2231428" cy="267837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7162A113-C324-4BCE-BD20-9C745332D420}"/>
              </a:ext>
            </a:extLst>
          </p:cNvPr>
          <p:cNvPicPr>
            <a:picLocks noChangeAspect="1"/>
          </p:cNvPicPr>
          <p:nvPr/>
        </p:nvPicPr>
        <p:blipFill rotWithShape="1">
          <a:blip r:embed="rId4"/>
          <a:srcRect l="-1" t="19956" r="21696" b="55037"/>
          <a:stretch/>
        </p:blipFill>
        <p:spPr>
          <a:xfrm>
            <a:off x="3211122" y="4197065"/>
            <a:ext cx="5119278" cy="829029"/>
          </a:xfrm>
          <a:prstGeom prst="rect">
            <a:avLst/>
          </a:prstGeom>
          <a:ln>
            <a:noFill/>
          </a:ln>
          <a:effectLst>
            <a:outerShdw blurRad="292100" dist="139700" dir="2700000" algn="tl" rotWithShape="0">
              <a:srgbClr val="333333">
                <a:alpha val="65000"/>
              </a:srgbClr>
            </a:outerShdw>
          </a:effectLst>
        </p:spPr>
      </p:pic>
      <p:pic>
        <p:nvPicPr>
          <p:cNvPr id="13" name="Graphic 12">
            <a:extLst>
              <a:ext uri="{FF2B5EF4-FFF2-40B4-BE49-F238E27FC236}">
                <a16:creationId xmlns:a16="http://schemas.microsoft.com/office/drawing/2014/main" id="{6D15DED8-3D68-4806-B91D-FD1393A70E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17619" y="4858385"/>
            <a:ext cx="554400" cy="221760"/>
          </a:xfrm>
          <a:prstGeom prst="rect">
            <a:avLst/>
          </a:prstGeom>
        </p:spPr>
      </p:pic>
      <p:sp>
        <p:nvSpPr>
          <p:cNvPr id="14" name="Arrow: Curved Right 13">
            <a:extLst>
              <a:ext uri="{FF2B5EF4-FFF2-40B4-BE49-F238E27FC236}">
                <a16:creationId xmlns:a16="http://schemas.microsoft.com/office/drawing/2014/main" id="{C0E107AA-DDA3-4CFE-A35B-F0B7AAAADAD3}"/>
              </a:ext>
            </a:extLst>
          </p:cNvPr>
          <p:cNvSpPr/>
          <p:nvPr/>
        </p:nvSpPr>
        <p:spPr>
          <a:xfrm rot="6345060" flipV="1">
            <a:off x="2807428" y="2253940"/>
            <a:ext cx="219473" cy="635619"/>
          </a:xfrm>
          <a:prstGeom prst="curved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1" name="Picture 10">
            <a:extLst>
              <a:ext uri="{FF2B5EF4-FFF2-40B4-BE49-F238E27FC236}">
                <a16:creationId xmlns:a16="http://schemas.microsoft.com/office/drawing/2014/main" id="{FACCAF77-2811-43D8-B7A8-9EEFE9CAEC07}"/>
              </a:ext>
            </a:extLst>
          </p:cNvPr>
          <p:cNvPicPr>
            <a:picLocks noChangeAspect="1"/>
          </p:cNvPicPr>
          <p:nvPr/>
        </p:nvPicPr>
        <p:blipFill>
          <a:blip r:embed="rId7"/>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298412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DFAE-4AD9-4159-B553-301C0F3A358D}"/>
              </a:ext>
            </a:extLst>
          </p:cNvPr>
          <p:cNvSpPr>
            <a:spLocks noGrp="1"/>
          </p:cNvSpPr>
          <p:nvPr>
            <p:ph type="title"/>
          </p:nvPr>
        </p:nvSpPr>
        <p:spPr/>
        <p:txBody>
          <a:bodyPr/>
          <a:lstStyle/>
          <a:p>
            <a:r>
              <a:rPr lang="en-US" dirty="0"/>
              <a:t>Find us on Git Hub - https://github.com/IBM/dbb</a:t>
            </a:r>
          </a:p>
        </p:txBody>
      </p:sp>
      <p:pic>
        <p:nvPicPr>
          <p:cNvPr id="7" name="Picture 6">
            <a:extLst>
              <a:ext uri="{FF2B5EF4-FFF2-40B4-BE49-F238E27FC236}">
                <a16:creationId xmlns:a16="http://schemas.microsoft.com/office/drawing/2014/main" id="{A6FE3644-AEE4-4094-9123-87F2D6EA4C6B}"/>
              </a:ext>
            </a:extLst>
          </p:cNvPr>
          <p:cNvPicPr>
            <a:picLocks noChangeAspect="1"/>
          </p:cNvPicPr>
          <p:nvPr/>
        </p:nvPicPr>
        <p:blipFill rotWithShape="1">
          <a:blip r:embed="rId2"/>
          <a:srcRect l="15305" t="13713" r="14773" b="25843"/>
          <a:stretch/>
        </p:blipFill>
        <p:spPr>
          <a:xfrm>
            <a:off x="246856" y="1028700"/>
            <a:ext cx="5171368" cy="251460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9291B0D-0DE5-40B3-8302-FA3A155451FC}"/>
              </a:ext>
            </a:extLst>
          </p:cNvPr>
          <p:cNvPicPr>
            <a:picLocks noChangeAspect="1"/>
          </p:cNvPicPr>
          <p:nvPr/>
        </p:nvPicPr>
        <p:blipFill rotWithShape="1">
          <a:blip r:embed="rId3"/>
          <a:srcRect l="16842" t="6793" r="19636" b="-3059"/>
          <a:stretch/>
        </p:blipFill>
        <p:spPr>
          <a:xfrm>
            <a:off x="4721384" y="2010289"/>
            <a:ext cx="3596640" cy="3066022"/>
          </a:xfrm>
          <a:prstGeom prst="rect">
            <a:avLst/>
          </a:prstGeom>
          <a:ln>
            <a:noFill/>
          </a:ln>
          <a:effectLst>
            <a:outerShdw blurRad="292100" dist="139700" dir="2700000" algn="tl" rotWithShape="0">
              <a:srgbClr val="333333">
                <a:alpha val="65000"/>
              </a:srgbClr>
            </a:outerShdw>
          </a:effectLst>
        </p:spPr>
      </p:pic>
      <p:pic>
        <p:nvPicPr>
          <p:cNvPr id="9" name="Graphic 8">
            <a:extLst>
              <a:ext uri="{FF2B5EF4-FFF2-40B4-BE49-F238E27FC236}">
                <a16:creationId xmlns:a16="http://schemas.microsoft.com/office/drawing/2014/main" id="{1831623A-5D8D-49F6-A520-04C35BB776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7619" y="4858385"/>
            <a:ext cx="554400" cy="221760"/>
          </a:xfrm>
          <a:prstGeom prst="rect">
            <a:avLst/>
          </a:prstGeom>
        </p:spPr>
      </p:pic>
      <p:sp>
        <p:nvSpPr>
          <p:cNvPr id="10" name="TextBox 9">
            <a:extLst>
              <a:ext uri="{FF2B5EF4-FFF2-40B4-BE49-F238E27FC236}">
                <a16:creationId xmlns:a16="http://schemas.microsoft.com/office/drawing/2014/main" id="{CC97B32E-B2FF-4D33-A229-FA7602AB6A90}"/>
              </a:ext>
            </a:extLst>
          </p:cNvPr>
          <p:cNvSpPr txBox="1"/>
          <p:nvPr/>
        </p:nvSpPr>
        <p:spPr>
          <a:xfrm>
            <a:off x="5856050" y="1028700"/>
            <a:ext cx="2461974"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dirty="0"/>
              <a:t>Samples, documentation and other resources</a:t>
            </a:r>
          </a:p>
        </p:txBody>
      </p:sp>
      <p:sp>
        <p:nvSpPr>
          <p:cNvPr id="11" name="TextBox 10">
            <a:extLst>
              <a:ext uri="{FF2B5EF4-FFF2-40B4-BE49-F238E27FC236}">
                <a16:creationId xmlns:a16="http://schemas.microsoft.com/office/drawing/2014/main" id="{A5FA9DC1-F58F-403B-B89E-B12955F224FB}"/>
              </a:ext>
            </a:extLst>
          </p:cNvPr>
          <p:cNvSpPr txBox="1"/>
          <p:nvPr/>
        </p:nvSpPr>
        <p:spPr>
          <a:xfrm>
            <a:off x="354013" y="4002660"/>
            <a:ext cx="4217987" cy="846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600" dirty="0"/>
              <a:t>Case Study: </a:t>
            </a:r>
            <a:r>
              <a:rPr lang="en-US" sz="1100" dirty="0">
                <a:solidFill>
                  <a:schemeClr val="accent1">
                    <a:lumMod val="60000"/>
                    <a:lumOff val="40000"/>
                  </a:schemeClr>
                </a:solidFill>
              </a:rPr>
              <a:t>https://developer.ibm.com/mainframe/2019/03/25/devops-transformation-on-ibm-z-with-git-and-ibm-dependency-based-build-a-case-study/</a:t>
            </a:r>
            <a:endParaRPr lang="en-US" sz="1600" dirty="0">
              <a:solidFill>
                <a:schemeClr val="accent1">
                  <a:lumMod val="60000"/>
                  <a:lumOff val="40000"/>
                </a:schemeClr>
              </a:solidFill>
            </a:endParaRPr>
          </a:p>
        </p:txBody>
      </p:sp>
      <p:pic>
        <p:nvPicPr>
          <p:cNvPr id="13" name="Picture 12">
            <a:extLst>
              <a:ext uri="{FF2B5EF4-FFF2-40B4-BE49-F238E27FC236}">
                <a16:creationId xmlns:a16="http://schemas.microsoft.com/office/drawing/2014/main" id="{EE7148D3-D4DF-41A3-BAB5-C85CF26B0701}"/>
              </a:ext>
            </a:extLst>
          </p:cNvPr>
          <p:cNvPicPr>
            <a:picLocks noChangeAspect="1"/>
          </p:cNvPicPr>
          <p:nvPr/>
        </p:nvPicPr>
        <p:blipFill>
          <a:blip r:embed="rId6"/>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03263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67" y="2345257"/>
            <a:ext cx="8723050" cy="452986"/>
          </a:xfrm>
        </p:spPr>
        <p:txBody>
          <a:bodyPr/>
          <a:lstStyle/>
          <a:p>
            <a:r>
              <a:rPr lang="en-US" sz="2400" dirty="0">
                <a:solidFill>
                  <a:srgbClr val="002060"/>
                </a:solidFill>
              </a:rPr>
              <a:t>Migration Path from Current State to Git-DBB Solution</a:t>
            </a:r>
          </a:p>
        </p:txBody>
      </p:sp>
      <p:pic>
        <p:nvPicPr>
          <p:cNvPr id="4" name="Graphic 3">
            <a:extLst>
              <a:ext uri="{FF2B5EF4-FFF2-40B4-BE49-F238E27FC236}">
                <a16:creationId xmlns:a16="http://schemas.microsoft.com/office/drawing/2014/main" id="{7EA60558-28EC-4AD8-8C0B-5310DAEE63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1387" y="193005"/>
            <a:ext cx="1132465" cy="452986"/>
          </a:xfrm>
          <a:prstGeom prst="rect">
            <a:avLst/>
          </a:prstGeom>
        </p:spPr>
      </p:pic>
      <p:pic>
        <p:nvPicPr>
          <p:cNvPr id="6" name="Picture 5">
            <a:extLst>
              <a:ext uri="{FF2B5EF4-FFF2-40B4-BE49-F238E27FC236}">
                <a16:creationId xmlns:a16="http://schemas.microsoft.com/office/drawing/2014/main" id="{911B688A-EC86-4E17-94BA-01651F6E8F3A}"/>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18228642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Disclaimer</a:t>
            </a:r>
          </a:p>
        </p:txBody>
      </p:sp>
      <p:sp>
        <p:nvSpPr>
          <p:cNvPr id="6" name="Content Placeholder 1"/>
          <p:cNvSpPr txBox="1">
            <a:spLocks/>
          </p:cNvSpPr>
          <p:nvPr/>
        </p:nvSpPr>
        <p:spPr>
          <a:xfrm>
            <a:off x="437055" y="870862"/>
            <a:ext cx="8393987" cy="5038725"/>
          </a:xfrm>
          <a:prstGeom prst="rect">
            <a:avLst/>
          </a:prstGeom>
        </p:spPr>
        <p:txBody>
          <a:bodyPr/>
          <a:lstStyle>
            <a:lvl1pPr marL="342900" indent="-342900" algn="l" defTabSz="457200" rtl="0" eaLnBrk="1" latinLnBrk="0" hangingPunct="1">
              <a:spcBef>
                <a:spcPct val="20000"/>
              </a:spcBef>
              <a:buClr>
                <a:srgbClr val="619AEC"/>
              </a:buClr>
              <a:buFont typeface="Wingdings" charset="2"/>
              <a:buChar char="§"/>
              <a:defRPr sz="2000" kern="1200">
                <a:solidFill>
                  <a:schemeClr val="tx1"/>
                </a:solidFill>
                <a:latin typeface="+mn-lt"/>
                <a:ea typeface="IBM Plex Sans" charset="0"/>
                <a:cs typeface="IBM Plex Sans" charset="0"/>
              </a:defRPr>
            </a:lvl1pPr>
            <a:lvl2pPr marL="742950" indent="-285750" algn="l" defTabSz="457200" rtl="0" eaLnBrk="1" latinLnBrk="0" hangingPunct="1">
              <a:spcBef>
                <a:spcPct val="20000"/>
              </a:spcBef>
              <a:buClr>
                <a:srgbClr val="619AEC"/>
              </a:buClr>
              <a:buFont typeface="Arial"/>
              <a:buChar char="–"/>
              <a:defRPr sz="1800" kern="1200">
                <a:solidFill>
                  <a:schemeClr val="tx1"/>
                </a:solidFill>
                <a:latin typeface="+mn-lt"/>
                <a:ea typeface="IBM Plex Sans" charset="0"/>
                <a:cs typeface="IBM Plex Sans" charset="0"/>
              </a:defRPr>
            </a:lvl2pPr>
            <a:lvl3pPr marL="1143000" indent="-228600" algn="l" defTabSz="457200" rtl="0" eaLnBrk="1" latinLnBrk="0" hangingPunct="1">
              <a:spcBef>
                <a:spcPct val="20000"/>
              </a:spcBef>
              <a:buClr>
                <a:srgbClr val="619AEC"/>
              </a:buClr>
              <a:buFont typeface="Arial"/>
              <a:buChar char="•"/>
              <a:defRPr sz="1600" kern="1200">
                <a:solidFill>
                  <a:schemeClr val="tx1"/>
                </a:solidFill>
                <a:latin typeface="+mn-lt"/>
                <a:ea typeface="IBM Plex Sans" charset="0"/>
                <a:cs typeface="IBM Plex Sans" charset="0"/>
              </a:defRPr>
            </a:lvl3pPr>
            <a:lvl4pPr marL="16002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4pPr>
            <a:lvl5pPr marL="20574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IBM’s statements regarding its plans, directions, and intent are subject to change or withdrawal without notice and at IBM’s sole discretion.  </a:t>
            </a:r>
          </a:p>
          <a:p>
            <a:r>
              <a:rPr lang="en-US" sz="1400" dirty="0"/>
              <a:t>Information regarding potential future products is intended to outline our general product direction and it should not be relied on in making a purchasing decision. </a:t>
            </a:r>
          </a:p>
          <a:p>
            <a:r>
              <a:rPr lang="en-US" sz="1400" dirty="0"/>
              <a:t>The information mentioned regarding potential future products is not a commitment, promise, or legal obligation to deliver any material, code or functionality. Information about potential future products may not be incorporated into any contract. </a:t>
            </a:r>
          </a:p>
          <a:p>
            <a:r>
              <a:rPr lang="en-US" sz="1400" dirty="0"/>
              <a:t>The development, release, and timing of any future features or functionality described for our products remains at our sole discretion. </a:t>
            </a:r>
          </a:p>
          <a:p>
            <a:r>
              <a:rPr lang="en-US" sz="1400" dirty="0"/>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p:txBody>
      </p:sp>
      <p:pic>
        <p:nvPicPr>
          <p:cNvPr id="5" name="Graphic 4">
            <a:extLst>
              <a:ext uri="{FF2B5EF4-FFF2-40B4-BE49-F238E27FC236}">
                <a16:creationId xmlns:a16="http://schemas.microsoft.com/office/drawing/2014/main" id="{ECA58453-8F69-4AA1-B9ED-88CC6BF836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7619" y="4858385"/>
            <a:ext cx="554400" cy="221760"/>
          </a:xfrm>
          <a:prstGeom prst="rect">
            <a:avLst/>
          </a:prstGeom>
        </p:spPr>
      </p:pic>
      <p:pic>
        <p:nvPicPr>
          <p:cNvPr id="7" name="Picture 6">
            <a:extLst>
              <a:ext uri="{FF2B5EF4-FFF2-40B4-BE49-F238E27FC236}">
                <a16:creationId xmlns:a16="http://schemas.microsoft.com/office/drawing/2014/main" id="{12DD48C6-93DB-43A9-8253-1B4804A38429}"/>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453029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23199480-DAFF-4B91-A5BC-583CE8B5A835}"/>
              </a:ext>
            </a:extLst>
          </p:cNvPr>
          <p:cNvSpPr/>
          <p:nvPr/>
        </p:nvSpPr>
        <p:spPr>
          <a:xfrm>
            <a:off x="0" y="446920"/>
            <a:ext cx="9132496" cy="3382864"/>
          </a:xfrm>
          <a:prstGeom prst="rect">
            <a:avLst/>
          </a:prstGeom>
          <a:gradFill flip="none" rotWithShape="1">
            <a:gsLst>
              <a:gs pos="0">
                <a:sysClr val="window" lastClr="FFFFFF"/>
              </a:gs>
              <a:gs pos="74000">
                <a:sysClr val="window" lastClr="FFFFFF"/>
              </a:gs>
              <a:gs pos="83000">
                <a:srgbClr val="A5A5A5">
                  <a:lumMod val="45000"/>
                  <a:lumOff val="55000"/>
                </a:srgbClr>
              </a:gs>
              <a:gs pos="100000">
                <a:srgbClr val="A5A5A5">
                  <a:lumMod val="30000"/>
                  <a:lumOff val="70000"/>
                </a:srgbClr>
              </a:gs>
            </a:gsLst>
            <a:lin ang="5400000" scaled="1"/>
            <a:tileRect/>
          </a:gradFill>
          <a:ln w="12700" cap="flat" cmpd="sng" algn="ctr">
            <a:no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AF90E6AA-46C1-4921-8EDA-B7A9680C4C3C}"/>
              </a:ext>
            </a:extLst>
          </p:cNvPr>
          <p:cNvSpPr/>
          <p:nvPr/>
        </p:nvSpPr>
        <p:spPr>
          <a:xfrm>
            <a:off x="519198" y="550014"/>
            <a:ext cx="1347606" cy="1177977"/>
          </a:xfrm>
          <a:custGeom>
            <a:avLst/>
            <a:gdLst>
              <a:gd name="connsiteX0" fmla="*/ 0 w 1347606"/>
              <a:gd name="connsiteY0" fmla="*/ 176697 h 1177977"/>
              <a:gd name="connsiteX1" fmla="*/ 758618 w 1347606"/>
              <a:gd name="connsiteY1" fmla="*/ 176697 h 1177977"/>
              <a:gd name="connsiteX2" fmla="*/ 758618 w 1347606"/>
              <a:gd name="connsiteY2" fmla="*/ 0 h 1177977"/>
              <a:gd name="connsiteX3" fmla="*/ 1347606 w 1347606"/>
              <a:gd name="connsiteY3" fmla="*/ 588989 h 1177977"/>
              <a:gd name="connsiteX4" fmla="*/ 758618 w 1347606"/>
              <a:gd name="connsiteY4" fmla="*/ 1177977 h 1177977"/>
              <a:gd name="connsiteX5" fmla="*/ 758618 w 1347606"/>
              <a:gd name="connsiteY5" fmla="*/ 1001280 h 1177977"/>
              <a:gd name="connsiteX6" fmla="*/ 0 w 1347606"/>
              <a:gd name="connsiteY6" fmla="*/ 1001280 h 1177977"/>
              <a:gd name="connsiteX7" fmla="*/ 0 w 1347606"/>
              <a:gd name="connsiteY7" fmla="*/ 176697 h 117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7606" h="1177977">
                <a:moveTo>
                  <a:pt x="0" y="176697"/>
                </a:moveTo>
                <a:lnTo>
                  <a:pt x="758618" y="176697"/>
                </a:lnTo>
                <a:lnTo>
                  <a:pt x="758618" y="0"/>
                </a:lnTo>
                <a:lnTo>
                  <a:pt x="1347606" y="588989"/>
                </a:lnTo>
                <a:lnTo>
                  <a:pt x="758618" y="1177977"/>
                </a:lnTo>
                <a:lnTo>
                  <a:pt x="758618" y="1001280"/>
                </a:lnTo>
                <a:lnTo>
                  <a:pt x="0" y="1001280"/>
                </a:lnTo>
                <a:lnTo>
                  <a:pt x="0" y="176697"/>
                </a:lnTo>
                <a:close/>
              </a:path>
            </a:pathLst>
          </a:custGeom>
          <a:solidFill>
            <a:srgbClr val="ED7D31">
              <a:tint val="40000"/>
              <a:alpha val="90000"/>
              <a:hueOff val="0"/>
              <a:satOff val="0"/>
              <a:lumOff val="0"/>
              <a:alphaOff val="0"/>
            </a:srgbClr>
          </a:solidFill>
          <a:ln w="12700" cap="flat" cmpd="sng" algn="ctr">
            <a:solidFill>
              <a:srgbClr val="ED7D31">
                <a:tint val="40000"/>
                <a:alpha val="9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357222" tIns="181777" rIns="363906" bIns="181777" numCol="1" spcCol="1270" anchor="ctr" anchorCtr="0">
            <a:noAutofit/>
          </a:bodyPr>
          <a:lstStyle/>
          <a:p>
            <a:pPr marL="0" lvl="0" indent="0" algn="ctr" defTabSz="355600">
              <a:lnSpc>
                <a:spcPct val="90000"/>
              </a:lnSpc>
              <a:spcBef>
                <a:spcPct val="0"/>
              </a:spcBef>
              <a:spcAft>
                <a:spcPct val="35000"/>
              </a:spcAft>
              <a:buNone/>
            </a:pPr>
            <a:r>
              <a:rPr lang="en-CA" sz="800" b="1" kern="1200" dirty="0">
                <a:solidFill>
                  <a:sysClr val="windowText" lastClr="000000">
                    <a:hueOff val="0"/>
                    <a:satOff val="0"/>
                    <a:lumOff val="0"/>
                    <a:alphaOff val="0"/>
                  </a:sysClr>
                </a:solidFill>
                <a:latin typeface="Calibri" panose="020F0502020204030204"/>
                <a:ea typeface="+mn-ea"/>
                <a:cs typeface="+mn-cs"/>
              </a:rPr>
              <a:t>Questionnaire</a:t>
            </a:r>
          </a:p>
        </p:txBody>
      </p:sp>
      <p:sp>
        <p:nvSpPr>
          <p:cNvPr id="6" name="Freeform: Shape 5">
            <a:extLst>
              <a:ext uri="{FF2B5EF4-FFF2-40B4-BE49-F238E27FC236}">
                <a16:creationId xmlns:a16="http://schemas.microsoft.com/office/drawing/2014/main" id="{D0BE581B-48CB-454B-A4B3-BA26FE209E4F}"/>
              </a:ext>
            </a:extLst>
          </p:cNvPr>
          <p:cNvSpPr/>
          <p:nvPr/>
        </p:nvSpPr>
        <p:spPr>
          <a:xfrm>
            <a:off x="177158" y="799945"/>
            <a:ext cx="673803" cy="673803"/>
          </a:xfrm>
          <a:custGeom>
            <a:avLst/>
            <a:gdLst>
              <a:gd name="connsiteX0" fmla="*/ 0 w 673803"/>
              <a:gd name="connsiteY0" fmla="*/ 336902 h 673803"/>
              <a:gd name="connsiteX1" fmla="*/ 336902 w 673803"/>
              <a:gd name="connsiteY1" fmla="*/ 0 h 673803"/>
              <a:gd name="connsiteX2" fmla="*/ 673804 w 673803"/>
              <a:gd name="connsiteY2" fmla="*/ 336902 h 673803"/>
              <a:gd name="connsiteX3" fmla="*/ 336902 w 673803"/>
              <a:gd name="connsiteY3" fmla="*/ 673804 h 673803"/>
              <a:gd name="connsiteX4" fmla="*/ 0 w 673803"/>
              <a:gd name="connsiteY4" fmla="*/ 336902 h 673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803" h="673803">
                <a:moveTo>
                  <a:pt x="0" y="336902"/>
                </a:moveTo>
                <a:cubicBezTo>
                  <a:pt x="0" y="150836"/>
                  <a:pt x="150836" y="0"/>
                  <a:pt x="336902" y="0"/>
                </a:cubicBezTo>
                <a:cubicBezTo>
                  <a:pt x="522968" y="0"/>
                  <a:pt x="673804" y="150836"/>
                  <a:pt x="673804" y="336902"/>
                </a:cubicBezTo>
                <a:cubicBezTo>
                  <a:pt x="673804" y="522968"/>
                  <a:pt x="522968" y="673804"/>
                  <a:pt x="336902" y="673804"/>
                </a:cubicBezTo>
                <a:cubicBezTo>
                  <a:pt x="150836" y="673804"/>
                  <a:pt x="0" y="522968"/>
                  <a:pt x="0" y="336902"/>
                </a:cubicBezTo>
                <a:close/>
              </a:path>
            </a:pathLst>
          </a:cu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03756" tIns="103756" rIns="103756" bIns="103756" numCol="1" spcCol="1270" anchor="ctr" anchorCtr="0">
            <a:noAutofit/>
          </a:bodyPr>
          <a:lstStyle/>
          <a:p>
            <a:pPr marL="0" lvl="0" indent="0" algn="ctr" defTabSz="355600">
              <a:lnSpc>
                <a:spcPct val="90000"/>
              </a:lnSpc>
              <a:spcBef>
                <a:spcPct val="0"/>
              </a:spcBef>
              <a:spcAft>
                <a:spcPct val="35000"/>
              </a:spcAft>
              <a:buNone/>
            </a:pPr>
            <a:r>
              <a:rPr lang="en-CA" sz="800" b="1" kern="1200" dirty="0">
                <a:solidFill>
                  <a:sysClr val="window" lastClr="FFFFFF"/>
                </a:solidFill>
                <a:latin typeface="Calibri" panose="020F0502020204030204"/>
                <a:ea typeface="+mn-ea"/>
                <a:cs typeface="+mn-cs"/>
              </a:rPr>
              <a:t>Analysis Tools</a:t>
            </a:r>
          </a:p>
        </p:txBody>
      </p:sp>
      <p:sp>
        <p:nvSpPr>
          <p:cNvPr id="7" name="Freeform: Shape 6">
            <a:extLst>
              <a:ext uri="{FF2B5EF4-FFF2-40B4-BE49-F238E27FC236}">
                <a16:creationId xmlns:a16="http://schemas.microsoft.com/office/drawing/2014/main" id="{2E680B14-39AD-46F5-9C83-4FB16908D127}"/>
              </a:ext>
            </a:extLst>
          </p:cNvPr>
          <p:cNvSpPr/>
          <p:nvPr/>
        </p:nvSpPr>
        <p:spPr>
          <a:xfrm>
            <a:off x="2287932" y="550014"/>
            <a:ext cx="1347606" cy="1177977"/>
          </a:xfrm>
          <a:custGeom>
            <a:avLst/>
            <a:gdLst>
              <a:gd name="connsiteX0" fmla="*/ 0 w 1347606"/>
              <a:gd name="connsiteY0" fmla="*/ 176697 h 1177977"/>
              <a:gd name="connsiteX1" fmla="*/ 758618 w 1347606"/>
              <a:gd name="connsiteY1" fmla="*/ 176697 h 1177977"/>
              <a:gd name="connsiteX2" fmla="*/ 758618 w 1347606"/>
              <a:gd name="connsiteY2" fmla="*/ 0 h 1177977"/>
              <a:gd name="connsiteX3" fmla="*/ 1347606 w 1347606"/>
              <a:gd name="connsiteY3" fmla="*/ 588989 h 1177977"/>
              <a:gd name="connsiteX4" fmla="*/ 758618 w 1347606"/>
              <a:gd name="connsiteY4" fmla="*/ 1177977 h 1177977"/>
              <a:gd name="connsiteX5" fmla="*/ 758618 w 1347606"/>
              <a:gd name="connsiteY5" fmla="*/ 1001280 h 1177977"/>
              <a:gd name="connsiteX6" fmla="*/ 0 w 1347606"/>
              <a:gd name="connsiteY6" fmla="*/ 1001280 h 1177977"/>
              <a:gd name="connsiteX7" fmla="*/ 0 w 1347606"/>
              <a:gd name="connsiteY7" fmla="*/ 176697 h 117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7606" h="1177977">
                <a:moveTo>
                  <a:pt x="0" y="176697"/>
                </a:moveTo>
                <a:lnTo>
                  <a:pt x="758618" y="176697"/>
                </a:lnTo>
                <a:lnTo>
                  <a:pt x="758618" y="0"/>
                </a:lnTo>
                <a:lnTo>
                  <a:pt x="1347606" y="588989"/>
                </a:lnTo>
                <a:lnTo>
                  <a:pt x="758618" y="1177977"/>
                </a:lnTo>
                <a:lnTo>
                  <a:pt x="758618" y="1001280"/>
                </a:lnTo>
                <a:lnTo>
                  <a:pt x="0" y="1001280"/>
                </a:lnTo>
                <a:lnTo>
                  <a:pt x="0" y="176697"/>
                </a:lnTo>
                <a:close/>
              </a:path>
            </a:pathLst>
          </a:custGeom>
          <a:solidFill>
            <a:srgbClr val="A5A5A5">
              <a:tint val="40000"/>
              <a:alpha val="90000"/>
              <a:hueOff val="0"/>
              <a:satOff val="0"/>
              <a:lumOff val="0"/>
              <a:alphaOff val="0"/>
            </a:srgbClr>
          </a:solidFill>
          <a:ln w="12700" cap="flat" cmpd="sng" algn="ctr">
            <a:solidFill>
              <a:srgbClr val="A5A5A5">
                <a:tint val="40000"/>
                <a:alpha val="9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367381" tIns="184317" rIns="368987" bIns="184317" numCol="1" spcCol="1270" anchor="ctr" anchorCtr="0">
            <a:noAutofit/>
          </a:bodyPr>
          <a:lstStyle/>
          <a:p>
            <a:pPr marL="114300" lvl="1" indent="-114300" algn="l" defTabSz="533400">
              <a:lnSpc>
                <a:spcPct val="90000"/>
              </a:lnSpc>
              <a:spcBef>
                <a:spcPct val="0"/>
              </a:spcBef>
              <a:spcAft>
                <a:spcPct val="15000"/>
              </a:spcAft>
              <a:buNone/>
            </a:pPr>
            <a:endParaRPr lang="en-CA" sz="1200" b="1" kern="1200" dirty="0">
              <a:solidFill>
                <a:sysClr val="windowText" lastClr="000000">
                  <a:hueOff val="0"/>
                  <a:satOff val="0"/>
                  <a:lumOff val="0"/>
                  <a:alphaOff val="0"/>
                </a:sysClr>
              </a:solidFill>
              <a:latin typeface="Calibri" panose="020F0502020204030204"/>
              <a:ea typeface="+mn-ea"/>
              <a:cs typeface="+mn-cs"/>
            </a:endParaRPr>
          </a:p>
          <a:p>
            <a:pPr marL="57150" lvl="1" indent="-57150" algn="l" defTabSz="444500">
              <a:lnSpc>
                <a:spcPct val="90000"/>
              </a:lnSpc>
              <a:spcBef>
                <a:spcPct val="0"/>
              </a:spcBef>
              <a:spcAft>
                <a:spcPct val="15000"/>
              </a:spcAft>
              <a:buChar char="•"/>
            </a:pPr>
            <a:r>
              <a:rPr lang="en-CA" sz="1000" b="1" kern="1200" dirty="0">
                <a:solidFill>
                  <a:sysClr val="windowText" lastClr="000000">
                    <a:hueOff val="0"/>
                    <a:satOff val="0"/>
                    <a:lumOff val="0"/>
                    <a:alphaOff val="0"/>
                  </a:sysClr>
                </a:solidFill>
                <a:latin typeface="Calibri" panose="020F0502020204030204"/>
                <a:ea typeface="+mn-ea"/>
                <a:cs typeface="+mn-cs"/>
              </a:rPr>
              <a:t>BP/Client Tools</a:t>
            </a:r>
          </a:p>
          <a:p>
            <a:pPr marL="114300" lvl="1" indent="-114300" algn="l" defTabSz="533400">
              <a:lnSpc>
                <a:spcPct val="90000"/>
              </a:lnSpc>
              <a:spcBef>
                <a:spcPct val="0"/>
              </a:spcBef>
              <a:spcAft>
                <a:spcPct val="15000"/>
              </a:spcAft>
              <a:buChar char="•"/>
            </a:pPr>
            <a:endParaRPr lang="en-CA" sz="1200" b="1" kern="1200" dirty="0">
              <a:solidFill>
                <a:sysClr val="windowText" lastClr="000000">
                  <a:hueOff val="0"/>
                  <a:satOff val="0"/>
                  <a:lumOff val="0"/>
                  <a:alphaOff val="0"/>
                </a:sysClr>
              </a:solidFill>
              <a:latin typeface="Calibri" panose="020F0502020204030204"/>
              <a:ea typeface="+mn-ea"/>
              <a:cs typeface="+mn-cs"/>
            </a:endParaRPr>
          </a:p>
        </p:txBody>
      </p:sp>
      <p:sp>
        <p:nvSpPr>
          <p:cNvPr id="8" name="Freeform: Shape 7">
            <a:extLst>
              <a:ext uri="{FF2B5EF4-FFF2-40B4-BE49-F238E27FC236}">
                <a16:creationId xmlns:a16="http://schemas.microsoft.com/office/drawing/2014/main" id="{C21729B0-6C0D-4680-804A-5EDD2577C991}"/>
              </a:ext>
            </a:extLst>
          </p:cNvPr>
          <p:cNvSpPr/>
          <p:nvPr/>
        </p:nvSpPr>
        <p:spPr>
          <a:xfrm>
            <a:off x="1951030" y="802101"/>
            <a:ext cx="673803" cy="673803"/>
          </a:xfrm>
          <a:custGeom>
            <a:avLst/>
            <a:gdLst>
              <a:gd name="connsiteX0" fmla="*/ 0 w 673803"/>
              <a:gd name="connsiteY0" fmla="*/ 336902 h 673803"/>
              <a:gd name="connsiteX1" fmla="*/ 336902 w 673803"/>
              <a:gd name="connsiteY1" fmla="*/ 0 h 673803"/>
              <a:gd name="connsiteX2" fmla="*/ 673804 w 673803"/>
              <a:gd name="connsiteY2" fmla="*/ 336902 h 673803"/>
              <a:gd name="connsiteX3" fmla="*/ 336902 w 673803"/>
              <a:gd name="connsiteY3" fmla="*/ 673804 h 673803"/>
              <a:gd name="connsiteX4" fmla="*/ 0 w 673803"/>
              <a:gd name="connsiteY4" fmla="*/ 336902 h 673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803" h="673803">
                <a:moveTo>
                  <a:pt x="0" y="336902"/>
                </a:moveTo>
                <a:cubicBezTo>
                  <a:pt x="0" y="150836"/>
                  <a:pt x="150836" y="0"/>
                  <a:pt x="336902" y="0"/>
                </a:cubicBezTo>
                <a:cubicBezTo>
                  <a:pt x="522968" y="0"/>
                  <a:pt x="673804" y="150836"/>
                  <a:pt x="673804" y="336902"/>
                </a:cubicBezTo>
                <a:cubicBezTo>
                  <a:pt x="673804" y="522968"/>
                  <a:pt x="522968" y="673804"/>
                  <a:pt x="336902" y="673804"/>
                </a:cubicBezTo>
                <a:cubicBezTo>
                  <a:pt x="150836" y="673804"/>
                  <a:pt x="0" y="522968"/>
                  <a:pt x="0" y="336902"/>
                </a:cubicBezTo>
                <a:close/>
              </a:path>
            </a:pathLst>
          </a:cu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03756" tIns="103756" rIns="103756" bIns="103756" numCol="1" spcCol="1270" anchor="ctr" anchorCtr="0">
            <a:noAutofit/>
          </a:bodyPr>
          <a:lstStyle/>
          <a:p>
            <a:pPr marL="0" lvl="0" indent="0" algn="ctr" defTabSz="355600">
              <a:lnSpc>
                <a:spcPct val="90000"/>
              </a:lnSpc>
              <a:spcBef>
                <a:spcPct val="0"/>
              </a:spcBef>
              <a:spcAft>
                <a:spcPct val="35000"/>
              </a:spcAft>
              <a:buNone/>
            </a:pPr>
            <a:r>
              <a:rPr lang="en-CA" sz="800" b="1" kern="1200" dirty="0">
                <a:solidFill>
                  <a:sysClr val="window" lastClr="FFFFFF"/>
                </a:solidFill>
                <a:latin typeface="Calibri" panose="020F0502020204030204"/>
                <a:ea typeface="+mn-ea"/>
                <a:cs typeface="+mn-cs"/>
              </a:rPr>
              <a:t>Extraction Tools</a:t>
            </a:r>
          </a:p>
        </p:txBody>
      </p:sp>
      <p:sp>
        <p:nvSpPr>
          <p:cNvPr id="9" name="Freeform: Shape 8">
            <a:extLst>
              <a:ext uri="{FF2B5EF4-FFF2-40B4-BE49-F238E27FC236}">
                <a16:creationId xmlns:a16="http://schemas.microsoft.com/office/drawing/2014/main" id="{DB5BB874-3236-47C9-B4BA-8EEA4E01E2D7}"/>
              </a:ext>
            </a:extLst>
          </p:cNvPr>
          <p:cNvSpPr/>
          <p:nvPr/>
        </p:nvSpPr>
        <p:spPr>
          <a:xfrm>
            <a:off x="3973174" y="684262"/>
            <a:ext cx="1375138" cy="910353"/>
          </a:xfrm>
          <a:custGeom>
            <a:avLst/>
            <a:gdLst>
              <a:gd name="connsiteX0" fmla="*/ 0 w 1375138"/>
              <a:gd name="connsiteY0" fmla="*/ 136553 h 910353"/>
              <a:gd name="connsiteX1" fmla="*/ 919962 w 1375138"/>
              <a:gd name="connsiteY1" fmla="*/ 136553 h 910353"/>
              <a:gd name="connsiteX2" fmla="*/ 919962 w 1375138"/>
              <a:gd name="connsiteY2" fmla="*/ 0 h 910353"/>
              <a:gd name="connsiteX3" fmla="*/ 1375138 w 1375138"/>
              <a:gd name="connsiteY3" fmla="*/ 455177 h 910353"/>
              <a:gd name="connsiteX4" fmla="*/ 919962 w 1375138"/>
              <a:gd name="connsiteY4" fmla="*/ 910353 h 910353"/>
              <a:gd name="connsiteX5" fmla="*/ 919962 w 1375138"/>
              <a:gd name="connsiteY5" fmla="*/ 773800 h 910353"/>
              <a:gd name="connsiteX6" fmla="*/ 0 w 1375138"/>
              <a:gd name="connsiteY6" fmla="*/ 773800 h 910353"/>
              <a:gd name="connsiteX7" fmla="*/ 0 w 1375138"/>
              <a:gd name="connsiteY7" fmla="*/ 136553 h 910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5138" h="910353">
                <a:moveTo>
                  <a:pt x="0" y="136553"/>
                </a:moveTo>
                <a:lnTo>
                  <a:pt x="919962" y="136553"/>
                </a:lnTo>
                <a:lnTo>
                  <a:pt x="919962" y="0"/>
                </a:lnTo>
                <a:lnTo>
                  <a:pt x="1375138" y="455177"/>
                </a:lnTo>
                <a:lnTo>
                  <a:pt x="919962" y="910353"/>
                </a:lnTo>
                <a:lnTo>
                  <a:pt x="919962" y="773800"/>
                </a:lnTo>
                <a:lnTo>
                  <a:pt x="0" y="773800"/>
                </a:lnTo>
                <a:lnTo>
                  <a:pt x="0" y="136553"/>
                </a:lnTo>
                <a:close/>
              </a:path>
            </a:pathLst>
          </a:custGeom>
          <a:solidFill>
            <a:srgbClr val="FFC000">
              <a:tint val="40000"/>
              <a:alpha val="90000"/>
              <a:hueOff val="0"/>
              <a:satOff val="0"/>
              <a:lumOff val="0"/>
              <a:alphaOff val="0"/>
            </a:srgbClr>
          </a:solidFill>
          <a:ln w="12700" cap="flat" cmpd="sng" algn="ctr">
            <a:solidFill>
              <a:srgbClr val="FFC000">
                <a:tint val="40000"/>
                <a:alpha val="9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369185" tIns="142903" rIns="331324" bIns="142903" numCol="1" spcCol="1270" anchor="ctr" anchorCtr="0">
            <a:noAutofit/>
          </a:bodyPr>
          <a:lstStyle/>
          <a:p>
            <a:pPr marL="0" lvl="0" indent="0" algn="ctr" defTabSz="444500">
              <a:lnSpc>
                <a:spcPct val="90000"/>
              </a:lnSpc>
              <a:spcBef>
                <a:spcPct val="0"/>
              </a:spcBef>
              <a:spcAft>
                <a:spcPct val="35000"/>
              </a:spcAft>
              <a:buNone/>
            </a:pPr>
            <a:r>
              <a:rPr lang="en-CA" sz="1000" b="1" kern="1200" dirty="0">
                <a:solidFill>
                  <a:sysClr val="windowText" lastClr="000000">
                    <a:hueOff val="0"/>
                    <a:satOff val="0"/>
                    <a:lumOff val="0"/>
                    <a:alphaOff val="0"/>
                  </a:sysClr>
                </a:solidFill>
                <a:latin typeface="Calibri" panose="020F0502020204030204"/>
                <a:ea typeface="+mn-ea"/>
                <a:cs typeface="+mn-cs"/>
              </a:rPr>
              <a:t>Application discovery     (ADDI)</a:t>
            </a:r>
          </a:p>
        </p:txBody>
      </p:sp>
      <p:sp>
        <p:nvSpPr>
          <p:cNvPr id="10" name="Freeform: Shape 9">
            <a:extLst>
              <a:ext uri="{FF2B5EF4-FFF2-40B4-BE49-F238E27FC236}">
                <a16:creationId xmlns:a16="http://schemas.microsoft.com/office/drawing/2014/main" id="{06EC16FA-715A-42FD-AFCE-677E310B4020}"/>
              </a:ext>
            </a:extLst>
          </p:cNvPr>
          <p:cNvSpPr/>
          <p:nvPr/>
        </p:nvSpPr>
        <p:spPr>
          <a:xfrm>
            <a:off x="3663959" y="823258"/>
            <a:ext cx="673803" cy="673803"/>
          </a:xfrm>
          <a:custGeom>
            <a:avLst/>
            <a:gdLst>
              <a:gd name="connsiteX0" fmla="*/ 0 w 673803"/>
              <a:gd name="connsiteY0" fmla="*/ 336902 h 673803"/>
              <a:gd name="connsiteX1" fmla="*/ 336902 w 673803"/>
              <a:gd name="connsiteY1" fmla="*/ 0 h 673803"/>
              <a:gd name="connsiteX2" fmla="*/ 673804 w 673803"/>
              <a:gd name="connsiteY2" fmla="*/ 336902 h 673803"/>
              <a:gd name="connsiteX3" fmla="*/ 336902 w 673803"/>
              <a:gd name="connsiteY3" fmla="*/ 673804 h 673803"/>
              <a:gd name="connsiteX4" fmla="*/ 0 w 673803"/>
              <a:gd name="connsiteY4" fmla="*/ 336902 h 673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803" h="673803">
                <a:moveTo>
                  <a:pt x="0" y="336902"/>
                </a:moveTo>
                <a:cubicBezTo>
                  <a:pt x="0" y="150836"/>
                  <a:pt x="150836" y="0"/>
                  <a:pt x="336902" y="0"/>
                </a:cubicBezTo>
                <a:cubicBezTo>
                  <a:pt x="522968" y="0"/>
                  <a:pt x="673804" y="150836"/>
                  <a:pt x="673804" y="336902"/>
                </a:cubicBezTo>
                <a:cubicBezTo>
                  <a:pt x="673804" y="522968"/>
                  <a:pt x="522968" y="673804"/>
                  <a:pt x="336902" y="673804"/>
                </a:cubicBezTo>
                <a:cubicBezTo>
                  <a:pt x="150836" y="673804"/>
                  <a:pt x="0" y="522968"/>
                  <a:pt x="0" y="336902"/>
                </a:cubicBezTo>
                <a:close/>
              </a:path>
            </a:pathLst>
          </a:cu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03756" tIns="103756" rIns="103756" bIns="103756" numCol="1" spcCol="1270" anchor="ctr" anchorCtr="0">
            <a:noAutofit/>
          </a:bodyPr>
          <a:lstStyle/>
          <a:p>
            <a:pPr marL="0" lvl="0" indent="0" algn="ctr" defTabSz="355600">
              <a:lnSpc>
                <a:spcPct val="90000"/>
              </a:lnSpc>
              <a:spcBef>
                <a:spcPct val="0"/>
              </a:spcBef>
              <a:spcAft>
                <a:spcPct val="35000"/>
              </a:spcAft>
              <a:buNone/>
            </a:pPr>
            <a:r>
              <a:rPr lang="en-CA" sz="800" b="1" kern="1200" dirty="0">
                <a:solidFill>
                  <a:sysClr val="window" lastClr="FFFFFF"/>
                </a:solidFill>
                <a:latin typeface="Calibri" panose="020F0502020204030204"/>
                <a:ea typeface="+mn-ea"/>
                <a:cs typeface="+mn-cs"/>
              </a:rPr>
              <a:t>Scanner Tools</a:t>
            </a:r>
          </a:p>
        </p:txBody>
      </p:sp>
      <p:sp>
        <p:nvSpPr>
          <p:cNvPr id="11" name="Freeform: Shape 10">
            <a:extLst>
              <a:ext uri="{FF2B5EF4-FFF2-40B4-BE49-F238E27FC236}">
                <a16:creationId xmlns:a16="http://schemas.microsoft.com/office/drawing/2014/main" id="{7DC18507-0133-4888-8B61-ED55181AC600}"/>
              </a:ext>
            </a:extLst>
          </p:cNvPr>
          <p:cNvSpPr/>
          <p:nvPr/>
        </p:nvSpPr>
        <p:spPr>
          <a:xfrm>
            <a:off x="7531368" y="571170"/>
            <a:ext cx="1535899" cy="1177977"/>
          </a:xfrm>
          <a:custGeom>
            <a:avLst/>
            <a:gdLst>
              <a:gd name="connsiteX0" fmla="*/ 0 w 1586429"/>
              <a:gd name="connsiteY0" fmla="*/ 176697 h 1177977"/>
              <a:gd name="connsiteX1" fmla="*/ 997441 w 1586429"/>
              <a:gd name="connsiteY1" fmla="*/ 176697 h 1177977"/>
              <a:gd name="connsiteX2" fmla="*/ 997441 w 1586429"/>
              <a:gd name="connsiteY2" fmla="*/ 0 h 1177977"/>
              <a:gd name="connsiteX3" fmla="*/ 1586429 w 1586429"/>
              <a:gd name="connsiteY3" fmla="*/ 588989 h 1177977"/>
              <a:gd name="connsiteX4" fmla="*/ 997441 w 1586429"/>
              <a:gd name="connsiteY4" fmla="*/ 1177977 h 1177977"/>
              <a:gd name="connsiteX5" fmla="*/ 997441 w 1586429"/>
              <a:gd name="connsiteY5" fmla="*/ 1001280 h 1177977"/>
              <a:gd name="connsiteX6" fmla="*/ 0 w 1586429"/>
              <a:gd name="connsiteY6" fmla="*/ 1001280 h 1177977"/>
              <a:gd name="connsiteX7" fmla="*/ 0 w 1586429"/>
              <a:gd name="connsiteY7" fmla="*/ 176697 h 117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6429" h="1177977">
                <a:moveTo>
                  <a:pt x="0" y="176697"/>
                </a:moveTo>
                <a:lnTo>
                  <a:pt x="997441" y="176697"/>
                </a:lnTo>
                <a:lnTo>
                  <a:pt x="997441" y="0"/>
                </a:lnTo>
                <a:lnTo>
                  <a:pt x="1586429" y="588989"/>
                </a:lnTo>
                <a:lnTo>
                  <a:pt x="997441" y="1177977"/>
                </a:lnTo>
                <a:lnTo>
                  <a:pt x="997441" y="1001280"/>
                </a:lnTo>
                <a:lnTo>
                  <a:pt x="0" y="1001280"/>
                </a:lnTo>
                <a:lnTo>
                  <a:pt x="0" y="176697"/>
                </a:lnTo>
                <a:close/>
              </a:path>
            </a:pathLst>
          </a:custGeom>
          <a:solidFill>
            <a:srgbClr val="5B9BD5">
              <a:tint val="40000"/>
              <a:alpha val="90000"/>
              <a:hueOff val="0"/>
              <a:satOff val="0"/>
              <a:lumOff val="0"/>
              <a:alphaOff val="0"/>
            </a:srgbClr>
          </a:solidFill>
          <a:ln w="12700" cap="flat" cmpd="sng" algn="ctr">
            <a:solidFill>
              <a:srgbClr val="5B9BD5">
                <a:tint val="40000"/>
                <a:alpha val="9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422007" tIns="183047" rIns="424992" bIns="183047" numCol="1" spcCol="1270" anchor="ctr" anchorCtr="0">
            <a:noAutofit/>
          </a:bodyPr>
          <a:lstStyle/>
          <a:p>
            <a:pPr marL="57150" lvl="1" indent="-57150" algn="l" defTabSz="444500">
              <a:lnSpc>
                <a:spcPct val="90000"/>
              </a:lnSpc>
              <a:spcBef>
                <a:spcPct val="0"/>
              </a:spcBef>
              <a:spcAft>
                <a:spcPct val="15000"/>
              </a:spcAft>
              <a:buChar char="•"/>
            </a:pPr>
            <a:r>
              <a:rPr lang="en-CA" sz="1000" b="1" kern="1200" dirty="0">
                <a:solidFill>
                  <a:sysClr val="windowText" lastClr="000000"/>
                </a:solidFill>
                <a:latin typeface="Calibri" panose="020F0502020204030204"/>
                <a:ea typeface="+mn-ea"/>
                <a:cs typeface="+mn-cs"/>
              </a:rPr>
              <a:t>SCLM  Mig Toolkit</a:t>
            </a:r>
          </a:p>
          <a:p>
            <a:pPr marL="57150" lvl="1" indent="-57150" algn="l" defTabSz="444500">
              <a:lnSpc>
                <a:spcPct val="90000"/>
              </a:lnSpc>
              <a:spcBef>
                <a:spcPct val="0"/>
              </a:spcBef>
              <a:spcAft>
                <a:spcPct val="15000"/>
              </a:spcAft>
              <a:buChar char="•"/>
            </a:pPr>
            <a:r>
              <a:rPr lang="en-CA" sz="1000" b="1" kern="1200" dirty="0">
                <a:solidFill>
                  <a:sysClr val="windowText" lastClr="000000"/>
                </a:solidFill>
                <a:latin typeface="Calibri" panose="020F0502020204030204"/>
                <a:ea typeface="+mn-ea"/>
                <a:cs typeface="+mn-cs"/>
              </a:rPr>
              <a:t>Import Tool</a:t>
            </a:r>
          </a:p>
          <a:p>
            <a:pPr marL="57150" lvl="1" indent="-57150" algn="l" defTabSz="444500">
              <a:lnSpc>
                <a:spcPct val="90000"/>
              </a:lnSpc>
              <a:spcBef>
                <a:spcPct val="0"/>
              </a:spcBef>
              <a:spcAft>
                <a:spcPct val="15000"/>
              </a:spcAft>
              <a:buChar char="•"/>
            </a:pPr>
            <a:r>
              <a:rPr lang="en-CA" sz="1000" b="1" kern="1200" dirty="0">
                <a:solidFill>
                  <a:sysClr val="windowText" lastClr="000000"/>
                </a:solidFill>
                <a:latin typeface="Calibri" panose="020F0502020204030204"/>
                <a:ea typeface="+mn-ea"/>
                <a:cs typeface="+mn-cs"/>
              </a:rPr>
              <a:t>JCL Mig Tool</a:t>
            </a:r>
          </a:p>
        </p:txBody>
      </p:sp>
      <p:sp>
        <p:nvSpPr>
          <p:cNvPr id="12" name="Freeform: Shape 11">
            <a:extLst>
              <a:ext uri="{FF2B5EF4-FFF2-40B4-BE49-F238E27FC236}">
                <a16:creationId xmlns:a16="http://schemas.microsoft.com/office/drawing/2014/main" id="{63C21039-343A-4BF3-B7BB-686FD02DB40F}"/>
              </a:ext>
            </a:extLst>
          </p:cNvPr>
          <p:cNvSpPr/>
          <p:nvPr/>
        </p:nvSpPr>
        <p:spPr>
          <a:xfrm>
            <a:off x="7271967" y="839369"/>
            <a:ext cx="673803" cy="673803"/>
          </a:xfrm>
          <a:custGeom>
            <a:avLst/>
            <a:gdLst>
              <a:gd name="connsiteX0" fmla="*/ 0 w 673803"/>
              <a:gd name="connsiteY0" fmla="*/ 336902 h 673803"/>
              <a:gd name="connsiteX1" fmla="*/ 336902 w 673803"/>
              <a:gd name="connsiteY1" fmla="*/ 0 h 673803"/>
              <a:gd name="connsiteX2" fmla="*/ 673804 w 673803"/>
              <a:gd name="connsiteY2" fmla="*/ 336902 h 673803"/>
              <a:gd name="connsiteX3" fmla="*/ 336902 w 673803"/>
              <a:gd name="connsiteY3" fmla="*/ 673804 h 673803"/>
              <a:gd name="connsiteX4" fmla="*/ 0 w 673803"/>
              <a:gd name="connsiteY4" fmla="*/ 336902 h 673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803" h="673803">
                <a:moveTo>
                  <a:pt x="0" y="336902"/>
                </a:moveTo>
                <a:cubicBezTo>
                  <a:pt x="0" y="150836"/>
                  <a:pt x="150836" y="0"/>
                  <a:pt x="336902" y="0"/>
                </a:cubicBezTo>
                <a:cubicBezTo>
                  <a:pt x="522968" y="0"/>
                  <a:pt x="673804" y="150836"/>
                  <a:pt x="673804" y="336902"/>
                </a:cubicBezTo>
                <a:cubicBezTo>
                  <a:pt x="673804" y="522968"/>
                  <a:pt x="522968" y="673804"/>
                  <a:pt x="336902" y="673804"/>
                </a:cubicBezTo>
                <a:cubicBezTo>
                  <a:pt x="150836" y="673804"/>
                  <a:pt x="0" y="522968"/>
                  <a:pt x="0" y="336902"/>
                </a:cubicBez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03756" tIns="103756" rIns="103756" bIns="103756" numCol="1" spcCol="1270" anchor="ctr" anchorCtr="0">
            <a:noAutofit/>
          </a:bodyPr>
          <a:lstStyle/>
          <a:p>
            <a:pPr marL="0" lvl="0" indent="0" algn="ctr" defTabSz="355600">
              <a:lnSpc>
                <a:spcPct val="90000"/>
              </a:lnSpc>
              <a:spcBef>
                <a:spcPct val="0"/>
              </a:spcBef>
              <a:spcAft>
                <a:spcPct val="35000"/>
              </a:spcAft>
              <a:buNone/>
            </a:pPr>
            <a:r>
              <a:rPr lang="en-CA" sz="800" b="1" kern="1200" dirty="0">
                <a:solidFill>
                  <a:sysClr val="window" lastClr="FFFFFF"/>
                </a:solidFill>
                <a:latin typeface="Calibri" panose="020F0502020204030204"/>
                <a:ea typeface="+mn-ea"/>
                <a:cs typeface="+mn-cs"/>
              </a:rPr>
              <a:t>Migration Tools</a:t>
            </a:r>
          </a:p>
        </p:txBody>
      </p:sp>
      <p:sp>
        <p:nvSpPr>
          <p:cNvPr id="13" name="Freeform: Shape 12">
            <a:extLst>
              <a:ext uri="{FF2B5EF4-FFF2-40B4-BE49-F238E27FC236}">
                <a16:creationId xmlns:a16="http://schemas.microsoft.com/office/drawing/2014/main" id="{E01F11D6-3016-49DF-A957-0928519474A7}"/>
              </a:ext>
            </a:extLst>
          </p:cNvPr>
          <p:cNvSpPr/>
          <p:nvPr/>
        </p:nvSpPr>
        <p:spPr>
          <a:xfrm>
            <a:off x="5851334" y="550014"/>
            <a:ext cx="1347606" cy="1177977"/>
          </a:xfrm>
          <a:custGeom>
            <a:avLst/>
            <a:gdLst>
              <a:gd name="connsiteX0" fmla="*/ 0 w 1347606"/>
              <a:gd name="connsiteY0" fmla="*/ 176697 h 1177977"/>
              <a:gd name="connsiteX1" fmla="*/ 758618 w 1347606"/>
              <a:gd name="connsiteY1" fmla="*/ 176697 h 1177977"/>
              <a:gd name="connsiteX2" fmla="*/ 758618 w 1347606"/>
              <a:gd name="connsiteY2" fmla="*/ 0 h 1177977"/>
              <a:gd name="connsiteX3" fmla="*/ 1347606 w 1347606"/>
              <a:gd name="connsiteY3" fmla="*/ 588989 h 1177977"/>
              <a:gd name="connsiteX4" fmla="*/ 758618 w 1347606"/>
              <a:gd name="connsiteY4" fmla="*/ 1177977 h 1177977"/>
              <a:gd name="connsiteX5" fmla="*/ 758618 w 1347606"/>
              <a:gd name="connsiteY5" fmla="*/ 1001280 h 1177977"/>
              <a:gd name="connsiteX6" fmla="*/ 0 w 1347606"/>
              <a:gd name="connsiteY6" fmla="*/ 1001280 h 1177977"/>
              <a:gd name="connsiteX7" fmla="*/ 0 w 1347606"/>
              <a:gd name="connsiteY7" fmla="*/ 176697 h 117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7606" h="1177977">
                <a:moveTo>
                  <a:pt x="0" y="176697"/>
                </a:moveTo>
                <a:lnTo>
                  <a:pt x="758618" y="176697"/>
                </a:lnTo>
                <a:lnTo>
                  <a:pt x="758618" y="0"/>
                </a:lnTo>
                <a:lnTo>
                  <a:pt x="1347606" y="588989"/>
                </a:lnTo>
                <a:lnTo>
                  <a:pt x="758618" y="1177977"/>
                </a:lnTo>
                <a:lnTo>
                  <a:pt x="758618" y="1001280"/>
                </a:lnTo>
                <a:lnTo>
                  <a:pt x="0" y="1001280"/>
                </a:lnTo>
                <a:lnTo>
                  <a:pt x="0" y="176697"/>
                </a:lnTo>
                <a:close/>
              </a:path>
            </a:pathLst>
          </a:custGeom>
        </p:spPr>
        <p:style>
          <a:lnRef idx="2">
            <a:schemeClr val="accent6">
              <a:tint val="40000"/>
              <a:alpha val="90000"/>
              <a:hueOff val="0"/>
              <a:satOff val="0"/>
              <a:lumOff val="0"/>
              <a:alphaOff val="0"/>
            </a:schemeClr>
          </a:lnRef>
          <a:fillRef idx="1">
            <a:schemeClr val="accent6">
              <a:tint val="40000"/>
              <a:alpha val="90000"/>
              <a:hueOff val="0"/>
              <a:satOff val="0"/>
              <a:lumOff val="0"/>
              <a:alphaOff val="0"/>
            </a:schemeClr>
          </a:fillRef>
          <a:effectRef idx="0">
            <a:schemeClr val="accent6">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357221" tIns="181777" rIns="363907" bIns="181777" numCol="1" spcCol="1270" anchor="ctr" anchorCtr="0">
            <a:noAutofit/>
          </a:bodyPr>
          <a:lstStyle/>
          <a:p>
            <a:pPr marL="0" lvl="0" indent="0" algn="ctr" defTabSz="355600">
              <a:lnSpc>
                <a:spcPct val="90000"/>
              </a:lnSpc>
              <a:spcBef>
                <a:spcPct val="0"/>
              </a:spcBef>
              <a:spcAft>
                <a:spcPct val="35000"/>
              </a:spcAft>
              <a:buNone/>
            </a:pPr>
            <a:r>
              <a:rPr lang="en-CA" sz="800" b="1" kern="1200" dirty="0"/>
              <a:t>CI/CD Pipeline</a:t>
            </a:r>
          </a:p>
        </p:txBody>
      </p:sp>
      <p:sp>
        <p:nvSpPr>
          <p:cNvPr id="14" name="Freeform: Shape 13">
            <a:extLst>
              <a:ext uri="{FF2B5EF4-FFF2-40B4-BE49-F238E27FC236}">
                <a16:creationId xmlns:a16="http://schemas.microsoft.com/office/drawing/2014/main" id="{FEF7E2EC-3A96-4F37-A6FA-9EC4A8A8502F}"/>
              </a:ext>
            </a:extLst>
          </p:cNvPr>
          <p:cNvSpPr/>
          <p:nvPr/>
        </p:nvSpPr>
        <p:spPr>
          <a:xfrm>
            <a:off x="5518906" y="841464"/>
            <a:ext cx="673803" cy="673803"/>
          </a:xfrm>
          <a:custGeom>
            <a:avLst/>
            <a:gdLst>
              <a:gd name="connsiteX0" fmla="*/ 0 w 673803"/>
              <a:gd name="connsiteY0" fmla="*/ 336902 h 673803"/>
              <a:gd name="connsiteX1" fmla="*/ 336902 w 673803"/>
              <a:gd name="connsiteY1" fmla="*/ 0 h 673803"/>
              <a:gd name="connsiteX2" fmla="*/ 673804 w 673803"/>
              <a:gd name="connsiteY2" fmla="*/ 336902 h 673803"/>
              <a:gd name="connsiteX3" fmla="*/ 336902 w 673803"/>
              <a:gd name="connsiteY3" fmla="*/ 673804 h 673803"/>
              <a:gd name="connsiteX4" fmla="*/ 0 w 673803"/>
              <a:gd name="connsiteY4" fmla="*/ 336902 h 673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803" h="673803">
                <a:moveTo>
                  <a:pt x="0" y="336902"/>
                </a:moveTo>
                <a:cubicBezTo>
                  <a:pt x="0" y="150836"/>
                  <a:pt x="150836" y="0"/>
                  <a:pt x="336902" y="0"/>
                </a:cubicBezTo>
                <a:cubicBezTo>
                  <a:pt x="522968" y="0"/>
                  <a:pt x="673804" y="150836"/>
                  <a:pt x="673804" y="336902"/>
                </a:cubicBezTo>
                <a:cubicBezTo>
                  <a:pt x="673804" y="522968"/>
                  <a:pt x="522968" y="673804"/>
                  <a:pt x="336902" y="673804"/>
                </a:cubicBezTo>
                <a:cubicBezTo>
                  <a:pt x="150836" y="673804"/>
                  <a:pt x="0" y="522968"/>
                  <a:pt x="0" y="336902"/>
                </a:cubicBez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3756" tIns="103756" rIns="103756" bIns="103756" numCol="1" spcCol="1270" anchor="ctr" anchorCtr="0">
            <a:noAutofit/>
          </a:bodyPr>
          <a:lstStyle/>
          <a:p>
            <a:pPr marL="0" lvl="0" indent="0" algn="ctr" defTabSz="355600">
              <a:lnSpc>
                <a:spcPct val="90000"/>
              </a:lnSpc>
              <a:spcBef>
                <a:spcPct val="0"/>
              </a:spcBef>
              <a:spcAft>
                <a:spcPct val="35000"/>
              </a:spcAft>
              <a:buNone/>
            </a:pPr>
            <a:r>
              <a:rPr lang="en-CA" sz="800" b="1" kern="1200" dirty="0">
                <a:solidFill>
                  <a:schemeClr val="tx1"/>
                </a:solidFill>
              </a:rPr>
              <a:t>CI/CD </a:t>
            </a:r>
          </a:p>
        </p:txBody>
      </p:sp>
      <p:grpSp>
        <p:nvGrpSpPr>
          <p:cNvPr id="96" name="Group 95">
            <a:extLst>
              <a:ext uri="{FF2B5EF4-FFF2-40B4-BE49-F238E27FC236}">
                <a16:creationId xmlns:a16="http://schemas.microsoft.com/office/drawing/2014/main" id="{8B9C1C6B-264F-4D72-9112-E81CAC5A7FD7}"/>
              </a:ext>
            </a:extLst>
          </p:cNvPr>
          <p:cNvGrpSpPr/>
          <p:nvPr/>
        </p:nvGrpSpPr>
        <p:grpSpPr>
          <a:xfrm>
            <a:off x="2130962" y="2090895"/>
            <a:ext cx="983766" cy="1000666"/>
            <a:chOff x="538316" y="1091381"/>
            <a:chExt cx="1489588" cy="1740309"/>
          </a:xfrm>
          <a:gradFill>
            <a:gsLst>
              <a:gs pos="60000">
                <a:sysClr val="window" lastClr="FFFFFF">
                  <a:lumMod val="65000"/>
                </a:sysClr>
              </a:gs>
              <a:gs pos="0">
                <a:sysClr val="window" lastClr="FFFFFF">
                  <a:lumMod val="65000"/>
                </a:sysClr>
              </a:gs>
              <a:gs pos="74592">
                <a:sysClr val="window" lastClr="FFFFFF">
                  <a:lumMod val="65000"/>
                </a:sysClr>
              </a:gs>
              <a:gs pos="83960">
                <a:sysClr val="window" lastClr="FFFFFF">
                  <a:lumMod val="65000"/>
                </a:sysClr>
              </a:gs>
              <a:gs pos="100000">
                <a:sysClr val="window" lastClr="FFFFFF">
                  <a:lumMod val="65000"/>
                </a:sysClr>
              </a:gs>
            </a:gsLst>
            <a:path path="circle">
              <a:fillToRect l="50000" t="50000" r="50000" b="50000"/>
            </a:path>
          </a:gradFill>
        </p:grpSpPr>
        <p:sp>
          <p:nvSpPr>
            <p:cNvPr id="97" name="Rectangle 96">
              <a:extLst>
                <a:ext uri="{FF2B5EF4-FFF2-40B4-BE49-F238E27FC236}">
                  <a16:creationId xmlns:a16="http://schemas.microsoft.com/office/drawing/2014/main" id="{6FA0D772-CAA5-4CD7-B632-8C2C9620D0C1}"/>
                </a:ext>
              </a:extLst>
            </p:cNvPr>
            <p:cNvSpPr/>
            <p:nvPr/>
          </p:nvSpPr>
          <p:spPr>
            <a:xfrm>
              <a:off x="538316" y="1091381"/>
              <a:ext cx="1489588" cy="1740309"/>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TextBox 97">
              <a:extLst>
                <a:ext uri="{FF2B5EF4-FFF2-40B4-BE49-F238E27FC236}">
                  <a16:creationId xmlns:a16="http://schemas.microsoft.com/office/drawing/2014/main" id="{50224ABF-C641-4ABD-B776-0430391805BD}"/>
                </a:ext>
              </a:extLst>
            </p:cNvPr>
            <p:cNvSpPr txBox="1"/>
            <p:nvPr/>
          </p:nvSpPr>
          <p:spPr>
            <a:xfrm>
              <a:off x="750536" y="1274774"/>
              <a:ext cx="1106129" cy="338554"/>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350" b="0" i="0" u="none" strike="noStrike" kern="0" cap="none" spc="0" normalizeH="0" baseline="0" noProof="0" dirty="0">
                  <a:ln>
                    <a:noFill/>
                  </a:ln>
                  <a:solidFill>
                    <a:prstClr val="black"/>
                  </a:solidFill>
                  <a:effectLst/>
                  <a:uLnTx/>
                  <a:uFillTx/>
                  <a:latin typeface="Calibri" panose="020F0502020204030204"/>
                  <a:ea typeface="+mn-ea"/>
                  <a:cs typeface="+mn-cs"/>
                </a:rPr>
                <a:t>Extract</a:t>
              </a:r>
            </a:p>
          </p:txBody>
        </p:sp>
      </p:grpSp>
      <p:sp>
        <p:nvSpPr>
          <p:cNvPr id="99" name="Rectangle 98">
            <a:extLst>
              <a:ext uri="{FF2B5EF4-FFF2-40B4-BE49-F238E27FC236}">
                <a16:creationId xmlns:a16="http://schemas.microsoft.com/office/drawing/2014/main" id="{CA06F375-495A-40B0-B830-5536698E30F7}"/>
              </a:ext>
            </a:extLst>
          </p:cNvPr>
          <p:cNvSpPr/>
          <p:nvPr/>
        </p:nvSpPr>
        <p:spPr>
          <a:xfrm>
            <a:off x="-11504" y="3829510"/>
            <a:ext cx="9144000" cy="1316291"/>
          </a:xfrm>
          <a:prstGeom prst="rect">
            <a:avLst/>
          </a:prstGeom>
          <a:solidFill>
            <a:srgbClr val="44546A">
              <a:lumMod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0" name="Arrow: Chevron 99">
            <a:extLst>
              <a:ext uri="{FF2B5EF4-FFF2-40B4-BE49-F238E27FC236}">
                <a16:creationId xmlns:a16="http://schemas.microsoft.com/office/drawing/2014/main" id="{748FB59B-897C-408B-8ED1-853A5BB2A74A}"/>
              </a:ext>
            </a:extLst>
          </p:cNvPr>
          <p:cNvSpPr/>
          <p:nvPr/>
        </p:nvSpPr>
        <p:spPr>
          <a:xfrm rot="5400000">
            <a:off x="793150" y="2864812"/>
            <a:ext cx="185053" cy="920297"/>
          </a:xfrm>
          <a:prstGeom prst="chevron">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1" name="Arrow: Chevron 100">
            <a:extLst>
              <a:ext uri="{FF2B5EF4-FFF2-40B4-BE49-F238E27FC236}">
                <a16:creationId xmlns:a16="http://schemas.microsoft.com/office/drawing/2014/main" id="{C174B24B-DD78-431B-A718-84296F8015F9}"/>
              </a:ext>
            </a:extLst>
          </p:cNvPr>
          <p:cNvSpPr/>
          <p:nvPr/>
        </p:nvSpPr>
        <p:spPr>
          <a:xfrm rot="5400000">
            <a:off x="2508641" y="2827928"/>
            <a:ext cx="185052" cy="983765"/>
          </a:xfrm>
          <a:prstGeom prst="chevron">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2" name="Arrow: Chevron 101">
            <a:extLst>
              <a:ext uri="{FF2B5EF4-FFF2-40B4-BE49-F238E27FC236}">
                <a16:creationId xmlns:a16="http://schemas.microsoft.com/office/drawing/2014/main" id="{B77C50B4-0B18-4F09-8D7A-E84B6067992D}"/>
              </a:ext>
            </a:extLst>
          </p:cNvPr>
          <p:cNvSpPr/>
          <p:nvPr/>
        </p:nvSpPr>
        <p:spPr>
          <a:xfrm rot="5400000">
            <a:off x="5982395" y="2699775"/>
            <a:ext cx="194098" cy="1194954"/>
          </a:xfrm>
          <a:prstGeom prst="chevron">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3" name="Arrow: Chevron 102">
            <a:extLst>
              <a:ext uri="{FF2B5EF4-FFF2-40B4-BE49-F238E27FC236}">
                <a16:creationId xmlns:a16="http://schemas.microsoft.com/office/drawing/2014/main" id="{C0737846-1905-4426-BC3B-32B97A21968E}"/>
              </a:ext>
            </a:extLst>
          </p:cNvPr>
          <p:cNvSpPr/>
          <p:nvPr/>
        </p:nvSpPr>
        <p:spPr>
          <a:xfrm rot="5400000">
            <a:off x="7747350" y="2738657"/>
            <a:ext cx="194098" cy="1117191"/>
          </a:xfrm>
          <a:prstGeom prst="chevron">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FDB7B83D-0880-4D66-9E43-FAAD1F73B3B2}"/>
              </a:ext>
            </a:extLst>
          </p:cNvPr>
          <p:cNvSpPr txBox="1"/>
          <p:nvPr/>
        </p:nvSpPr>
        <p:spPr>
          <a:xfrm>
            <a:off x="3923814" y="3953676"/>
            <a:ext cx="1314307" cy="85408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Identify Interfaces and dependencies between applications and componentize</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064545CE-E4AE-4617-B9C1-D2A73741B9D8}"/>
              </a:ext>
            </a:extLst>
          </p:cNvPr>
          <p:cNvSpPr txBox="1"/>
          <p:nvPr/>
        </p:nvSpPr>
        <p:spPr>
          <a:xfrm>
            <a:off x="2109285" y="3953677"/>
            <a:ext cx="1089217" cy="140807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Extract</a:t>
            </a:r>
            <a:r>
              <a:rPr kumimoji="0" lang="en-CA" sz="9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Metadata, Source Libraries, Compile Procedures and options, Languages, File types from Host SCM</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TextBox 105">
            <a:extLst>
              <a:ext uri="{FF2B5EF4-FFF2-40B4-BE49-F238E27FC236}">
                <a16:creationId xmlns:a16="http://schemas.microsoft.com/office/drawing/2014/main" id="{F1A0B02C-5E1F-43DA-AF21-9DBE2DAEB864}"/>
              </a:ext>
            </a:extLst>
          </p:cNvPr>
          <p:cNvSpPr txBox="1"/>
          <p:nvPr/>
        </p:nvSpPr>
        <p:spPr>
          <a:xfrm>
            <a:off x="7205155" y="3900209"/>
            <a:ext cx="1193328" cy="1615827"/>
          </a:xfrm>
          <a:prstGeom prst="rect">
            <a:avLst/>
          </a:prstGeom>
          <a:noFill/>
        </p:spPr>
        <p:txBody>
          <a:bodyPr wrap="square" rtlCol="0">
            <a:spAutoFit/>
          </a:bodyPr>
          <a:lstStyle/>
          <a:p>
            <a:pPr marL="128588" marR="0" lvl="0" indent="-128588"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Product deployment</a:t>
            </a:r>
          </a:p>
          <a:p>
            <a:pPr marL="128588" marR="0" lvl="0" indent="-128588"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Setup repos and Import  </a:t>
            </a:r>
          </a:p>
          <a:p>
            <a:pPr marL="128588" marR="0" lvl="0" indent="-128588"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Setup the scripts and establish the pipeline</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9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9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9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9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ABB5F842-CAF7-432C-B538-D65600FE57F1}"/>
              </a:ext>
            </a:extLst>
          </p:cNvPr>
          <p:cNvSpPr txBox="1"/>
          <p:nvPr/>
        </p:nvSpPr>
        <p:spPr>
          <a:xfrm>
            <a:off x="847429" y="2264191"/>
            <a:ext cx="803439" cy="300082"/>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CA" sz="1350" b="1" i="0" u="none" strike="noStrike" kern="1200" cap="none" spc="0" normalizeH="0" baseline="0" noProof="0" dirty="0">
                <a:ln>
                  <a:noFill/>
                </a:ln>
                <a:solidFill>
                  <a:prstClr val="white"/>
                </a:solidFill>
                <a:effectLst/>
                <a:uLnTx/>
                <a:uFillTx/>
                <a:latin typeface="Calibri" panose="020F0502020204030204"/>
                <a:ea typeface="+mn-ea"/>
                <a:cs typeface="+mn-cs"/>
              </a:rPr>
              <a:t>Analysis</a:t>
            </a:r>
          </a:p>
        </p:txBody>
      </p:sp>
      <p:grpSp>
        <p:nvGrpSpPr>
          <p:cNvPr id="108" name="Group 107">
            <a:extLst>
              <a:ext uri="{FF2B5EF4-FFF2-40B4-BE49-F238E27FC236}">
                <a16:creationId xmlns:a16="http://schemas.microsoft.com/office/drawing/2014/main" id="{F9EA51C9-0D5C-437C-9A22-2F5E67C8891D}"/>
              </a:ext>
            </a:extLst>
          </p:cNvPr>
          <p:cNvGrpSpPr/>
          <p:nvPr/>
        </p:nvGrpSpPr>
        <p:grpSpPr>
          <a:xfrm>
            <a:off x="449039" y="2090896"/>
            <a:ext cx="923403" cy="1022831"/>
            <a:chOff x="538316" y="1091381"/>
            <a:chExt cx="1489588" cy="1740309"/>
          </a:xfrm>
          <a:gradFill>
            <a:gsLst>
              <a:gs pos="60000">
                <a:sysClr val="window" lastClr="FFFFFF">
                  <a:lumMod val="65000"/>
                </a:sysClr>
              </a:gs>
              <a:gs pos="0">
                <a:sysClr val="window" lastClr="FFFFFF">
                  <a:lumMod val="65000"/>
                </a:sysClr>
              </a:gs>
              <a:gs pos="74592">
                <a:sysClr val="window" lastClr="FFFFFF">
                  <a:lumMod val="65000"/>
                </a:sysClr>
              </a:gs>
              <a:gs pos="83960">
                <a:sysClr val="window" lastClr="FFFFFF">
                  <a:lumMod val="65000"/>
                </a:sysClr>
              </a:gs>
              <a:gs pos="100000">
                <a:sysClr val="window" lastClr="FFFFFF">
                  <a:lumMod val="65000"/>
                </a:sysClr>
              </a:gs>
            </a:gsLst>
            <a:path path="circle">
              <a:fillToRect l="50000" t="50000" r="50000" b="50000"/>
            </a:path>
          </a:gradFill>
        </p:grpSpPr>
        <p:sp>
          <p:nvSpPr>
            <p:cNvPr id="109" name="Rectangle 108">
              <a:extLst>
                <a:ext uri="{FF2B5EF4-FFF2-40B4-BE49-F238E27FC236}">
                  <a16:creationId xmlns:a16="http://schemas.microsoft.com/office/drawing/2014/main" id="{4AA1BE7F-5ABC-4980-9044-70D1EC666EA4}"/>
                </a:ext>
              </a:extLst>
            </p:cNvPr>
            <p:cNvSpPr/>
            <p:nvPr/>
          </p:nvSpPr>
          <p:spPr>
            <a:xfrm>
              <a:off x="538316" y="1091381"/>
              <a:ext cx="1489588" cy="1740309"/>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D6A2311D-149B-454D-9E61-54EFF7E6C13A}"/>
                </a:ext>
              </a:extLst>
            </p:cNvPr>
            <p:cNvSpPr txBox="1"/>
            <p:nvPr/>
          </p:nvSpPr>
          <p:spPr>
            <a:xfrm>
              <a:off x="700475" y="1235332"/>
              <a:ext cx="1284492" cy="381221"/>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350" b="0" i="0" u="none" strike="noStrike" kern="0" cap="none" spc="0" normalizeH="0" baseline="0" noProof="0" dirty="0">
                  <a:ln>
                    <a:noFill/>
                  </a:ln>
                  <a:solidFill>
                    <a:prstClr val="black"/>
                  </a:solidFill>
                  <a:effectLst/>
                  <a:uLnTx/>
                  <a:uFillTx/>
                  <a:latin typeface="Calibri" panose="020F0502020204030204"/>
                  <a:ea typeface="+mn-ea"/>
                  <a:cs typeface="+mn-cs"/>
                </a:rPr>
                <a:t>Analyse</a:t>
              </a:r>
            </a:p>
          </p:txBody>
        </p:sp>
      </p:grpSp>
      <p:grpSp>
        <p:nvGrpSpPr>
          <p:cNvPr id="111" name="Group 110">
            <a:extLst>
              <a:ext uri="{FF2B5EF4-FFF2-40B4-BE49-F238E27FC236}">
                <a16:creationId xmlns:a16="http://schemas.microsoft.com/office/drawing/2014/main" id="{5B56DA60-8097-4D27-A038-CD361918EC77}"/>
              </a:ext>
            </a:extLst>
          </p:cNvPr>
          <p:cNvGrpSpPr/>
          <p:nvPr/>
        </p:nvGrpSpPr>
        <p:grpSpPr>
          <a:xfrm>
            <a:off x="3722390" y="2093402"/>
            <a:ext cx="1256322" cy="1000666"/>
            <a:chOff x="961844" y="1070969"/>
            <a:chExt cx="1652765" cy="1740309"/>
          </a:xfrm>
          <a:gradFill>
            <a:gsLst>
              <a:gs pos="60000">
                <a:sysClr val="window" lastClr="FFFFFF">
                  <a:lumMod val="65000"/>
                </a:sysClr>
              </a:gs>
              <a:gs pos="0">
                <a:sysClr val="window" lastClr="FFFFFF">
                  <a:lumMod val="65000"/>
                </a:sysClr>
              </a:gs>
              <a:gs pos="74592">
                <a:sysClr val="window" lastClr="FFFFFF">
                  <a:lumMod val="65000"/>
                </a:sysClr>
              </a:gs>
              <a:gs pos="83960">
                <a:sysClr val="window" lastClr="FFFFFF">
                  <a:lumMod val="65000"/>
                </a:sysClr>
              </a:gs>
              <a:gs pos="100000">
                <a:sysClr val="window" lastClr="FFFFFF">
                  <a:lumMod val="65000"/>
                </a:sysClr>
              </a:gs>
            </a:gsLst>
            <a:path path="circle">
              <a:fillToRect l="50000" t="50000" r="50000" b="50000"/>
            </a:path>
          </a:gradFill>
        </p:grpSpPr>
        <p:sp>
          <p:nvSpPr>
            <p:cNvPr id="112" name="Rectangle 111">
              <a:extLst>
                <a:ext uri="{FF2B5EF4-FFF2-40B4-BE49-F238E27FC236}">
                  <a16:creationId xmlns:a16="http://schemas.microsoft.com/office/drawing/2014/main" id="{459451D1-0198-4B81-81F6-D83E393E33E6}"/>
                </a:ext>
              </a:extLst>
            </p:cNvPr>
            <p:cNvSpPr/>
            <p:nvPr/>
          </p:nvSpPr>
          <p:spPr>
            <a:xfrm>
              <a:off x="961845" y="1070969"/>
              <a:ext cx="1652764" cy="1740309"/>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3" name="TextBox 112">
              <a:extLst>
                <a:ext uri="{FF2B5EF4-FFF2-40B4-BE49-F238E27FC236}">
                  <a16:creationId xmlns:a16="http://schemas.microsoft.com/office/drawing/2014/main" id="{45958852-3BED-431C-962B-7BD8BAA8A5BF}"/>
                </a:ext>
              </a:extLst>
            </p:cNvPr>
            <p:cNvSpPr txBox="1"/>
            <p:nvPr/>
          </p:nvSpPr>
          <p:spPr>
            <a:xfrm>
              <a:off x="961844" y="1156313"/>
              <a:ext cx="1652764" cy="439162"/>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350" b="0" i="0" u="none" strike="noStrike" kern="0" cap="none" spc="0" normalizeH="0" baseline="0" noProof="0" dirty="0">
                  <a:ln>
                    <a:noFill/>
                  </a:ln>
                  <a:solidFill>
                    <a:prstClr val="black"/>
                  </a:solidFill>
                  <a:effectLst/>
                  <a:uLnTx/>
                  <a:uFillTx/>
                  <a:latin typeface="Calibri" panose="020F0502020204030204"/>
                  <a:ea typeface="+mn-ea"/>
                  <a:cs typeface="+mn-cs"/>
                </a:rPr>
                <a:t>Componentize</a:t>
              </a:r>
            </a:p>
          </p:txBody>
        </p:sp>
      </p:grpSp>
      <p:grpSp>
        <p:nvGrpSpPr>
          <p:cNvPr id="114" name="Group 113">
            <a:extLst>
              <a:ext uri="{FF2B5EF4-FFF2-40B4-BE49-F238E27FC236}">
                <a16:creationId xmlns:a16="http://schemas.microsoft.com/office/drawing/2014/main" id="{61F95902-B36C-4671-AA45-9267C4307CF9}"/>
              </a:ext>
            </a:extLst>
          </p:cNvPr>
          <p:cNvGrpSpPr/>
          <p:nvPr/>
        </p:nvGrpSpPr>
        <p:grpSpPr>
          <a:xfrm>
            <a:off x="7251845" y="2093402"/>
            <a:ext cx="1117191" cy="1022832"/>
            <a:chOff x="538316" y="1091381"/>
            <a:chExt cx="1489588" cy="1740309"/>
          </a:xfrm>
          <a:gradFill>
            <a:gsLst>
              <a:gs pos="60000">
                <a:sysClr val="window" lastClr="FFFFFF">
                  <a:lumMod val="65000"/>
                </a:sysClr>
              </a:gs>
              <a:gs pos="0">
                <a:sysClr val="window" lastClr="FFFFFF">
                  <a:lumMod val="65000"/>
                </a:sysClr>
              </a:gs>
              <a:gs pos="74592">
                <a:sysClr val="window" lastClr="FFFFFF">
                  <a:lumMod val="65000"/>
                </a:sysClr>
              </a:gs>
              <a:gs pos="83960">
                <a:sysClr val="window" lastClr="FFFFFF">
                  <a:lumMod val="65000"/>
                </a:sysClr>
              </a:gs>
              <a:gs pos="100000">
                <a:sysClr val="window" lastClr="FFFFFF">
                  <a:lumMod val="65000"/>
                </a:sysClr>
              </a:gs>
            </a:gsLst>
            <a:path path="circle">
              <a:fillToRect l="50000" t="50000" r="50000" b="50000"/>
            </a:path>
          </a:gradFill>
        </p:grpSpPr>
        <p:sp>
          <p:nvSpPr>
            <p:cNvPr id="115" name="Rectangle 114">
              <a:extLst>
                <a:ext uri="{FF2B5EF4-FFF2-40B4-BE49-F238E27FC236}">
                  <a16:creationId xmlns:a16="http://schemas.microsoft.com/office/drawing/2014/main" id="{4B8E97E1-E09A-4B71-9E37-4AD0CEB69F5B}"/>
                </a:ext>
              </a:extLst>
            </p:cNvPr>
            <p:cNvSpPr/>
            <p:nvPr/>
          </p:nvSpPr>
          <p:spPr>
            <a:xfrm>
              <a:off x="538316" y="1091381"/>
              <a:ext cx="1489588" cy="1740309"/>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6" name="TextBox 115">
              <a:extLst>
                <a:ext uri="{FF2B5EF4-FFF2-40B4-BE49-F238E27FC236}">
                  <a16:creationId xmlns:a16="http://schemas.microsoft.com/office/drawing/2014/main" id="{7A7DA6BB-6473-40D6-9E6A-B144B977E5F0}"/>
                </a:ext>
              </a:extLst>
            </p:cNvPr>
            <p:cNvSpPr txBox="1"/>
            <p:nvPr/>
          </p:nvSpPr>
          <p:spPr>
            <a:xfrm>
              <a:off x="775325" y="1322229"/>
              <a:ext cx="1106129" cy="338555"/>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350" b="0" i="0" u="none" strike="noStrike" kern="0" cap="none" spc="0" normalizeH="0" baseline="0" noProof="0" dirty="0">
                  <a:ln>
                    <a:noFill/>
                  </a:ln>
                  <a:solidFill>
                    <a:prstClr val="black"/>
                  </a:solidFill>
                  <a:effectLst/>
                  <a:uLnTx/>
                  <a:uFillTx/>
                  <a:latin typeface="Calibri" panose="020F0502020204030204"/>
                  <a:ea typeface="+mn-ea"/>
                  <a:cs typeface="+mn-cs"/>
                </a:rPr>
                <a:t>Migrate</a:t>
              </a:r>
            </a:p>
          </p:txBody>
        </p:sp>
      </p:grpSp>
      <p:pic>
        <p:nvPicPr>
          <p:cNvPr id="117" name="Graphic 116" descr="Magnifying glass">
            <a:extLst>
              <a:ext uri="{FF2B5EF4-FFF2-40B4-BE49-F238E27FC236}">
                <a16:creationId xmlns:a16="http://schemas.microsoft.com/office/drawing/2014/main" id="{CF4E08AD-149B-496A-B836-012CE601EE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5403" y="2566759"/>
            <a:ext cx="457208" cy="457208"/>
          </a:xfrm>
          <a:prstGeom prst="rect">
            <a:avLst/>
          </a:prstGeom>
        </p:spPr>
      </p:pic>
      <p:pic>
        <p:nvPicPr>
          <p:cNvPr id="118" name="Graphic 117" descr="Unlock">
            <a:extLst>
              <a:ext uri="{FF2B5EF4-FFF2-40B4-BE49-F238E27FC236}">
                <a16:creationId xmlns:a16="http://schemas.microsoft.com/office/drawing/2014/main" id="{7A4FEB03-D17E-43B7-AE3D-7DFBAF6C85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09388" y="2495422"/>
            <a:ext cx="473177" cy="473177"/>
          </a:xfrm>
          <a:prstGeom prst="rect">
            <a:avLst/>
          </a:prstGeom>
        </p:spPr>
      </p:pic>
      <p:pic>
        <p:nvPicPr>
          <p:cNvPr id="119" name="Graphic 118" descr="Table">
            <a:extLst>
              <a:ext uri="{FF2B5EF4-FFF2-40B4-BE49-F238E27FC236}">
                <a16:creationId xmlns:a16="http://schemas.microsoft.com/office/drawing/2014/main" id="{BC74CAE3-854A-4995-85CC-ED2E4947C59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20137" y="2481703"/>
            <a:ext cx="460831" cy="460831"/>
          </a:xfrm>
          <a:prstGeom prst="rect">
            <a:avLst/>
          </a:prstGeom>
        </p:spPr>
      </p:pic>
      <p:pic>
        <p:nvPicPr>
          <p:cNvPr id="120" name="Graphic 119" descr="Gears">
            <a:extLst>
              <a:ext uri="{FF2B5EF4-FFF2-40B4-BE49-F238E27FC236}">
                <a16:creationId xmlns:a16="http://schemas.microsoft.com/office/drawing/2014/main" id="{B842E519-BEE7-4F2F-83F9-0276E25861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99570" y="2467850"/>
            <a:ext cx="550359" cy="550359"/>
          </a:xfrm>
          <a:prstGeom prst="rect">
            <a:avLst/>
          </a:prstGeom>
        </p:spPr>
      </p:pic>
      <p:sp>
        <p:nvSpPr>
          <p:cNvPr id="121" name="TextBox 120">
            <a:extLst>
              <a:ext uri="{FF2B5EF4-FFF2-40B4-BE49-F238E27FC236}">
                <a16:creationId xmlns:a16="http://schemas.microsoft.com/office/drawing/2014/main" id="{F7D36030-0D27-437C-8C9B-EA0C8E74FCE1}"/>
              </a:ext>
            </a:extLst>
          </p:cNvPr>
          <p:cNvSpPr txBox="1"/>
          <p:nvPr/>
        </p:nvSpPr>
        <p:spPr>
          <a:xfrm>
            <a:off x="366132" y="3948491"/>
            <a:ext cx="1089216" cy="99257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CA" sz="975" b="1" i="0" u="none" strike="noStrike" kern="1200" cap="none" spc="0" normalizeH="0" baseline="0" noProof="0" dirty="0">
                <a:ln>
                  <a:noFill/>
                </a:ln>
                <a:solidFill>
                  <a:prstClr val="white"/>
                </a:solidFill>
                <a:effectLst/>
                <a:uLnTx/>
                <a:uFillTx/>
                <a:latin typeface="Calibri" panose="020F0502020204030204"/>
                <a:ea typeface="+mn-ea"/>
                <a:cs typeface="+mn-cs"/>
              </a:rPr>
              <a:t>Analyse the  development process, Infrastructure and document the current state</a:t>
            </a:r>
          </a:p>
        </p:txBody>
      </p:sp>
      <p:grpSp>
        <p:nvGrpSpPr>
          <p:cNvPr id="33" name="Group 32">
            <a:extLst>
              <a:ext uri="{FF2B5EF4-FFF2-40B4-BE49-F238E27FC236}">
                <a16:creationId xmlns:a16="http://schemas.microsoft.com/office/drawing/2014/main" id="{1548EA1C-9273-4EF0-8131-B26474C85DCA}"/>
              </a:ext>
            </a:extLst>
          </p:cNvPr>
          <p:cNvGrpSpPr/>
          <p:nvPr/>
        </p:nvGrpSpPr>
        <p:grpSpPr>
          <a:xfrm>
            <a:off x="5508471" y="2085250"/>
            <a:ext cx="1117191" cy="1022832"/>
            <a:chOff x="538316" y="1091381"/>
            <a:chExt cx="1489588" cy="1740309"/>
          </a:xfrm>
          <a:gradFill>
            <a:gsLst>
              <a:gs pos="60000">
                <a:sysClr val="window" lastClr="FFFFFF">
                  <a:lumMod val="65000"/>
                </a:sysClr>
              </a:gs>
              <a:gs pos="0">
                <a:sysClr val="window" lastClr="FFFFFF">
                  <a:lumMod val="65000"/>
                </a:sysClr>
              </a:gs>
              <a:gs pos="74592">
                <a:sysClr val="window" lastClr="FFFFFF">
                  <a:lumMod val="65000"/>
                </a:sysClr>
              </a:gs>
              <a:gs pos="83960">
                <a:sysClr val="window" lastClr="FFFFFF">
                  <a:lumMod val="65000"/>
                </a:sysClr>
              </a:gs>
              <a:gs pos="100000">
                <a:sysClr val="window" lastClr="FFFFFF">
                  <a:lumMod val="65000"/>
                </a:sysClr>
              </a:gs>
            </a:gsLst>
            <a:path path="circle">
              <a:fillToRect l="50000" t="50000" r="50000" b="50000"/>
            </a:path>
          </a:gradFill>
        </p:grpSpPr>
        <p:sp>
          <p:nvSpPr>
            <p:cNvPr id="34" name="Rectangle 33">
              <a:extLst>
                <a:ext uri="{FF2B5EF4-FFF2-40B4-BE49-F238E27FC236}">
                  <a16:creationId xmlns:a16="http://schemas.microsoft.com/office/drawing/2014/main" id="{9B7FF9F4-43D2-451C-A2EE-3FD0ADEF0B5D}"/>
                </a:ext>
              </a:extLst>
            </p:cNvPr>
            <p:cNvSpPr/>
            <p:nvPr/>
          </p:nvSpPr>
          <p:spPr>
            <a:xfrm>
              <a:off x="538316" y="1091381"/>
              <a:ext cx="1489588" cy="1740309"/>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A92D99A9-BF83-42D2-BC03-AC1E258820FB}"/>
                </a:ext>
              </a:extLst>
            </p:cNvPr>
            <p:cNvSpPr txBox="1"/>
            <p:nvPr/>
          </p:nvSpPr>
          <p:spPr>
            <a:xfrm>
              <a:off x="730045" y="1287602"/>
              <a:ext cx="1106129" cy="338555"/>
            </a:xfrm>
            <a:prstGeom prst="rect">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IN" sz="1350" b="0" i="0" u="none" strike="noStrike" kern="0" cap="none" spc="0" normalizeH="0" baseline="0" noProof="0" dirty="0">
                  <a:ln>
                    <a:noFill/>
                  </a:ln>
                  <a:solidFill>
                    <a:prstClr val="black"/>
                  </a:solidFill>
                  <a:effectLst/>
                  <a:uLnTx/>
                  <a:uFillTx/>
                  <a:latin typeface="Calibri" panose="020F0502020204030204"/>
                  <a:ea typeface="+mn-ea"/>
                  <a:cs typeface="+mn-cs"/>
                </a:rPr>
                <a:t>CI/CD</a:t>
              </a:r>
            </a:p>
          </p:txBody>
        </p:sp>
      </p:grpSp>
      <p:sp>
        <p:nvSpPr>
          <p:cNvPr id="36" name="TextBox 35">
            <a:extLst>
              <a:ext uri="{FF2B5EF4-FFF2-40B4-BE49-F238E27FC236}">
                <a16:creationId xmlns:a16="http://schemas.microsoft.com/office/drawing/2014/main" id="{FF9FEDA5-F47B-4D89-AF0D-2AC75286F55E}"/>
              </a:ext>
            </a:extLst>
          </p:cNvPr>
          <p:cNvSpPr txBox="1"/>
          <p:nvPr/>
        </p:nvSpPr>
        <p:spPr>
          <a:xfrm>
            <a:off x="5508471" y="3948492"/>
            <a:ext cx="1144773" cy="992579"/>
          </a:xfrm>
          <a:prstGeom prst="rect">
            <a:avLst/>
          </a:prstGeom>
          <a:noFill/>
        </p:spPr>
        <p:txBody>
          <a:bodyPr wrap="square" rtlCol="0">
            <a:spAutoFit/>
          </a:bodyPr>
          <a:lstStyle/>
          <a:p>
            <a:pPr marL="128588" marR="0" lvl="0" indent="-128588"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Derive future state architecture </a:t>
            </a:r>
          </a:p>
          <a:p>
            <a:pPr marL="128588" marR="0" lvl="0" indent="-128588"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CA" sz="900" b="1" i="0" u="none" strike="noStrike" kern="1200" cap="none" spc="0" normalizeH="0" baseline="0" noProof="0" dirty="0">
                <a:ln>
                  <a:noFill/>
                </a:ln>
                <a:solidFill>
                  <a:prstClr val="white"/>
                </a:solidFill>
                <a:effectLst/>
                <a:uLnTx/>
                <a:uFillTx/>
                <a:latin typeface="Calibri" panose="020F0502020204030204"/>
                <a:ea typeface="+mn-ea"/>
                <a:cs typeface="+mn-cs"/>
              </a:rPr>
              <a:t>Establish CI/CD workflow</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Arrow: Chevron 36">
            <a:extLst>
              <a:ext uri="{FF2B5EF4-FFF2-40B4-BE49-F238E27FC236}">
                <a16:creationId xmlns:a16="http://schemas.microsoft.com/office/drawing/2014/main" id="{9CC74688-1930-422F-B860-C73C746C963E}"/>
              </a:ext>
            </a:extLst>
          </p:cNvPr>
          <p:cNvSpPr/>
          <p:nvPr/>
        </p:nvSpPr>
        <p:spPr>
          <a:xfrm rot="5400000">
            <a:off x="4253504" y="2692487"/>
            <a:ext cx="194098" cy="1194954"/>
          </a:xfrm>
          <a:prstGeom prst="chevron">
            <a:avLst/>
          </a:prstGeom>
          <a:gradFill flip="none" rotWithShape="1">
            <a:gsLst>
              <a:gs pos="95000">
                <a:sysClr val="window" lastClr="FFFFFF">
                  <a:lumMod val="65000"/>
                </a:sysClr>
              </a:gs>
              <a:gs pos="78000">
                <a:sysClr val="window" lastClr="FFFFFF">
                  <a:lumMod val="95000"/>
                </a:sysClr>
              </a:gs>
              <a:gs pos="13000">
                <a:sysClr val="window" lastClr="FFFFFF">
                  <a:lumMod val="95000"/>
                </a:sysClr>
              </a:gs>
              <a:gs pos="0">
                <a:sysClr val="window" lastClr="FFFFFF">
                  <a:lumMod val="75000"/>
                </a:sysClr>
              </a:gs>
              <a:gs pos="100000">
                <a:sysClr val="window" lastClr="FFFFFF">
                  <a:lumMod val="95000"/>
                </a:sysClr>
              </a:gs>
            </a:gsLst>
            <a:lin ang="10800000" scaled="1"/>
            <a:tileRect/>
          </a:gradFill>
          <a:ln w="12700" cap="flat" cmpd="sng" algn="ctr">
            <a:noFill/>
            <a:prstDash val="solid"/>
            <a:miter lim="800000"/>
          </a:ln>
          <a:effectLst>
            <a:outerShdw blurRad="152400" dist="38100" dir="5400000" algn="t" rotWithShape="0">
              <a:prstClr val="black">
                <a:alpha val="40000"/>
              </a:prstClr>
            </a:outerShdw>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67A8D1D-379A-4AD4-B843-41B5787C1A23}"/>
              </a:ext>
            </a:extLst>
          </p:cNvPr>
          <p:cNvSpPr txBox="1"/>
          <p:nvPr/>
        </p:nvSpPr>
        <p:spPr>
          <a:xfrm>
            <a:off x="366132" y="116586"/>
            <a:ext cx="4029846" cy="327782"/>
          </a:xfrm>
          <a:prstGeom prst="rect">
            <a:avLst/>
          </a:prstGeom>
          <a:noFill/>
        </p:spPr>
        <p:txBody>
          <a:bodyPr wrap="square" rtlCol="0">
            <a:spAutoFit/>
          </a:bodyPr>
          <a:lstStyle/>
          <a:p>
            <a:pPr marL="0" marR="0" lvl="0" indent="0" algn="l" defTabSz="685800" rtl="0" eaLnBrk="0" fontAlgn="base" latinLnBrk="0" hangingPunct="0">
              <a:lnSpc>
                <a:spcPct val="90000"/>
              </a:lnSpc>
              <a:spcBef>
                <a:spcPct val="0"/>
              </a:spcBef>
              <a:spcAft>
                <a:spcPct val="0"/>
              </a:spcAft>
              <a:buClrTx/>
              <a:buSzTx/>
              <a:buFontTx/>
              <a:buNone/>
              <a:tabLst/>
              <a:defRPr/>
            </a:pPr>
            <a:r>
              <a:rPr kumimoji="0" lang="en-CA" sz="1700" b="0" i="0" u="none" strike="noStrike" kern="1200" cap="none" spc="0" normalizeH="0" baseline="0" noProof="0" dirty="0">
                <a:ln>
                  <a:noFill/>
                </a:ln>
                <a:solidFill>
                  <a:srgbClr val="00649D"/>
                </a:solidFill>
                <a:effectLst/>
                <a:uLnTx/>
                <a:uFillTx/>
                <a:latin typeface="Arial"/>
                <a:ea typeface="+mn-ea"/>
                <a:cs typeface="+mn-cs"/>
              </a:rPr>
              <a:t>Migration process and tools</a:t>
            </a:r>
          </a:p>
        </p:txBody>
      </p:sp>
      <p:pic>
        <p:nvPicPr>
          <p:cNvPr id="4" name="Graphic 3" descr="Repeat">
            <a:extLst>
              <a:ext uri="{FF2B5EF4-FFF2-40B4-BE49-F238E27FC236}">
                <a16:creationId xmlns:a16="http://schemas.microsoft.com/office/drawing/2014/main" id="{3DA1FDF6-0DCE-4374-9426-33C05CFBF4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28465" y="2494513"/>
            <a:ext cx="501956" cy="501956"/>
          </a:xfrm>
          <a:prstGeom prst="rect">
            <a:avLst/>
          </a:prstGeom>
        </p:spPr>
      </p:pic>
      <p:pic>
        <p:nvPicPr>
          <p:cNvPr id="46" name="Graphic 45">
            <a:extLst>
              <a:ext uri="{FF2B5EF4-FFF2-40B4-BE49-F238E27FC236}">
                <a16:creationId xmlns:a16="http://schemas.microsoft.com/office/drawing/2014/main" id="{9369981B-0751-41F8-B44D-D8F5D56FB59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17619" y="4858385"/>
            <a:ext cx="554400" cy="221760"/>
          </a:xfrm>
          <a:prstGeom prst="rect">
            <a:avLst/>
          </a:prstGeom>
        </p:spPr>
      </p:pic>
      <p:pic>
        <p:nvPicPr>
          <p:cNvPr id="48" name="Picture 47">
            <a:extLst>
              <a:ext uri="{FF2B5EF4-FFF2-40B4-BE49-F238E27FC236}">
                <a16:creationId xmlns:a16="http://schemas.microsoft.com/office/drawing/2014/main" id="{6107051A-7EE8-4532-B4EE-2505A349236F}"/>
              </a:ext>
            </a:extLst>
          </p:cNvPr>
          <p:cNvPicPr>
            <a:picLocks noChangeAspect="1"/>
          </p:cNvPicPr>
          <p:nvPr/>
        </p:nvPicPr>
        <p:blipFill>
          <a:blip r:embed="rId1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481906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761D517-3F04-4864-8812-B43338FCC429}"/>
              </a:ext>
            </a:extLst>
          </p:cNvPr>
          <p:cNvSpPr/>
          <p:nvPr/>
        </p:nvSpPr>
        <p:spPr>
          <a:xfrm>
            <a:off x="5900565" y="1609601"/>
            <a:ext cx="1719156" cy="782801"/>
          </a:xfrm>
          <a:prstGeom prst="rec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685783">
              <a:defRPr/>
            </a:pPr>
            <a:endParaRPr lang="fr-FR" sz="900" kern="0" dirty="0">
              <a:solidFill>
                <a:prstClr val="black"/>
              </a:solidFill>
              <a:latin typeface="Calibri" panose="020F0502020204030204"/>
              <a:cs typeface="+mn-cs"/>
            </a:endParaRPr>
          </a:p>
        </p:txBody>
      </p:sp>
      <p:sp>
        <p:nvSpPr>
          <p:cNvPr id="74" name="Rectangle 73">
            <a:extLst>
              <a:ext uri="{FF2B5EF4-FFF2-40B4-BE49-F238E27FC236}">
                <a16:creationId xmlns:a16="http://schemas.microsoft.com/office/drawing/2014/main" id="{CB15C981-017E-46CE-9C9D-B8BE5B1AEC45}"/>
              </a:ext>
            </a:extLst>
          </p:cNvPr>
          <p:cNvSpPr/>
          <p:nvPr/>
        </p:nvSpPr>
        <p:spPr>
          <a:xfrm>
            <a:off x="5900565" y="1110858"/>
            <a:ext cx="1719156" cy="49874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685783">
              <a:defRPr/>
            </a:pPr>
            <a:r>
              <a:rPr lang="fr-FR" sz="900" kern="0" dirty="0">
                <a:solidFill>
                  <a:prstClr val="white"/>
                </a:solidFill>
                <a:latin typeface="Calibri" panose="020F0502020204030204"/>
                <a:cs typeface="+mn-cs"/>
              </a:rPr>
              <a:t>Public Interface</a:t>
            </a:r>
            <a:br>
              <a:rPr lang="fr-FR" sz="900" kern="0" dirty="0">
                <a:solidFill>
                  <a:prstClr val="white"/>
                </a:solidFill>
                <a:latin typeface="Calibri" panose="020F0502020204030204"/>
                <a:cs typeface="+mn-cs"/>
              </a:rPr>
            </a:br>
            <a:r>
              <a:rPr lang="fr-FR" sz="900" kern="0" dirty="0">
                <a:solidFill>
                  <a:prstClr val="white"/>
                </a:solidFill>
                <a:latin typeface="Calibri" panose="020F0502020204030204"/>
                <a:cs typeface="+mn-cs"/>
              </a:rPr>
              <a:t>of  Application 1</a:t>
            </a:r>
          </a:p>
        </p:txBody>
      </p:sp>
      <p:sp>
        <p:nvSpPr>
          <p:cNvPr id="75" name="Rounded Rectangle 13">
            <a:extLst>
              <a:ext uri="{FF2B5EF4-FFF2-40B4-BE49-F238E27FC236}">
                <a16:creationId xmlns:a16="http://schemas.microsoft.com/office/drawing/2014/main" id="{87E384EF-14CA-4937-A8DE-1C8B4F99E99C}"/>
              </a:ext>
            </a:extLst>
          </p:cNvPr>
          <p:cNvSpPr/>
          <p:nvPr/>
        </p:nvSpPr>
        <p:spPr>
          <a:xfrm>
            <a:off x="5789356" y="794056"/>
            <a:ext cx="1946189" cy="1718361"/>
          </a:xfrm>
          <a:prstGeom prst="roundRect">
            <a:avLst/>
          </a:prstGeom>
          <a:noFill/>
          <a:ln w="12700" cap="flat" cmpd="sng" algn="ctr">
            <a:solidFill>
              <a:srgbClr val="5B9BD5">
                <a:shade val="50000"/>
              </a:srgbClr>
            </a:solidFill>
            <a:prstDash val="solid"/>
            <a:miter lim="800000"/>
          </a:ln>
          <a:effectLst/>
        </p:spPr>
        <p:txBody>
          <a:bodyPr rtlCol="0" anchor="ctr"/>
          <a:lstStyle/>
          <a:p>
            <a:pPr algn="ctr" defTabSz="685783">
              <a:defRPr/>
            </a:pPr>
            <a:endParaRPr lang="fr-FR" sz="1050" kern="0" dirty="0">
              <a:solidFill>
                <a:prstClr val="white"/>
              </a:solidFill>
              <a:latin typeface="Calibri" panose="020F0502020204030204"/>
              <a:cs typeface="+mn-cs"/>
            </a:endParaRPr>
          </a:p>
        </p:txBody>
      </p:sp>
      <p:sp>
        <p:nvSpPr>
          <p:cNvPr id="76" name="TextBox 75">
            <a:extLst>
              <a:ext uri="{FF2B5EF4-FFF2-40B4-BE49-F238E27FC236}">
                <a16:creationId xmlns:a16="http://schemas.microsoft.com/office/drawing/2014/main" id="{4F04D525-16C5-460D-A33A-5E8F2D0E40DC}"/>
              </a:ext>
            </a:extLst>
          </p:cNvPr>
          <p:cNvSpPr txBox="1"/>
          <p:nvPr/>
        </p:nvSpPr>
        <p:spPr>
          <a:xfrm>
            <a:off x="6268365" y="821712"/>
            <a:ext cx="1025798" cy="253916"/>
          </a:xfrm>
          <a:prstGeom prst="rect">
            <a:avLst/>
          </a:prstGeom>
          <a:noFill/>
        </p:spPr>
        <p:txBody>
          <a:bodyPr wrap="square" rtlCol="0">
            <a:spAutoFit/>
          </a:bodyPr>
          <a:lstStyle/>
          <a:p>
            <a:pPr algn="ctr" defTabSz="685783"/>
            <a:r>
              <a:rPr lang="fr-FR" sz="1050" b="1" dirty="0">
                <a:solidFill>
                  <a:prstClr val="black"/>
                </a:solidFill>
                <a:latin typeface="Calibri" panose="020F0502020204030204" pitchFamily="34" charset="0"/>
                <a:cs typeface="+mn-cs"/>
              </a:rPr>
              <a:t>Application 1</a:t>
            </a:r>
          </a:p>
        </p:txBody>
      </p:sp>
      <p:sp>
        <p:nvSpPr>
          <p:cNvPr id="77" name="TextBox 76">
            <a:extLst>
              <a:ext uri="{FF2B5EF4-FFF2-40B4-BE49-F238E27FC236}">
                <a16:creationId xmlns:a16="http://schemas.microsoft.com/office/drawing/2014/main" id="{0BE3411F-E953-4D39-B843-8E488E49D432}"/>
              </a:ext>
            </a:extLst>
          </p:cNvPr>
          <p:cNvSpPr txBox="1"/>
          <p:nvPr/>
        </p:nvSpPr>
        <p:spPr>
          <a:xfrm>
            <a:off x="6131086" y="1649403"/>
            <a:ext cx="1300356" cy="525208"/>
          </a:xfrm>
          <a:prstGeom prst="rect">
            <a:avLst/>
          </a:prstGeom>
          <a:noFill/>
        </p:spPr>
        <p:txBody>
          <a:bodyPr wrap="none" rtlCol="0">
            <a:spAutoFit/>
          </a:bodyPr>
          <a:lstStyle/>
          <a:p>
            <a:pPr algn="ctr" defTabSz="685783"/>
            <a:r>
              <a:rPr lang="en-US" sz="900" dirty="0">
                <a:solidFill>
                  <a:prstClr val="black"/>
                </a:solidFill>
                <a:latin typeface="Calibri" panose="020F0502020204030204" pitchFamily="34" charset="0"/>
                <a:cs typeface="+mn-cs"/>
              </a:rPr>
              <a:t>Private</a:t>
            </a:r>
            <a:r>
              <a:rPr lang="fr-FR" sz="900" dirty="0">
                <a:solidFill>
                  <a:prstClr val="black"/>
                </a:solidFill>
                <a:latin typeface="Calibri" panose="020F0502020204030204" pitchFamily="34" charset="0"/>
                <a:cs typeface="+mn-cs"/>
              </a:rPr>
              <a:t> </a:t>
            </a:r>
            <a:r>
              <a:rPr lang="en-US" sz="900" dirty="0">
                <a:solidFill>
                  <a:prstClr val="black"/>
                </a:solidFill>
                <a:latin typeface="Calibri" panose="020F0502020204030204" pitchFamily="34" charset="0"/>
                <a:cs typeface="+mn-cs"/>
              </a:rPr>
              <a:t>Implementation</a:t>
            </a:r>
            <a:br>
              <a:rPr lang="fr-FR" sz="900" dirty="0">
                <a:solidFill>
                  <a:prstClr val="black"/>
                </a:solidFill>
                <a:latin typeface="Calibri" panose="020F0502020204030204" pitchFamily="34" charset="0"/>
                <a:cs typeface="+mn-cs"/>
              </a:rPr>
            </a:br>
            <a:r>
              <a:rPr lang="fr-FR" sz="900" dirty="0">
                <a:solidFill>
                  <a:prstClr val="black"/>
                </a:solidFill>
                <a:latin typeface="Calibri" panose="020F0502020204030204" pitchFamily="34" charset="0"/>
                <a:cs typeface="+mn-cs"/>
              </a:rPr>
              <a:t>of Application 1</a:t>
            </a:r>
          </a:p>
          <a:p>
            <a:pPr defTabSz="685783"/>
            <a:endParaRPr lang="en-US" sz="1013" dirty="0">
              <a:solidFill>
                <a:prstClr val="black"/>
              </a:solidFill>
              <a:latin typeface="Calibri" panose="020F0502020204030204" pitchFamily="34" charset="0"/>
              <a:cs typeface="+mn-cs"/>
            </a:endParaRPr>
          </a:p>
        </p:txBody>
      </p:sp>
      <p:sp>
        <p:nvSpPr>
          <p:cNvPr id="78" name="Rectangle 77">
            <a:extLst>
              <a:ext uri="{FF2B5EF4-FFF2-40B4-BE49-F238E27FC236}">
                <a16:creationId xmlns:a16="http://schemas.microsoft.com/office/drawing/2014/main" id="{5897C325-3694-40D5-8D2C-CCEDE13405FC}"/>
              </a:ext>
            </a:extLst>
          </p:cNvPr>
          <p:cNvSpPr/>
          <p:nvPr/>
        </p:nvSpPr>
        <p:spPr>
          <a:xfrm>
            <a:off x="4591830" y="3592015"/>
            <a:ext cx="1719156" cy="782801"/>
          </a:xfrm>
          <a:prstGeom prst="rec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685783">
              <a:defRPr/>
            </a:pPr>
            <a:endParaRPr lang="fr-FR" sz="900" kern="0" dirty="0">
              <a:solidFill>
                <a:prstClr val="black"/>
              </a:solidFill>
              <a:latin typeface="Calibri" panose="020F0502020204030204"/>
              <a:cs typeface="+mn-cs"/>
            </a:endParaRPr>
          </a:p>
        </p:txBody>
      </p:sp>
      <p:sp>
        <p:nvSpPr>
          <p:cNvPr id="79" name="Rectangle 78">
            <a:extLst>
              <a:ext uri="{FF2B5EF4-FFF2-40B4-BE49-F238E27FC236}">
                <a16:creationId xmlns:a16="http://schemas.microsoft.com/office/drawing/2014/main" id="{21E6F5CF-C760-40A7-B2EF-BDD512F7FF69}"/>
              </a:ext>
            </a:extLst>
          </p:cNvPr>
          <p:cNvSpPr/>
          <p:nvPr/>
        </p:nvSpPr>
        <p:spPr>
          <a:xfrm>
            <a:off x="4591830" y="3093273"/>
            <a:ext cx="1719156" cy="49874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685783">
              <a:defRPr/>
            </a:pPr>
            <a:r>
              <a:rPr lang="fr-FR" sz="900" kern="0" dirty="0">
                <a:solidFill>
                  <a:prstClr val="white"/>
                </a:solidFill>
                <a:latin typeface="Calibri" panose="020F0502020204030204"/>
                <a:cs typeface="+mn-cs"/>
              </a:rPr>
              <a:t>Public Interface</a:t>
            </a:r>
            <a:br>
              <a:rPr lang="fr-FR" sz="900" kern="0" dirty="0">
                <a:solidFill>
                  <a:prstClr val="white"/>
                </a:solidFill>
                <a:latin typeface="Calibri" panose="020F0502020204030204"/>
                <a:cs typeface="+mn-cs"/>
              </a:rPr>
            </a:br>
            <a:r>
              <a:rPr lang="fr-FR" sz="900" kern="0" dirty="0">
                <a:solidFill>
                  <a:prstClr val="white"/>
                </a:solidFill>
                <a:latin typeface="Calibri" panose="020F0502020204030204"/>
                <a:cs typeface="+mn-cs"/>
              </a:rPr>
              <a:t>of Application 2</a:t>
            </a:r>
          </a:p>
        </p:txBody>
      </p:sp>
      <p:sp>
        <p:nvSpPr>
          <p:cNvPr id="80" name="Rounded Rectangle 22">
            <a:extLst>
              <a:ext uri="{FF2B5EF4-FFF2-40B4-BE49-F238E27FC236}">
                <a16:creationId xmlns:a16="http://schemas.microsoft.com/office/drawing/2014/main" id="{78B7B99E-8E81-4805-95B4-56204D8F6507}"/>
              </a:ext>
            </a:extLst>
          </p:cNvPr>
          <p:cNvSpPr/>
          <p:nvPr/>
        </p:nvSpPr>
        <p:spPr>
          <a:xfrm>
            <a:off x="4480621" y="2776469"/>
            <a:ext cx="1946189" cy="1718361"/>
          </a:xfrm>
          <a:prstGeom prst="roundRect">
            <a:avLst/>
          </a:prstGeom>
          <a:noFill/>
          <a:ln w="12700" cap="flat" cmpd="sng" algn="ctr">
            <a:solidFill>
              <a:srgbClr val="5B9BD5">
                <a:shade val="50000"/>
              </a:srgbClr>
            </a:solidFill>
            <a:prstDash val="solid"/>
            <a:miter lim="800000"/>
          </a:ln>
          <a:effectLst/>
        </p:spPr>
        <p:txBody>
          <a:bodyPr rtlCol="0" anchor="ctr"/>
          <a:lstStyle/>
          <a:p>
            <a:pPr algn="ctr" defTabSz="685783">
              <a:defRPr/>
            </a:pPr>
            <a:endParaRPr lang="fr-FR" sz="1050" kern="0" dirty="0">
              <a:solidFill>
                <a:prstClr val="white"/>
              </a:solidFill>
              <a:latin typeface="Calibri" panose="020F0502020204030204"/>
              <a:cs typeface="+mn-cs"/>
            </a:endParaRPr>
          </a:p>
        </p:txBody>
      </p:sp>
      <p:sp>
        <p:nvSpPr>
          <p:cNvPr id="81" name="TextBox 80">
            <a:extLst>
              <a:ext uri="{FF2B5EF4-FFF2-40B4-BE49-F238E27FC236}">
                <a16:creationId xmlns:a16="http://schemas.microsoft.com/office/drawing/2014/main" id="{17056668-8433-43A7-AB36-CADF268C8DE6}"/>
              </a:ext>
            </a:extLst>
          </p:cNvPr>
          <p:cNvSpPr txBox="1"/>
          <p:nvPr/>
        </p:nvSpPr>
        <p:spPr>
          <a:xfrm>
            <a:off x="4959630" y="2804126"/>
            <a:ext cx="1025798" cy="253916"/>
          </a:xfrm>
          <a:prstGeom prst="rect">
            <a:avLst/>
          </a:prstGeom>
          <a:noFill/>
        </p:spPr>
        <p:txBody>
          <a:bodyPr wrap="square" rtlCol="0">
            <a:spAutoFit/>
          </a:bodyPr>
          <a:lstStyle/>
          <a:p>
            <a:pPr algn="ctr" defTabSz="685783"/>
            <a:r>
              <a:rPr lang="fr-FR" sz="1050" b="1">
                <a:solidFill>
                  <a:prstClr val="black"/>
                </a:solidFill>
                <a:latin typeface="Calibri" panose="020F0502020204030204" pitchFamily="34" charset="0"/>
                <a:cs typeface="+mn-cs"/>
              </a:rPr>
              <a:t>Application 2</a:t>
            </a:r>
            <a:endParaRPr lang="fr-FR" sz="1050" b="1" dirty="0">
              <a:solidFill>
                <a:prstClr val="black"/>
              </a:solidFill>
              <a:latin typeface="Calibri" panose="020F0502020204030204" pitchFamily="34" charset="0"/>
              <a:cs typeface="+mn-cs"/>
            </a:endParaRPr>
          </a:p>
        </p:txBody>
      </p:sp>
      <p:sp>
        <p:nvSpPr>
          <p:cNvPr id="82" name="TextBox 81">
            <a:extLst>
              <a:ext uri="{FF2B5EF4-FFF2-40B4-BE49-F238E27FC236}">
                <a16:creationId xmlns:a16="http://schemas.microsoft.com/office/drawing/2014/main" id="{23418B89-93D4-4F19-BEA1-2A4E570E9E5F}"/>
              </a:ext>
            </a:extLst>
          </p:cNvPr>
          <p:cNvSpPr txBox="1"/>
          <p:nvPr/>
        </p:nvSpPr>
        <p:spPr>
          <a:xfrm>
            <a:off x="4822351" y="3631817"/>
            <a:ext cx="1300356" cy="525208"/>
          </a:xfrm>
          <a:prstGeom prst="rect">
            <a:avLst/>
          </a:prstGeom>
          <a:noFill/>
        </p:spPr>
        <p:txBody>
          <a:bodyPr wrap="none" rtlCol="0">
            <a:spAutoFit/>
          </a:bodyPr>
          <a:lstStyle/>
          <a:p>
            <a:pPr algn="ctr" defTabSz="685783"/>
            <a:r>
              <a:rPr lang="en-US" sz="900" dirty="0">
                <a:solidFill>
                  <a:prstClr val="black"/>
                </a:solidFill>
                <a:latin typeface="Calibri" panose="020F0502020204030204" pitchFamily="34" charset="0"/>
                <a:cs typeface="+mn-cs"/>
              </a:rPr>
              <a:t>Private Implementation</a:t>
            </a:r>
            <a:br>
              <a:rPr lang="fr-FR" sz="900" dirty="0">
                <a:solidFill>
                  <a:prstClr val="black"/>
                </a:solidFill>
                <a:latin typeface="Calibri" panose="020F0502020204030204" pitchFamily="34" charset="0"/>
                <a:cs typeface="+mn-cs"/>
              </a:rPr>
            </a:br>
            <a:r>
              <a:rPr lang="fr-FR" sz="900" dirty="0">
                <a:solidFill>
                  <a:prstClr val="black"/>
                </a:solidFill>
                <a:latin typeface="Calibri" panose="020F0502020204030204" pitchFamily="34" charset="0"/>
                <a:cs typeface="+mn-cs"/>
              </a:rPr>
              <a:t>of Application 2</a:t>
            </a:r>
          </a:p>
          <a:p>
            <a:pPr defTabSz="685783"/>
            <a:endParaRPr lang="en-US" sz="1013" dirty="0">
              <a:solidFill>
                <a:prstClr val="black"/>
              </a:solidFill>
              <a:latin typeface="Calibri" panose="020F0502020204030204" pitchFamily="34" charset="0"/>
              <a:cs typeface="+mn-cs"/>
            </a:endParaRPr>
          </a:p>
        </p:txBody>
      </p:sp>
      <p:sp>
        <p:nvSpPr>
          <p:cNvPr id="83" name="Rectangle 82">
            <a:extLst>
              <a:ext uri="{FF2B5EF4-FFF2-40B4-BE49-F238E27FC236}">
                <a16:creationId xmlns:a16="http://schemas.microsoft.com/office/drawing/2014/main" id="{AA29F1D9-98AC-4888-A259-43B0CD57F787}"/>
              </a:ext>
            </a:extLst>
          </p:cNvPr>
          <p:cNvSpPr/>
          <p:nvPr/>
        </p:nvSpPr>
        <p:spPr>
          <a:xfrm>
            <a:off x="4591832" y="3979119"/>
            <a:ext cx="672425" cy="395696"/>
          </a:xfrm>
          <a:prstGeom prst="rect">
            <a:avLst/>
          </a:prstGeom>
          <a:solidFill>
            <a:srgbClr val="E67679"/>
          </a:solidFill>
          <a:ln w="12700" cap="flat" cmpd="sng" algn="ctr">
            <a:solidFill>
              <a:srgbClr val="5B9BD5">
                <a:shade val="50000"/>
              </a:srgbClr>
            </a:solidFill>
            <a:prstDash val="solid"/>
            <a:miter lim="800000"/>
          </a:ln>
          <a:effectLst/>
        </p:spPr>
        <p:txBody>
          <a:bodyPr rtlCol="0" anchor="ctr"/>
          <a:lstStyle/>
          <a:p>
            <a:pPr algn="ctr" defTabSz="685783">
              <a:defRPr/>
            </a:pPr>
            <a:endParaRPr lang="en-US" sz="1013" kern="0">
              <a:solidFill>
                <a:prstClr val="white"/>
              </a:solidFill>
              <a:latin typeface="Calibri" panose="020F0502020204030204"/>
              <a:cs typeface="+mn-cs"/>
            </a:endParaRPr>
          </a:p>
        </p:txBody>
      </p:sp>
      <p:sp>
        <p:nvSpPr>
          <p:cNvPr id="84" name="TextBox 83">
            <a:extLst>
              <a:ext uri="{FF2B5EF4-FFF2-40B4-BE49-F238E27FC236}">
                <a16:creationId xmlns:a16="http://schemas.microsoft.com/office/drawing/2014/main" id="{5D89CD8F-474A-41D2-9EAB-CFEC81E8A2E5}"/>
              </a:ext>
            </a:extLst>
          </p:cNvPr>
          <p:cNvSpPr txBox="1"/>
          <p:nvPr/>
        </p:nvSpPr>
        <p:spPr>
          <a:xfrm>
            <a:off x="4571981" y="4014208"/>
            <a:ext cx="801823" cy="507831"/>
          </a:xfrm>
          <a:prstGeom prst="rect">
            <a:avLst/>
          </a:prstGeom>
          <a:noFill/>
        </p:spPr>
        <p:txBody>
          <a:bodyPr wrap="none" rtlCol="0">
            <a:spAutoFit/>
          </a:bodyPr>
          <a:lstStyle/>
          <a:p>
            <a:pPr defTabSz="685783"/>
            <a:r>
              <a:rPr lang="fr-FR" sz="900" dirty="0">
                <a:solidFill>
                  <a:prstClr val="black"/>
                </a:solidFill>
                <a:latin typeface="Calibri" panose="020F0502020204030204" pitchFamily="34" charset="0"/>
                <a:cs typeface="+mn-cs"/>
              </a:rPr>
              <a:t>Interface of </a:t>
            </a:r>
            <a:br>
              <a:rPr lang="fr-FR" sz="900" dirty="0">
                <a:solidFill>
                  <a:prstClr val="black"/>
                </a:solidFill>
                <a:latin typeface="Calibri" panose="020F0502020204030204" pitchFamily="34" charset="0"/>
                <a:cs typeface="+mn-cs"/>
              </a:rPr>
            </a:br>
            <a:r>
              <a:rPr lang="fr-FR" sz="900" dirty="0">
                <a:solidFill>
                  <a:prstClr val="black"/>
                </a:solidFill>
                <a:latin typeface="Calibri" panose="020F0502020204030204" pitchFamily="34" charset="0"/>
                <a:cs typeface="+mn-cs"/>
              </a:rPr>
              <a:t>Application 1</a:t>
            </a:r>
          </a:p>
          <a:p>
            <a:pPr defTabSz="685783"/>
            <a:endParaRPr lang="en-US" sz="900" dirty="0">
              <a:solidFill>
                <a:prstClr val="black"/>
              </a:solidFill>
              <a:latin typeface="Calibri" panose="020F0502020204030204" pitchFamily="34" charset="0"/>
              <a:cs typeface="+mn-cs"/>
            </a:endParaRPr>
          </a:p>
        </p:txBody>
      </p:sp>
      <p:sp>
        <p:nvSpPr>
          <p:cNvPr id="85" name="Rectangle 84">
            <a:extLst>
              <a:ext uri="{FF2B5EF4-FFF2-40B4-BE49-F238E27FC236}">
                <a16:creationId xmlns:a16="http://schemas.microsoft.com/office/drawing/2014/main" id="{CDF57928-EE6F-47C7-9B2F-7DC523D67695}"/>
              </a:ext>
            </a:extLst>
          </p:cNvPr>
          <p:cNvSpPr/>
          <p:nvPr/>
        </p:nvSpPr>
        <p:spPr>
          <a:xfrm>
            <a:off x="5638564" y="3978439"/>
            <a:ext cx="672425" cy="395696"/>
          </a:xfrm>
          <a:prstGeom prst="rect">
            <a:avLst/>
          </a:prstGeom>
          <a:solidFill>
            <a:srgbClr val="E67679"/>
          </a:solidFill>
          <a:ln w="12700" cap="flat" cmpd="sng" algn="ctr">
            <a:solidFill>
              <a:srgbClr val="5B9BD5">
                <a:shade val="50000"/>
              </a:srgbClr>
            </a:solidFill>
            <a:prstDash val="solid"/>
            <a:miter lim="800000"/>
          </a:ln>
          <a:effectLst/>
        </p:spPr>
        <p:txBody>
          <a:bodyPr rtlCol="0" anchor="ctr"/>
          <a:lstStyle/>
          <a:p>
            <a:pPr algn="ctr" defTabSz="685783">
              <a:defRPr/>
            </a:pPr>
            <a:endParaRPr lang="en-US" sz="1013" kern="0">
              <a:solidFill>
                <a:prstClr val="white"/>
              </a:solidFill>
              <a:latin typeface="Calibri" panose="020F0502020204030204"/>
              <a:cs typeface="+mn-cs"/>
            </a:endParaRPr>
          </a:p>
        </p:txBody>
      </p:sp>
      <p:sp>
        <p:nvSpPr>
          <p:cNvPr id="86" name="TextBox 85">
            <a:extLst>
              <a:ext uri="{FF2B5EF4-FFF2-40B4-BE49-F238E27FC236}">
                <a16:creationId xmlns:a16="http://schemas.microsoft.com/office/drawing/2014/main" id="{305B430E-C809-489D-AE01-9F1A5680D9F3}"/>
              </a:ext>
            </a:extLst>
          </p:cNvPr>
          <p:cNvSpPr txBox="1"/>
          <p:nvPr/>
        </p:nvSpPr>
        <p:spPr>
          <a:xfrm>
            <a:off x="5618712" y="4013528"/>
            <a:ext cx="801823" cy="507831"/>
          </a:xfrm>
          <a:prstGeom prst="rect">
            <a:avLst/>
          </a:prstGeom>
          <a:noFill/>
        </p:spPr>
        <p:txBody>
          <a:bodyPr wrap="none" rtlCol="0">
            <a:spAutoFit/>
          </a:bodyPr>
          <a:lstStyle/>
          <a:p>
            <a:pPr defTabSz="685783"/>
            <a:r>
              <a:rPr lang="fr-FR" sz="900" dirty="0">
                <a:solidFill>
                  <a:prstClr val="black"/>
                </a:solidFill>
                <a:latin typeface="Calibri" panose="020F0502020204030204" pitchFamily="34" charset="0"/>
                <a:cs typeface="+mn-cs"/>
              </a:rPr>
              <a:t>Interface of</a:t>
            </a:r>
            <a:br>
              <a:rPr lang="fr-FR" sz="900" dirty="0">
                <a:solidFill>
                  <a:prstClr val="black"/>
                </a:solidFill>
                <a:latin typeface="Calibri" panose="020F0502020204030204" pitchFamily="34" charset="0"/>
                <a:cs typeface="+mn-cs"/>
              </a:rPr>
            </a:br>
            <a:r>
              <a:rPr lang="fr-FR" sz="900" dirty="0">
                <a:solidFill>
                  <a:prstClr val="black"/>
                </a:solidFill>
                <a:latin typeface="Calibri" panose="020F0502020204030204" pitchFamily="34" charset="0"/>
                <a:cs typeface="+mn-cs"/>
              </a:rPr>
              <a:t>Application 3</a:t>
            </a:r>
          </a:p>
          <a:p>
            <a:pPr defTabSz="685783"/>
            <a:endParaRPr lang="en-US" sz="900" dirty="0">
              <a:solidFill>
                <a:prstClr val="black"/>
              </a:solidFill>
              <a:latin typeface="Calibri" panose="020F0502020204030204" pitchFamily="34" charset="0"/>
              <a:cs typeface="+mn-cs"/>
            </a:endParaRPr>
          </a:p>
        </p:txBody>
      </p:sp>
      <p:sp>
        <p:nvSpPr>
          <p:cNvPr id="87" name="Rectangle 86">
            <a:extLst>
              <a:ext uri="{FF2B5EF4-FFF2-40B4-BE49-F238E27FC236}">
                <a16:creationId xmlns:a16="http://schemas.microsoft.com/office/drawing/2014/main" id="{25FD7F0D-68E9-46ED-BAF7-37D5D9EFFF4F}"/>
              </a:ext>
            </a:extLst>
          </p:cNvPr>
          <p:cNvSpPr/>
          <p:nvPr/>
        </p:nvSpPr>
        <p:spPr>
          <a:xfrm>
            <a:off x="7069848" y="3583801"/>
            <a:ext cx="1719156" cy="782801"/>
          </a:xfrm>
          <a:prstGeom prst="rect">
            <a:avLst/>
          </a:prstGeom>
          <a:solidFill>
            <a:srgbClr val="ED7D31">
              <a:lumMod val="40000"/>
              <a:lumOff val="60000"/>
            </a:srgbClr>
          </a:solidFill>
          <a:ln w="12700" cap="flat" cmpd="sng" algn="ctr">
            <a:solidFill>
              <a:srgbClr val="5B9BD5">
                <a:shade val="50000"/>
              </a:srgbClr>
            </a:solidFill>
            <a:prstDash val="solid"/>
            <a:miter lim="800000"/>
          </a:ln>
          <a:effectLst/>
        </p:spPr>
        <p:txBody>
          <a:bodyPr rtlCol="0" anchor="ctr"/>
          <a:lstStyle/>
          <a:p>
            <a:pPr algn="ctr" defTabSz="685783">
              <a:defRPr/>
            </a:pPr>
            <a:endParaRPr lang="fr-FR" sz="900" kern="0" dirty="0">
              <a:solidFill>
                <a:prstClr val="black"/>
              </a:solidFill>
              <a:latin typeface="Calibri" panose="020F0502020204030204"/>
              <a:cs typeface="+mn-cs"/>
            </a:endParaRPr>
          </a:p>
        </p:txBody>
      </p:sp>
      <p:sp>
        <p:nvSpPr>
          <p:cNvPr id="88" name="Rectangle 87">
            <a:extLst>
              <a:ext uri="{FF2B5EF4-FFF2-40B4-BE49-F238E27FC236}">
                <a16:creationId xmlns:a16="http://schemas.microsoft.com/office/drawing/2014/main" id="{52FE0798-FCDC-4205-9EC2-7C1DFED2F4AC}"/>
              </a:ext>
            </a:extLst>
          </p:cNvPr>
          <p:cNvSpPr/>
          <p:nvPr/>
        </p:nvSpPr>
        <p:spPr>
          <a:xfrm>
            <a:off x="7069848" y="3085058"/>
            <a:ext cx="1719156" cy="49874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685783">
              <a:defRPr/>
            </a:pPr>
            <a:r>
              <a:rPr lang="fr-FR" sz="900" kern="0" dirty="0">
                <a:solidFill>
                  <a:prstClr val="white"/>
                </a:solidFill>
                <a:latin typeface="Calibri" panose="020F0502020204030204"/>
                <a:cs typeface="+mn-cs"/>
              </a:rPr>
              <a:t>Public Interface</a:t>
            </a:r>
            <a:br>
              <a:rPr lang="fr-FR" sz="900" kern="0" dirty="0">
                <a:solidFill>
                  <a:prstClr val="white"/>
                </a:solidFill>
                <a:latin typeface="Calibri" panose="020F0502020204030204"/>
                <a:cs typeface="+mn-cs"/>
              </a:rPr>
            </a:br>
            <a:r>
              <a:rPr lang="fr-FR" sz="900" kern="0" dirty="0">
                <a:solidFill>
                  <a:prstClr val="white"/>
                </a:solidFill>
                <a:latin typeface="Calibri" panose="020F0502020204030204"/>
                <a:cs typeface="+mn-cs"/>
              </a:rPr>
              <a:t>of Application 3</a:t>
            </a:r>
          </a:p>
        </p:txBody>
      </p:sp>
      <p:sp>
        <p:nvSpPr>
          <p:cNvPr id="89" name="Rounded Rectangle 31">
            <a:extLst>
              <a:ext uri="{FF2B5EF4-FFF2-40B4-BE49-F238E27FC236}">
                <a16:creationId xmlns:a16="http://schemas.microsoft.com/office/drawing/2014/main" id="{8779B36D-40A8-4449-A7FB-6729FB3428B9}"/>
              </a:ext>
            </a:extLst>
          </p:cNvPr>
          <p:cNvSpPr/>
          <p:nvPr/>
        </p:nvSpPr>
        <p:spPr>
          <a:xfrm>
            <a:off x="6958639" y="2768255"/>
            <a:ext cx="1946189" cy="1718361"/>
          </a:xfrm>
          <a:prstGeom prst="roundRect">
            <a:avLst/>
          </a:prstGeom>
          <a:noFill/>
          <a:ln w="12700" cap="flat" cmpd="sng" algn="ctr">
            <a:solidFill>
              <a:srgbClr val="5B9BD5">
                <a:shade val="50000"/>
              </a:srgbClr>
            </a:solidFill>
            <a:prstDash val="solid"/>
            <a:miter lim="800000"/>
          </a:ln>
          <a:effectLst/>
        </p:spPr>
        <p:txBody>
          <a:bodyPr rtlCol="0" anchor="ctr"/>
          <a:lstStyle/>
          <a:p>
            <a:pPr algn="ctr" defTabSz="685783">
              <a:defRPr/>
            </a:pPr>
            <a:endParaRPr lang="fr-FR" sz="1050" kern="0" dirty="0">
              <a:solidFill>
                <a:prstClr val="white"/>
              </a:solidFill>
              <a:latin typeface="Calibri" panose="020F0502020204030204"/>
              <a:cs typeface="+mn-cs"/>
            </a:endParaRPr>
          </a:p>
        </p:txBody>
      </p:sp>
      <p:sp>
        <p:nvSpPr>
          <p:cNvPr id="90" name="TextBox 89">
            <a:extLst>
              <a:ext uri="{FF2B5EF4-FFF2-40B4-BE49-F238E27FC236}">
                <a16:creationId xmlns:a16="http://schemas.microsoft.com/office/drawing/2014/main" id="{E267EC66-E2A8-4F25-A59A-9EE48DB59F6F}"/>
              </a:ext>
            </a:extLst>
          </p:cNvPr>
          <p:cNvSpPr txBox="1"/>
          <p:nvPr/>
        </p:nvSpPr>
        <p:spPr>
          <a:xfrm>
            <a:off x="7437648" y="2795912"/>
            <a:ext cx="1025798" cy="253916"/>
          </a:xfrm>
          <a:prstGeom prst="rect">
            <a:avLst/>
          </a:prstGeom>
          <a:noFill/>
        </p:spPr>
        <p:txBody>
          <a:bodyPr wrap="square" rtlCol="0">
            <a:spAutoFit/>
          </a:bodyPr>
          <a:lstStyle/>
          <a:p>
            <a:pPr algn="ctr" defTabSz="685783"/>
            <a:r>
              <a:rPr lang="fr-FR" sz="1050" b="1">
                <a:solidFill>
                  <a:prstClr val="black"/>
                </a:solidFill>
                <a:latin typeface="Calibri" panose="020F0502020204030204" pitchFamily="34" charset="0"/>
                <a:cs typeface="+mn-cs"/>
              </a:rPr>
              <a:t>Application 3</a:t>
            </a:r>
            <a:endParaRPr lang="fr-FR" sz="1050" b="1" dirty="0">
              <a:solidFill>
                <a:prstClr val="black"/>
              </a:solidFill>
              <a:latin typeface="Calibri" panose="020F0502020204030204" pitchFamily="34" charset="0"/>
              <a:cs typeface="+mn-cs"/>
            </a:endParaRPr>
          </a:p>
        </p:txBody>
      </p:sp>
      <p:sp>
        <p:nvSpPr>
          <p:cNvPr id="91" name="TextBox 90">
            <a:extLst>
              <a:ext uri="{FF2B5EF4-FFF2-40B4-BE49-F238E27FC236}">
                <a16:creationId xmlns:a16="http://schemas.microsoft.com/office/drawing/2014/main" id="{9EC27931-B0AE-41EF-9EDA-0D9D4F0683E9}"/>
              </a:ext>
            </a:extLst>
          </p:cNvPr>
          <p:cNvSpPr txBox="1"/>
          <p:nvPr/>
        </p:nvSpPr>
        <p:spPr>
          <a:xfrm>
            <a:off x="7300369" y="3623603"/>
            <a:ext cx="1300356" cy="525208"/>
          </a:xfrm>
          <a:prstGeom prst="rect">
            <a:avLst/>
          </a:prstGeom>
          <a:noFill/>
        </p:spPr>
        <p:txBody>
          <a:bodyPr wrap="none" rtlCol="0">
            <a:spAutoFit/>
          </a:bodyPr>
          <a:lstStyle/>
          <a:p>
            <a:pPr algn="ctr" defTabSz="685783"/>
            <a:r>
              <a:rPr lang="en-US" sz="900" dirty="0">
                <a:solidFill>
                  <a:prstClr val="black"/>
                </a:solidFill>
                <a:latin typeface="Calibri" panose="020F0502020204030204" pitchFamily="34" charset="0"/>
                <a:cs typeface="+mn-cs"/>
              </a:rPr>
              <a:t>Private Implementation</a:t>
            </a:r>
            <a:br>
              <a:rPr lang="fr-FR" sz="900" dirty="0">
                <a:solidFill>
                  <a:prstClr val="black"/>
                </a:solidFill>
                <a:latin typeface="Calibri" panose="020F0502020204030204" pitchFamily="34" charset="0"/>
                <a:cs typeface="+mn-cs"/>
              </a:rPr>
            </a:br>
            <a:r>
              <a:rPr lang="fr-FR" sz="900" dirty="0">
                <a:solidFill>
                  <a:prstClr val="black"/>
                </a:solidFill>
                <a:latin typeface="Calibri" panose="020F0502020204030204" pitchFamily="34" charset="0"/>
                <a:cs typeface="+mn-cs"/>
              </a:rPr>
              <a:t>of Application 3</a:t>
            </a:r>
          </a:p>
          <a:p>
            <a:pPr defTabSz="685783"/>
            <a:endParaRPr lang="en-US" sz="1013" dirty="0">
              <a:solidFill>
                <a:prstClr val="black"/>
              </a:solidFill>
              <a:latin typeface="Calibri" panose="020F0502020204030204" pitchFamily="34" charset="0"/>
              <a:cs typeface="+mn-cs"/>
            </a:endParaRPr>
          </a:p>
        </p:txBody>
      </p:sp>
      <p:sp>
        <p:nvSpPr>
          <p:cNvPr id="92" name="Rectangle 91">
            <a:extLst>
              <a:ext uri="{FF2B5EF4-FFF2-40B4-BE49-F238E27FC236}">
                <a16:creationId xmlns:a16="http://schemas.microsoft.com/office/drawing/2014/main" id="{93571CEC-5FD1-417D-9C0A-A94F38132BF3}"/>
              </a:ext>
            </a:extLst>
          </p:cNvPr>
          <p:cNvSpPr/>
          <p:nvPr/>
        </p:nvSpPr>
        <p:spPr>
          <a:xfrm>
            <a:off x="7069850" y="3970903"/>
            <a:ext cx="672425" cy="395696"/>
          </a:xfrm>
          <a:prstGeom prst="rect">
            <a:avLst/>
          </a:prstGeom>
          <a:solidFill>
            <a:srgbClr val="E67679"/>
          </a:solidFill>
          <a:ln w="12700" cap="flat" cmpd="sng" algn="ctr">
            <a:solidFill>
              <a:srgbClr val="5B9BD5">
                <a:shade val="50000"/>
              </a:srgbClr>
            </a:solidFill>
            <a:prstDash val="solid"/>
            <a:miter lim="800000"/>
          </a:ln>
          <a:effectLst/>
        </p:spPr>
        <p:txBody>
          <a:bodyPr rtlCol="0" anchor="ctr"/>
          <a:lstStyle/>
          <a:p>
            <a:pPr algn="ctr" defTabSz="685783">
              <a:defRPr/>
            </a:pPr>
            <a:endParaRPr lang="en-US" sz="1013" kern="0">
              <a:solidFill>
                <a:prstClr val="white"/>
              </a:solidFill>
              <a:latin typeface="Calibri" panose="020F0502020204030204"/>
              <a:cs typeface="+mn-cs"/>
            </a:endParaRPr>
          </a:p>
        </p:txBody>
      </p:sp>
      <p:sp>
        <p:nvSpPr>
          <p:cNvPr id="93" name="TextBox 92">
            <a:extLst>
              <a:ext uri="{FF2B5EF4-FFF2-40B4-BE49-F238E27FC236}">
                <a16:creationId xmlns:a16="http://schemas.microsoft.com/office/drawing/2014/main" id="{1E7E967D-019A-4CC5-94BC-12925A809131}"/>
              </a:ext>
            </a:extLst>
          </p:cNvPr>
          <p:cNvSpPr txBox="1"/>
          <p:nvPr/>
        </p:nvSpPr>
        <p:spPr>
          <a:xfrm>
            <a:off x="7049999" y="4005994"/>
            <a:ext cx="801823" cy="507831"/>
          </a:xfrm>
          <a:prstGeom prst="rect">
            <a:avLst/>
          </a:prstGeom>
          <a:noFill/>
        </p:spPr>
        <p:txBody>
          <a:bodyPr wrap="none" rtlCol="0">
            <a:spAutoFit/>
          </a:bodyPr>
          <a:lstStyle/>
          <a:p>
            <a:pPr defTabSz="685783"/>
            <a:r>
              <a:rPr lang="fr-FR" sz="900" dirty="0">
                <a:solidFill>
                  <a:prstClr val="black"/>
                </a:solidFill>
                <a:latin typeface="Calibri" panose="020F0502020204030204" pitchFamily="34" charset="0"/>
                <a:cs typeface="+mn-cs"/>
              </a:rPr>
              <a:t>Interface of </a:t>
            </a:r>
            <a:br>
              <a:rPr lang="fr-FR" sz="900" dirty="0">
                <a:solidFill>
                  <a:prstClr val="black"/>
                </a:solidFill>
                <a:latin typeface="Calibri" panose="020F0502020204030204" pitchFamily="34" charset="0"/>
                <a:cs typeface="+mn-cs"/>
              </a:rPr>
            </a:br>
            <a:r>
              <a:rPr lang="fr-FR" sz="900" dirty="0">
                <a:solidFill>
                  <a:prstClr val="black"/>
                </a:solidFill>
                <a:latin typeface="Calibri" panose="020F0502020204030204" pitchFamily="34" charset="0"/>
                <a:cs typeface="+mn-cs"/>
              </a:rPr>
              <a:t>Application 1</a:t>
            </a:r>
          </a:p>
          <a:p>
            <a:pPr defTabSz="685783"/>
            <a:endParaRPr lang="en-US" sz="900" dirty="0">
              <a:solidFill>
                <a:prstClr val="black"/>
              </a:solidFill>
              <a:latin typeface="Calibri" panose="020F0502020204030204" pitchFamily="34" charset="0"/>
              <a:cs typeface="+mn-cs"/>
            </a:endParaRPr>
          </a:p>
        </p:txBody>
      </p:sp>
      <p:sp>
        <p:nvSpPr>
          <p:cNvPr id="94" name="Title 1">
            <a:extLst>
              <a:ext uri="{FF2B5EF4-FFF2-40B4-BE49-F238E27FC236}">
                <a16:creationId xmlns:a16="http://schemas.microsoft.com/office/drawing/2014/main" id="{EA9C3E5B-909A-4C3B-BE16-24362FB0CACA}"/>
              </a:ext>
            </a:extLst>
          </p:cNvPr>
          <p:cNvSpPr>
            <a:spLocks noGrp="1"/>
          </p:cNvSpPr>
          <p:nvPr>
            <p:ph type="title"/>
          </p:nvPr>
        </p:nvSpPr>
        <p:spPr/>
        <p:txBody>
          <a:bodyPr/>
          <a:lstStyle/>
          <a:p>
            <a:r>
              <a:rPr lang="en-US" dirty="0"/>
              <a:t>Breaking down the monolith - Interactions of applications</a:t>
            </a:r>
          </a:p>
        </p:txBody>
      </p:sp>
      <p:sp>
        <p:nvSpPr>
          <p:cNvPr id="24" name="Content Placeholder 2">
            <a:extLst>
              <a:ext uri="{FF2B5EF4-FFF2-40B4-BE49-F238E27FC236}">
                <a16:creationId xmlns:a16="http://schemas.microsoft.com/office/drawing/2014/main" id="{2DFB7177-EF58-4C7A-AD5E-018DD7EFCD5D}"/>
              </a:ext>
            </a:extLst>
          </p:cNvPr>
          <p:cNvSpPr>
            <a:spLocks noGrp="1"/>
          </p:cNvSpPr>
          <p:nvPr>
            <p:ph sz="quarter" idx="13"/>
          </p:nvPr>
        </p:nvSpPr>
        <p:spPr>
          <a:xfrm>
            <a:off x="239316" y="1160585"/>
            <a:ext cx="3709476" cy="3576913"/>
          </a:xfrm>
        </p:spPr>
        <p:txBody>
          <a:bodyPr>
            <a:normAutofit/>
          </a:bodyPr>
          <a:lstStyle/>
          <a:p>
            <a:r>
              <a:rPr lang="en-US" sz="1800" dirty="0"/>
              <a:t>Application 1 separates into public interfaces and its implementation</a:t>
            </a:r>
          </a:p>
          <a:p>
            <a:endParaRPr lang="en-US" sz="1800" dirty="0"/>
          </a:p>
          <a:p>
            <a:endParaRPr lang="en-US" sz="1800" dirty="0"/>
          </a:p>
          <a:p>
            <a:r>
              <a:rPr lang="en-US" sz="1800" dirty="0"/>
              <a:t>Application 2 follows the</a:t>
            </a:r>
            <a:br>
              <a:rPr lang="en-US" sz="1800" dirty="0"/>
            </a:br>
            <a:r>
              <a:rPr lang="en-US" sz="1800" dirty="0"/>
              <a:t>same mimic, but also uses services from App1 and App3. Therefore the configuration requires at least the interface description to be buildable</a:t>
            </a:r>
          </a:p>
        </p:txBody>
      </p:sp>
      <p:pic>
        <p:nvPicPr>
          <p:cNvPr id="25" name="Graphic 24">
            <a:extLst>
              <a:ext uri="{FF2B5EF4-FFF2-40B4-BE49-F238E27FC236}">
                <a16:creationId xmlns:a16="http://schemas.microsoft.com/office/drawing/2014/main" id="{3697BD47-FADD-49E3-B031-2D8082B567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7619" y="4858385"/>
            <a:ext cx="554400" cy="221760"/>
          </a:xfrm>
          <a:prstGeom prst="rect">
            <a:avLst/>
          </a:prstGeom>
        </p:spPr>
      </p:pic>
      <p:pic>
        <p:nvPicPr>
          <p:cNvPr id="27" name="Picture 26">
            <a:extLst>
              <a:ext uri="{FF2B5EF4-FFF2-40B4-BE49-F238E27FC236}">
                <a16:creationId xmlns:a16="http://schemas.microsoft.com/office/drawing/2014/main" id="{21F4886E-AA8B-4472-915A-316007FF95CA}"/>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151456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p:bldP spid="82" grpId="0"/>
      <p:bldP spid="83" grpId="0" animBg="1"/>
      <p:bldP spid="84" grpId="0"/>
      <p:bldP spid="85" grpId="0" animBg="1"/>
      <p:bldP spid="86" grpId="0"/>
      <p:bldP spid="87" grpId="0" animBg="1"/>
      <p:bldP spid="88" grpId="0" animBg="1"/>
      <p:bldP spid="89" grpId="0" animBg="1"/>
      <p:bldP spid="90" grpId="0"/>
      <p:bldP spid="91" grpId="0"/>
      <p:bldP spid="92" grpId="0" animBg="1"/>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96BB-839E-42EE-9787-AD822DCC0B1B}"/>
              </a:ext>
            </a:extLst>
          </p:cNvPr>
          <p:cNvSpPr>
            <a:spLocks noGrp="1"/>
          </p:cNvSpPr>
          <p:nvPr>
            <p:ph type="title"/>
          </p:nvPr>
        </p:nvSpPr>
        <p:spPr/>
        <p:txBody>
          <a:bodyPr/>
          <a:lstStyle/>
          <a:p>
            <a:r>
              <a:rPr lang="en-US" dirty="0"/>
              <a:t>Git Migration White Paper</a:t>
            </a:r>
          </a:p>
        </p:txBody>
      </p:sp>
      <p:sp>
        <p:nvSpPr>
          <p:cNvPr id="6" name="Rectangle 5">
            <a:extLst>
              <a:ext uri="{FF2B5EF4-FFF2-40B4-BE49-F238E27FC236}">
                <a16:creationId xmlns:a16="http://schemas.microsoft.com/office/drawing/2014/main" id="{0899AA2C-5753-4F15-8038-E6EA1C81C161}"/>
              </a:ext>
            </a:extLst>
          </p:cNvPr>
          <p:cNvSpPr/>
          <p:nvPr/>
        </p:nvSpPr>
        <p:spPr>
          <a:xfrm>
            <a:off x="153127" y="739356"/>
            <a:ext cx="8735292" cy="307777"/>
          </a:xfrm>
          <a:prstGeom prst="rect">
            <a:avLst/>
          </a:prstGeom>
        </p:spPr>
        <p:txBody>
          <a:bodyPr wrap="square">
            <a:spAutoFit/>
          </a:bodyPr>
          <a:lstStyle/>
          <a:p>
            <a:r>
              <a:rPr lang="en-US" sz="1400" dirty="0">
                <a:solidFill>
                  <a:srgbClr val="619AEC"/>
                </a:solidFill>
              </a:rPr>
              <a:t>http://www-03.ibm.com/support/techdocs/atsmastr.nsf/WebIndex/WP102772</a:t>
            </a:r>
            <a:endParaRPr lang="en-US" sz="1400" dirty="0"/>
          </a:p>
        </p:txBody>
      </p:sp>
      <p:sp>
        <p:nvSpPr>
          <p:cNvPr id="7" name="Content Placeholder 2">
            <a:extLst>
              <a:ext uri="{FF2B5EF4-FFF2-40B4-BE49-F238E27FC236}">
                <a16:creationId xmlns:a16="http://schemas.microsoft.com/office/drawing/2014/main" id="{2B4C68A4-9DA4-46FF-B5F1-522CF94C4348}"/>
              </a:ext>
            </a:extLst>
          </p:cNvPr>
          <p:cNvSpPr txBox="1">
            <a:spLocks/>
          </p:cNvSpPr>
          <p:nvPr/>
        </p:nvSpPr>
        <p:spPr>
          <a:xfrm>
            <a:off x="118848" y="1047133"/>
            <a:ext cx="4025512" cy="3441739"/>
          </a:xfrm>
          <a:prstGeom prst="rect">
            <a:avLst/>
          </a:prstGeom>
        </p:spPr>
        <p:txBody>
          <a:bodyPr/>
          <a:lstStyle>
            <a:lvl1pPr marL="342900" indent="-342900" algn="l" defTabSz="457200" rtl="0" eaLnBrk="1" latinLnBrk="0" hangingPunct="1">
              <a:spcBef>
                <a:spcPct val="20000"/>
              </a:spcBef>
              <a:buClr>
                <a:srgbClr val="619AEC"/>
              </a:buClr>
              <a:buFont typeface="Wingdings" charset="2"/>
              <a:buChar char="§"/>
              <a:defRPr sz="2000" kern="1200">
                <a:solidFill>
                  <a:schemeClr val="tx1"/>
                </a:solidFill>
                <a:latin typeface="+mn-lt"/>
                <a:ea typeface="IBM Plex Sans" charset="0"/>
                <a:cs typeface="IBM Plex Sans" charset="0"/>
              </a:defRPr>
            </a:lvl1pPr>
            <a:lvl2pPr marL="742950" indent="-285750" algn="l" defTabSz="457200" rtl="0" eaLnBrk="1" latinLnBrk="0" hangingPunct="1">
              <a:spcBef>
                <a:spcPct val="20000"/>
              </a:spcBef>
              <a:buClr>
                <a:srgbClr val="619AEC"/>
              </a:buClr>
              <a:buFont typeface="Arial"/>
              <a:buChar char="–"/>
              <a:defRPr sz="1800" kern="1200">
                <a:solidFill>
                  <a:schemeClr val="tx1"/>
                </a:solidFill>
                <a:latin typeface="+mn-lt"/>
                <a:ea typeface="IBM Plex Sans" charset="0"/>
                <a:cs typeface="IBM Plex Sans" charset="0"/>
              </a:defRPr>
            </a:lvl2pPr>
            <a:lvl3pPr marL="1143000" indent="-228600" algn="l" defTabSz="457200" rtl="0" eaLnBrk="1" latinLnBrk="0" hangingPunct="1">
              <a:spcBef>
                <a:spcPct val="20000"/>
              </a:spcBef>
              <a:buClr>
                <a:srgbClr val="619AEC"/>
              </a:buClr>
              <a:buFont typeface="Arial"/>
              <a:buChar char="•"/>
              <a:defRPr sz="1600" kern="1200">
                <a:solidFill>
                  <a:schemeClr val="tx1"/>
                </a:solidFill>
                <a:latin typeface="+mn-lt"/>
                <a:ea typeface="IBM Plex Sans" charset="0"/>
                <a:cs typeface="IBM Plex Sans" charset="0"/>
              </a:defRPr>
            </a:lvl3pPr>
            <a:lvl4pPr marL="16002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4pPr>
            <a:lvl5pPr marL="2057400" indent="-228600" algn="l" defTabSz="457200" rtl="0" eaLnBrk="1" latinLnBrk="0" hangingPunct="1">
              <a:spcBef>
                <a:spcPct val="20000"/>
              </a:spcBef>
              <a:buClr>
                <a:srgbClr val="619AEC"/>
              </a:buClr>
              <a:buFont typeface="Arial"/>
              <a:buChar char="»"/>
              <a:defRPr sz="1400" kern="1200">
                <a:solidFill>
                  <a:schemeClr val="tx1"/>
                </a:solidFill>
                <a:latin typeface="+mn-lt"/>
                <a:ea typeface="IBM Plex Sans" charset="0"/>
                <a:cs typeface="IBM Plex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Moving from a legacy z/OS Library Manager to Git is not just about tools.</a:t>
            </a:r>
          </a:p>
          <a:p>
            <a:pPr marL="0" indent="0">
              <a:buNone/>
            </a:pPr>
            <a:r>
              <a:rPr lang="en-US" sz="1400" dirty="0"/>
              <a:t> </a:t>
            </a:r>
          </a:p>
          <a:p>
            <a:r>
              <a:rPr lang="en-US" sz="1400" dirty="0"/>
              <a:t>There are some key differences between traditional and modern SCM approaches. </a:t>
            </a:r>
          </a:p>
          <a:p>
            <a:endParaRPr lang="en-US" sz="1400" dirty="0"/>
          </a:p>
          <a:p>
            <a:r>
              <a:rPr lang="en-US" sz="1400" dirty="0"/>
              <a:t>This whitepaper is a synthesis of expert guidance learned in collaboration with mainframe development organizations.</a:t>
            </a:r>
          </a:p>
          <a:p>
            <a:pPr lvl="1"/>
            <a:r>
              <a:rPr lang="en-US" sz="1200" dirty="0"/>
              <a:t>Explains how to adopt and manage the transition at a process level.</a:t>
            </a:r>
          </a:p>
          <a:p>
            <a:pPr lvl="1"/>
            <a:r>
              <a:rPr lang="en-US" sz="1200" dirty="0"/>
              <a:t>Hash a special focus on how an existing mainframe application can be componentized and how the application interfaces can be described and managed, as well as built.</a:t>
            </a:r>
            <a:endParaRPr lang="en-US" sz="1000" dirty="0"/>
          </a:p>
          <a:p>
            <a:pPr lvl="1"/>
            <a:endParaRPr lang="en-US" sz="1000" dirty="0"/>
          </a:p>
        </p:txBody>
      </p:sp>
      <p:pic>
        <p:nvPicPr>
          <p:cNvPr id="3" name="Picture 2">
            <a:extLst>
              <a:ext uri="{FF2B5EF4-FFF2-40B4-BE49-F238E27FC236}">
                <a16:creationId xmlns:a16="http://schemas.microsoft.com/office/drawing/2014/main" id="{8979D135-702E-4F9B-8AFE-1483630A58E3}"/>
              </a:ext>
            </a:extLst>
          </p:cNvPr>
          <p:cNvPicPr>
            <a:picLocks noChangeAspect="1"/>
          </p:cNvPicPr>
          <p:nvPr/>
        </p:nvPicPr>
        <p:blipFill>
          <a:blip r:embed="rId2"/>
          <a:stretch>
            <a:fillRect/>
          </a:stretch>
        </p:blipFill>
        <p:spPr>
          <a:xfrm>
            <a:off x="4850194" y="997520"/>
            <a:ext cx="4025512" cy="3950611"/>
          </a:xfrm>
          <a:prstGeom prst="rect">
            <a:avLst/>
          </a:prstGeom>
        </p:spPr>
      </p:pic>
      <p:pic>
        <p:nvPicPr>
          <p:cNvPr id="8" name="Graphic 7">
            <a:extLst>
              <a:ext uri="{FF2B5EF4-FFF2-40B4-BE49-F238E27FC236}">
                <a16:creationId xmlns:a16="http://schemas.microsoft.com/office/drawing/2014/main" id="{1A064F14-BE78-4FE8-B4F7-25E15E73DD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pic>
        <p:nvPicPr>
          <p:cNvPr id="10" name="Picture 9">
            <a:extLst>
              <a:ext uri="{FF2B5EF4-FFF2-40B4-BE49-F238E27FC236}">
                <a16:creationId xmlns:a16="http://schemas.microsoft.com/office/drawing/2014/main" id="{2D3063FD-064E-4DE4-9EA7-4C6199A1B8B4}"/>
              </a:ext>
            </a:extLst>
          </p:cNvPr>
          <p:cNvPicPr>
            <a:picLocks noChangeAspect="1"/>
          </p:cNvPicPr>
          <p:nvPr/>
        </p:nvPicPr>
        <p:blipFill>
          <a:blip r:embed="rId5"/>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338873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002932-6A36-4B0D-9CAD-63D2ABB7E46F}"/>
              </a:ext>
            </a:extLst>
          </p:cNvPr>
          <p:cNvSpPr/>
          <p:nvPr/>
        </p:nvSpPr>
        <p:spPr>
          <a:xfrm>
            <a:off x="0" y="4245221"/>
            <a:ext cx="9144000" cy="504063"/>
          </a:xfrm>
          <a:prstGeom prst="rect">
            <a:avLst/>
          </a:prstGeom>
          <a:solidFill>
            <a:srgbClr val="5B9BD5">
              <a:lumMod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CA" sz="1350" b="0" i="0" u="none" strike="noStrike" kern="0" cap="none" spc="0" normalizeH="0" baseline="0" noProof="0" dirty="0">
                <a:ln>
                  <a:noFill/>
                </a:ln>
                <a:solidFill>
                  <a:srgbClr val="FFFFFF"/>
                </a:solidFill>
                <a:effectLst/>
                <a:uLnTx/>
                <a:uFillTx/>
                <a:latin typeface="IBM Plex Sans Text" panose="020B0503050203000203" pitchFamily="34" charset="0"/>
                <a:ea typeface="+mn-ea"/>
                <a:cs typeface="+mn-cs"/>
              </a:rPr>
              <a:t>For further details about the program, please contact </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CA" sz="1350" b="1" i="0" u="none" strike="noStrike" kern="0" cap="none" spc="0" normalizeH="0" baseline="0" noProof="0" dirty="0">
                <a:ln>
                  <a:noFill/>
                </a:ln>
                <a:solidFill>
                  <a:srgbClr val="FFFF00"/>
                </a:solidFill>
                <a:effectLst/>
                <a:uLnTx/>
                <a:uFillTx/>
                <a:latin typeface="IBM Plex Sans Text" panose="020B0503050203000203" pitchFamily="34" charset="0"/>
                <a:ea typeface="+mn-ea"/>
                <a:cs typeface="+mn-cs"/>
              </a:rPr>
              <a:t>mfdevopsaccelerator@ibm.com  ,  jayakarm@ibm.com</a:t>
            </a:r>
          </a:p>
        </p:txBody>
      </p:sp>
      <p:sp>
        <p:nvSpPr>
          <p:cNvPr id="12" name="Rectangle 11">
            <a:extLst>
              <a:ext uri="{FF2B5EF4-FFF2-40B4-BE49-F238E27FC236}">
                <a16:creationId xmlns:a16="http://schemas.microsoft.com/office/drawing/2014/main" id="{3113086F-73D5-4D5C-BFB6-6E87BAF6D732}"/>
              </a:ext>
            </a:extLst>
          </p:cNvPr>
          <p:cNvSpPr/>
          <p:nvPr/>
        </p:nvSpPr>
        <p:spPr>
          <a:xfrm>
            <a:off x="0" y="451262"/>
            <a:ext cx="9144000" cy="1003026"/>
          </a:xfrm>
          <a:prstGeom prst="rect">
            <a:avLst/>
          </a:prstGeom>
          <a:solidFill>
            <a:schemeClr val="tx2">
              <a:lumMod val="75000"/>
            </a:schemeClr>
          </a:solidFill>
          <a:ln w="12700" cap="flat" cmpd="sng" algn="ctr">
            <a:solidFill>
              <a:srgbClr val="4472C4">
                <a:shade val="50000"/>
              </a:srgbClr>
            </a:solidFill>
            <a:prstDash val="solid"/>
            <a:miter lim="800000"/>
          </a:ln>
          <a:effectLst/>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srgbClr val="FFFFFF"/>
                </a:solidFill>
                <a:effectLst/>
                <a:uLnTx/>
                <a:uFillTx/>
                <a:latin typeface="IBM Plex Sans" panose="020B0503050203000203" pitchFamily="34" charset="77"/>
                <a:ea typeface="+mn-ea"/>
                <a:cs typeface="+mn-cs"/>
              </a:rPr>
              <a:t>Simplify your Journey towards DevOps transformation through </a:t>
            </a:r>
            <a:r>
              <a:rPr kumimoji="0" lang="en-CA" sz="1200" b="1" i="0" u="none" strike="noStrike" kern="1200" cap="none" spc="0" normalizeH="0" baseline="0" noProof="0" dirty="0">
                <a:ln>
                  <a:noFill/>
                </a:ln>
                <a:solidFill>
                  <a:srgbClr val="FFFF00"/>
                </a:solidFill>
                <a:effectLst/>
                <a:uLnTx/>
                <a:uFillTx/>
                <a:latin typeface="IBM Plex Sans" panose="020B0503050203000203" pitchFamily="34" charset="77"/>
                <a:ea typeface="+mn-ea"/>
                <a:cs typeface="+mn-cs"/>
              </a:rPr>
              <a:t>DevOps Acceleration Program(DAP)</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srgbClr val="FFFFFF"/>
                </a:solidFill>
                <a:effectLst/>
                <a:uLnTx/>
                <a:uFillTx/>
                <a:latin typeface="IBM Plex Sans" panose="020B0503050203000203" pitchFamily="34" charset="77"/>
                <a:ea typeface="+mn-ea"/>
                <a:cs typeface="+mn-cs"/>
              </a:rPr>
              <a:t>DAP provides with expert advise on </a:t>
            </a:r>
            <a:r>
              <a:rPr kumimoji="0" lang="en-US" sz="1200" b="0" i="0" u="none" strike="noStrike" kern="1200" cap="none" spc="0" normalizeH="0" baseline="0" noProof="0" dirty="0">
                <a:ln>
                  <a:noFill/>
                </a:ln>
                <a:solidFill>
                  <a:srgbClr val="FFFFFF"/>
                </a:solidFill>
                <a:effectLst/>
                <a:uLnTx/>
                <a:uFillTx/>
                <a:latin typeface="IBM Plex Sans" panose="020B0503050203000203" pitchFamily="34" charset="77"/>
                <a:ea typeface="+mn-ea"/>
                <a:cs typeface="+mn-cs"/>
              </a:rPr>
              <a:t>the best transformation approach for your enterprise, from any model to DevOps.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IBM Plex Sans" panose="020B0503050203000203" pitchFamily="34" charset="77"/>
                <a:ea typeface="+mn-ea"/>
                <a:cs typeface="+mn-cs"/>
              </a:rPr>
              <a:t>It includes how-to guides on culture, best practices, tools, training, and even sample code and architectures</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0" cap="none" spc="0" normalizeH="0" baseline="0" noProof="0" dirty="0">
              <a:ln>
                <a:noFill/>
              </a:ln>
              <a:solidFill>
                <a:srgbClr val="00649D">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12C848C-56DD-4360-A5EE-34DA326C4EF1}"/>
              </a:ext>
            </a:extLst>
          </p:cNvPr>
          <p:cNvSpPr txBox="1"/>
          <p:nvPr/>
        </p:nvSpPr>
        <p:spPr>
          <a:xfrm>
            <a:off x="190891" y="1692051"/>
            <a:ext cx="8359902" cy="2931572"/>
          </a:xfrm>
          <a:prstGeom prst="rect">
            <a:avLst/>
          </a:prstGeom>
          <a:noFill/>
        </p:spPr>
        <p:txBody>
          <a:bodyPr wrap="square" rtlCol="0">
            <a:spAutoFit/>
          </a:bodyPr>
          <a:lstStyle/>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1" i="0" u="sng"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Product Deployment</a:t>
            </a: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US"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Deployment preparation </a:t>
            </a:r>
            <a:endPar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endParaRP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US"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Rollout planning – Workflow and Use Case analysis </a:t>
            </a:r>
            <a:endPar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endParaRP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US"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Assistance on Installation, Configuration, Optimization </a:t>
            </a:r>
            <a:endPar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endParaRP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US"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Best Practices – in the areas of production Adoption</a:t>
            </a:r>
            <a:endPar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endParaRP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endParaRPr kumimoji="0" lang="en-CA" sz="1200" b="1" i="0" u="sng"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endParaRP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1" i="0" u="sng"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SCM Migration </a:t>
            </a: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Assessment of current state client setup</a:t>
            </a: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Transformation/Product workshop and Future state High level architecture  </a:t>
            </a: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Representative Migration</a:t>
            </a: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Migration approach for future implementation</a:t>
            </a:r>
          </a:p>
          <a:p>
            <a:pPr marL="0" marR="0" lvl="0" indent="0" algn="l" defTabSz="685800" rtl="0" eaLnBrk="0" fontAlgn="base" latinLnBrk="0" hangingPunct="0">
              <a:lnSpc>
                <a:spcPct val="100000"/>
              </a:lnSpc>
              <a:spcBef>
                <a:spcPts val="0"/>
              </a:spcBef>
              <a:spcAft>
                <a:spcPct val="0"/>
              </a:spcAft>
              <a:buClr>
                <a:srgbClr val="000000"/>
              </a:buClr>
              <a:buSzTx/>
              <a:buFontTx/>
              <a:buNone/>
              <a:tabLst/>
              <a:defRPr/>
            </a:pPr>
            <a:r>
              <a:rPr kumimoji="0" lang="en-CA" sz="1200" b="0" i="0" u="none" strike="noStrike" kern="1200" cap="none" spc="0" normalizeH="0" baseline="0" noProof="0" dirty="0">
                <a:ln>
                  <a:noFill/>
                </a:ln>
                <a:solidFill>
                  <a:srgbClr val="E7E6E6">
                    <a:lumMod val="25000"/>
                  </a:srgbClr>
                </a:solidFill>
                <a:effectLst/>
                <a:uLnTx/>
                <a:uFillTx/>
                <a:latin typeface="IBM Plex Sans" panose="020B0503050203000203" pitchFamily="34" charset="77"/>
                <a:ea typeface="+mn-ea"/>
                <a:cs typeface="+mn-cs"/>
              </a:rPr>
              <a:t>Knowledge transfer</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43E8544-D018-4E41-A645-9D5C6C8D7568}"/>
              </a:ext>
            </a:extLst>
          </p:cNvPr>
          <p:cNvSpPr txBox="1"/>
          <p:nvPr/>
        </p:nvSpPr>
        <p:spPr>
          <a:xfrm>
            <a:off x="7987323" y="4882547"/>
            <a:ext cx="953477" cy="246543"/>
          </a:xfrm>
          <a:prstGeom prst="rect">
            <a:avLst/>
          </a:prstGeom>
          <a:solidFill>
            <a:schemeClr val="bg1"/>
          </a:solid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CA" sz="1350" b="0" i="0" u="none" strike="noStrike" kern="1200" cap="none" spc="0" normalizeH="0" baseline="0" noProof="0" dirty="0" err="1">
              <a:ln>
                <a:noFill/>
              </a:ln>
              <a:solidFill>
                <a:srgbClr val="000000"/>
              </a:solidFill>
              <a:effectLst/>
              <a:uLnTx/>
              <a:uFillTx/>
              <a:latin typeface="Arial"/>
              <a:ea typeface="+mn-ea"/>
              <a:cs typeface="+mn-cs"/>
            </a:endParaRPr>
          </a:p>
        </p:txBody>
      </p:sp>
      <p:pic>
        <p:nvPicPr>
          <p:cNvPr id="7" name="Graphic 6">
            <a:extLst>
              <a:ext uri="{FF2B5EF4-FFF2-40B4-BE49-F238E27FC236}">
                <a16:creationId xmlns:a16="http://schemas.microsoft.com/office/drawing/2014/main" id="{C6B3654E-4666-4449-BBF1-CF640A8F31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7619" y="4858385"/>
            <a:ext cx="554400" cy="221760"/>
          </a:xfrm>
          <a:prstGeom prst="rect">
            <a:avLst/>
          </a:prstGeom>
        </p:spPr>
      </p:pic>
      <p:pic>
        <p:nvPicPr>
          <p:cNvPr id="8" name="Picture 7">
            <a:extLst>
              <a:ext uri="{FF2B5EF4-FFF2-40B4-BE49-F238E27FC236}">
                <a16:creationId xmlns:a16="http://schemas.microsoft.com/office/drawing/2014/main" id="{57C5E185-4F74-4519-8728-DE32A0FA1A0D}"/>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62636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B7E7-FD85-4244-A124-3D66FD945C6A}"/>
              </a:ext>
            </a:extLst>
          </p:cNvPr>
          <p:cNvSpPr>
            <a:spLocks noGrp="1"/>
          </p:cNvSpPr>
          <p:nvPr>
            <p:ph type="title"/>
          </p:nvPr>
        </p:nvSpPr>
        <p:spPr>
          <a:xfrm>
            <a:off x="699675" y="2198300"/>
            <a:ext cx="8723050" cy="452986"/>
          </a:xfrm>
        </p:spPr>
        <p:txBody>
          <a:bodyPr/>
          <a:lstStyle/>
          <a:p>
            <a:r>
              <a:rPr lang="en-US" sz="4000" dirty="0">
                <a:solidFill>
                  <a:srgbClr val="002060"/>
                </a:solidFill>
              </a:rPr>
              <a:t>What is Git?</a:t>
            </a:r>
          </a:p>
        </p:txBody>
      </p:sp>
      <p:pic>
        <p:nvPicPr>
          <p:cNvPr id="4" name="Picture 3">
            <a:extLst>
              <a:ext uri="{FF2B5EF4-FFF2-40B4-BE49-F238E27FC236}">
                <a16:creationId xmlns:a16="http://schemas.microsoft.com/office/drawing/2014/main" id="{37CAE5B8-82E6-4A86-AD15-1F31FD3C4BD1}"/>
              </a:ext>
            </a:extLst>
          </p:cNvPr>
          <p:cNvPicPr>
            <a:picLocks noChangeAspect="1"/>
          </p:cNvPicPr>
          <p:nvPr/>
        </p:nvPicPr>
        <p:blipFill>
          <a:blip r:embed="rId2"/>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98184334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C0DFD1-1B79-4975-9D03-724F4937D24C}"/>
              </a:ext>
            </a:extLst>
          </p:cNvPr>
          <p:cNvPicPr>
            <a:picLocks noChangeAspect="1"/>
          </p:cNvPicPr>
          <p:nvPr/>
        </p:nvPicPr>
        <p:blipFill>
          <a:blip r:embed="rId2"/>
          <a:stretch>
            <a:fillRect/>
          </a:stretch>
        </p:blipFill>
        <p:spPr>
          <a:xfrm>
            <a:off x="4572000" y="1559040"/>
            <a:ext cx="4251100" cy="2188358"/>
          </a:xfrm>
          <a:prstGeom prst="rect">
            <a:avLst/>
          </a:prstGeom>
        </p:spPr>
      </p:pic>
      <p:sp>
        <p:nvSpPr>
          <p:cNvPr id="2" name="Title 1"/>
          <p:cNvSpPr>
            <a:spLocks noGrp="1"/>
          </p:cNvSpPr>
          <p:nvPr>
            <p:ph type="title"/>
          </p:nvPr>
        </p:nvSpPr>
        <p:spPr/>
        <p:txBody>
          <a:bodyPr/>
          <a:lstStyle/>
          <a:p>
            <a:r>
              <a:rPr lang="en-US" dirty="0"/>
              <a:t>What does SCM stand for ?</a:t>
            </a:r>
          </a:p>
        </p:txBody>
      </p:sp>
      <p:sp>
        <p:nvSpPr>
          <p:cNvPr id="3" name="Content Placeholder 2"/>
          <p:cNvSpPr>
            <a:spLocks noGrp="1"/>
          </p:cNvSpPr>
          <p:nvPr>
            <p:ph idx="1"/>
          </p:nvPr>
        </p:nvSpPr>
        <p:spPr>
          <a:xfrm>
            <a:off x="355143" y="953311"/>
            <a:ext cx="5770698" cy="3399817"/>
          </a:xfrm>
        </p:spPr>
        <p:txBody>
          <a:bodyPr/>
          <a:lstStyle/>
          <a:p>
            <a:r>
              <a:rPr lang="en-US" sz="1800" b="1" dirty="0"/>
              <a:t>Software Configuration Management</a:t>
            </a:r>
            <a:r>
              <a:rPr lang="en-US" sz="1800" dirty="0"/>
              <a:t> is the task of tracking and controlling changes in the software</a:t>
            </a:r>
          </a:p>
          <a:p>
            <a:pPr lvl="2"/>
            <a:r>
              <a:rPr lang="en-US" sz="1400" dirty="0"/>
              <a:t>Configuration identification - Identifying configurations, configuration items and baselines.</a:t>
            </a:r>
          </a:p>
          <a:p>
            <a:pPr lvl="2"/>
            <a:r>
              <a:rPr lang="en-US" sz="1400" dirty="0"/>
              <a:t>Configuration control - Implementing a controlled change process. </a:t>
            </a:r>
          </a:p>
          <a:p>
            <a:pPr lvl="2"/>
            <a:r>
              <a:rPr lang="en-US" sz="1400" dirty="0"/>
              <a:t>Configuration auditing.</a:t>
            </a:r>
          </a:p>
          <a:p>
            <a:r>
              <a:rPr lang="en-US" sz="1800" b="1" dirty="0"/>
              <a:t>Source Control Management </a:t>
            </a:r>
            <a:r>
              <a:rPr lang="en-US" sz="1800" dirty="0"/>
              <a:t>is a subfield of Configuration Management</a:t>
            </a:r>
          </a:p>
          <a:p>
            <a:pPr lvl="2"/>
            <a:r>
              <a:rPr lang="en-US" sz="1400" dirty="0"/>
              <a:t>Graph structure (line of development, branches).</a:t>
            </a:r>
          </a:p>
          <a:p>
            <a:pPr lvl="2"/>
            <a:r>
              <a:rPr lang="en-US" sz="1400" dirty="0"/>
              <a:t>Atomic operation, version merging, baselines, labels tags</a:t>
            </a:r>
          </a:p>
          <a:p>
            <a:endParaRPr lang="en-US" sz="1800" dirty="0"/>
          </a:p>
        </p:txBody>
      </p:sp>
      <p:pic>
        <p:nvPicPr>
          <p:cNvPr id="5" name="Graphic 4">
            <a:extLst>
              <a:ext uri="{FF2B5EF4-FFF2-40B4-BE49-F238E27FC236}">
                <a16:creationId xmlns:a16="http://schemas.microsoft.com/office/drawing/2014/main" id="{47F35FB8-0151-4B14-8929-98C1C23F2F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pic>
        <p:nvPicPr>
          <p:cNvPr id="6" name="Picture 5">
            <a:extLst>
              <a:ext uri="{FF2B5EF4-FFF2-40B4-BE49-F238E27FC236}">
                <a16:creationId xmlns:a16="http://schemas.microsoft.com/office/drawing/2014/main" id="{948C5B14-4775-4259-80FC-7528CA081062}"/>
              </a:ext>
            </a:extLst>
          </p:cNvPr>
          <p:cNvPicPr>
            <a:picLocks noChangeAspect="1"/>
          </p:cNvPicPr>
          <p:nvPr/>
        </p:nvPicPr>
        <p:blipFill>
          <a:blip r:embed="rId5"/>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57296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Managers</a:t>
            </a:r>
          </a:p>
        </p:txBody>
      </p:sp>
      <p:sp>
        <p:nvSpPr>
          <p:cNvPr id="3" name="Content Placeholder 2"/>
          <p:cNvSpPr>
            <a:spLocks noGrp="1"/>
          </p:cNvSpPr>
          <p:nvPr>
            <p:ph idx="1"/>
          </p:nvPr>
        </p:nvSpPr>
        <p:spPr>
          <a:xfrm>
            <a:off x="355143" y="774268"/>
            <a:ext cx="8557812" cy="3399817"/>
          </a:xfrm>
        </p:spPr>
        <p:txBody>
          <a:bodyPr/>
          <a:lstStyle/>
          <a:p>
            <a:r>
              <a:rPr lang="en-US" dirty="0"/>
              <a:t>Relies on the concept of concatenation &amp; promotion</a:t>
            </a:r>
          </a:p>
          <a:p>
            <a:r>
              <a:rPr lang="en-US" dirty="0"/>
              <a:t>Strong connection to execution environment</a:t>
            </a:r>
          </a:p>
          <a:p>
            <a:r>
              <a:rPr lang="en-US" dirty="0"/>
              <a:t>Limited for parallel development</a:t>
            </a:r>
          </a:p>
          <a:p>
            <a:endParaRPr lang="en-US" dirty="0"/>
          </a:p>
        </p:txBody>
      </p:sp>
      <p:pic>
        <p:nvPicPr>
          <p:cNvPr id="4" name="Picture 3">
            <a:extLst>
              <a:ext uri="{FF2B5EF4-FFF2-40B4-BE49-F238E27FC236}">
                <a16:creationId xmlns:a16="http://schemas.microsoft.com/office/drawing/2014/main" id="{77DF7748-673B-4E9F-A740-1EDEDFC842FA}"/>
              </a:ext>
            </a:extLst>
          </p:cNvPr>
          <p:cNvPicPr>
            <a:picLocks noChangeAspect="1"/>
          </p:cNvPicPr>
          <p:nvPr/>
        </p:nvPicPr>
        <p:blipFill>
          <a:blip r:embed="rId2"/>
          <a:stretch>
            <a:fillRect/>
          </a:stretch>
        </p:blipFill>
        <p:spPr>
          <a:xfrm>
            <a:off x="1384103" y="1876435"/>
            <a:ext cx="5906012" cy="2598645"/>
          </a:xfrm>
          <a:prstGeom prst="rect">
            <a:avLst/>
          </a:prstGeom>
        </p:spPr>
      </p:pic>
      <p:pic>
        <p:nvPicPr>
          <p:cNvPr id="5" name="Graphic 4">
            <a:extLst>
              <a:ext uri="{FF2B5EF4-FFF2-40B4-BE49-F238E27FC236}">
                <a16:creationId xmlns:a16="http://schemas.microsoft.com/office/drawing/2014/main" id="{66F05CAD-3DAD-444F-8289-D5905BCEE9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pic>
        <p:nvPicPr>
          <p:cNvPr id="6" name="Picture 5">
            <a:extLst>
              <a:ext uri="{FF2B5EF4-FFF2-40B4-BE49-F238E27FC236}">
                <a16:creationId xmlns:a16="http://schemas.microsoft.com/office/drawing/2014/main" id="{51A0B8D7-0E31-42A4-8ABC-DF5C943DF8EF}"/>
              </a:ext>
            </a:extLst>
          </p:cNvPr>
          <p:cNvPicPr>
            <a:picLocks noChangeAspect="1"/>
          </p:cNvPicPr>
          <p:nvPr/>
        </p:nvPicPr>
        <p:blipFill>
          <a:blip r:embed="rId5"/>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407469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18BD-CB04-4668-9C70-16D1F1CB1F95}"/>
              </a:ext>
            </a:extLst>
          </p:cNvPr>
          <p:cNvSpPr>
            <a:spLocks noGrp="1"/>
          </p:cNvSpPr>
          <p:nvPr>
            <p:ph type="title"/>
          </p:nvPr>
        </p:nvSpPr>
        <p:spPr/>
        <p:txBody>
          <a:bodyPr/>
          <a:lstStyle/>
          <a:p>
            <a:r>
              <a:rPr lang="en-US" dirty="0"/>
              <a:t>Full configuration</a:t>
            </a:r>
          </a:p>
        </p:txBody>
      </p:sp>
      <p:sp>
        <p:nvSpPr>
          <p:cNvPr id="3" name="Content Placeholder 2">
            <a:extLst>
              <a:ext uri="{FF2B5EF4-FFF2-40B4-BE49-F238E27FC236}">
                <a16:creationId xmlns:a16="http://schemas.microsoft.com/office/drawing/2014/main" id="{2659CC13-5F86-4880-8EBA-6ECD361F04DA}"/>
              </a:ext>
            </a:extLst>
          </p:cNvPr>
          <p:cNvSpPr>
            <a:spLocks noGrp="1"/>
          </p:cNvSpPr>
          <p:nvPr>
            <p:ph idx="1"/>
          </p:nvPr>
        </p:nvSpPr>
        <p:spPr/>
        <p:txBody>
          <a:bodyPr/>
          <a:lstStyle/>
          <a:p>
            <a:r>
              <a:rPr lang="en-US" sz="1600" b="1" i="1" dirty="0"/>
              <a:t>“A configuration is made up of a given list of files, each of them at a given version.  A configuration can have various scopes: for example, an application component, an application, a domain, or more.”</a:t>
            </a:r>
            <a:endParaRPr lang="en-US" sz="1600" dirty="0"/>
          </a:p>
        </p:txBody>
      </p:sp>
      <p:grpSp>
        <p:nvGrpSpPr>
          <p:cNvPr id="12" name="Group 11">
            <a:extLst>
              <a:ext uri="{FF2B5EF4-FFF2-40B4-BE49-F238E27FC236}">
                <a16:creationId xmlns:a16="http://schemas.microsoft.com/office/drawing/2014/main" id="{7FFF13EA-37AD-4D68-990D-8B1878F70B8A}"/>
              </a:ext>
            </a:extLst>
          </p:cNvPr>
          <p:cNvGrpSpPr/>
          <p:nvPr/>
        </p:nvGrpSpPr>
        <p:grpSpPr>
          <a:xfrm>
            <a:off x="1669726" y="2374596"/>
            <a:ext cx="5485765" cy="1626235"/>
            <a:chOff x="0" y="0"/>
            <a:chExt cx="7678771" cy="2276670"/>
          </a:xfrm>
        </p:grpSpPr>
        <p:sp>
          <p:nvSpPr>
            <p:cNvPr id="13" name="Rectangle 12">
              <a:extLst>
                <a:ext uri="{FF2B5EF4-FFF2-40B4-BE49-F238E27FC236}">
                  <a16:creationId xmlns:a16="http://schemas.microsoft.com/office/drawing/2014/main" id="{3D1EE4E4-3950-4EAC-9859-63ED955CE759}"/>
                </a:ext>
              </a:extLst>
            </p:cNvPr>
            <p:cNvSpPr/>
            <p:nvPr/>
          </p:nvSpPr>
          <p:spPr>
            <a:xfrm>
              <a:off x="0" y="0"/>
              <a:ext cx="7678771" cy="2276670"/>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txBody>
            <a:bodyPr wrap="square" lIns="0" tIns="0" rIns="0" bIns="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4" name="Arrow: Right 13">
              <a:extLst>
                <a:ext uri="{FF2B5EF4-FFF2-40B4-BE49-F238E27FC236}">
                  <a16:creationId xmlns:a16="http://schemas.microsoft.com/office/drawing/2014/main" id="{FBE9FF98-96AB-4F7E-8B93-7BF725021F1F}"/>
                </a:ext>
              </a:extLst>
            </p:cNvPr>
            <p:cNvSpPr/>
            <p:nvPr/>
          </p:nvSpPr>
          <p:spPr>
            <a:xfrm>
              <a:off x="324107" y="288913"/>
              <a:ext cx="4358910" cy="421179"/>
            </a:xfrm>
            <a:prstGeom prst="rightArrow">
              <a:avLst/>
            </a:prstGeom>
            <a:solidFill>
              <a:srgbClr val="92D050"/>
            </a:solidFill>
            <a:ln>
              <a:solidFill>
                <a:schemeClr val="tx1"/>
              </a:solidFill>
            </a:ln>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mn-cs"/>
                </a:rPr>
                <a:t>Release 11</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5" name="Arrow: Right 14">
              <a:extLst>
                <a:ext uri="{FF2B5EF4-FFF2-40B4-BE49-F238E27FC236}">
                  <a16:creationId xmlns:a16="http://schemas.microsoft.com/office/drawing/2014/main" id="{E856F599-F421-4A6E-A3C9-9F851FC39199}"/>
                </a:ext>
              </a:extLst>
            </p:cNvPr>
            <p:cNvSpPr/>
            <p:nvPr/>
          </p:nvSpPr>
          <p:spPr>
            <a:xfrm>
              <a:off x="2422187" y="702702"/>
              <a:ext cx="4876442" cy="421179"/>
            </a:xfrm>
            <a:prstGeom prst="rightArrow">
              <a:avLst/>
            </a:prstGeom>
            <a:solidFill>
              <a:srgbClr val="92D050"/>
            </a:solidFill>
            <a:ln>
              <a:solidFill>
                <a:schemeClr val="tx1"/>
              </a:solidFill>
            </a:ln>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mn-cs"/>
                </a:rPr>
                <a:t>Release 12</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6" name="Arrow: Right 15">
              <a:extLst>
                <a:ext uri="{FF2B5EF4-FFF2-40B4-BE49-F238E27FC236}">
                  <a16:creationId xmlns:a16="http://schemas.microsoft.com/office/drawing/2014/main" id="{03A943EB-4B19-4423-BEC6-1BB3AEAEE651}"/>
                </a:ext>
              </a:extLst>
            </p:cNvPr>
            <p:cNvSpPr/>
            <p:nvPr/>
          </p:nvSpPr>
          <p:spPr>
            <a:xfrm>
              <a:off x="4922651" y="313165"/>
              <a:ext cx="1858449" cy="421179"/>
            </a:xfrm>
            <a:prstGeom prst="rightArrow">
              <a:avLst/>
            </a:prstGeom>
            <a:solidFill>
              <a:srgbClr val="FFC000"/>
            </a:solidFill>
            <a:ln>
              <a:solidFill>
                <a:schemeClr val="tx1"/>
              </a:solidFill>
            </a:ln>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mn-cs"/>
                </a:rPr>
                <a:t>Maint.</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7" name="Arrow: Right 16">
              <a:extLst>
                <a:ext uri="{FF2B5EF4-FFF2-40B4-BE49-F238E27FC236}">
                  <a16:creationId xmlns:a16="http://schemas.microsoft.com/office/drawing/2014/main" id="{CF44EFE5-FEA0-4C16-A5D0-057F7B94E3E4}"/>
                </a:ext>
              </a:extLst>
            </p:cNvPr>
            <p:cNvSpPr/>
            <p:nvPr/>
          </p:nvSpPr>
          <p:spPr>
            <a:xfrm>
              <a:off x="2612257" y="1092239"/>
              <a:ext cx="2070760" cy="421179"/>
            </a:xfrm>
            <a:prstGeom prst="rightArrow">
              <a:avLst/>
            </a:prstGeom>
            <a:solidFill>
              <a:srgbClr val="FFC000"/>
            </a:solidFill>
            <a:ln>
              <a:solidFill>
                <a:schemeClr val="tx1"/>
              </a:solidFill>
            </a:ln>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mn-cs"/>
                </a:rPr>
                <a:t>Feature Branch</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8" name="Arrow: Right 17">
              <a:extLst>
                <a:ext uri="{FF2B5EF4-FFF2-40B4-BE49-F238E27FC236}">
                  <a16:creationId xmlns:a16="http://schemas.microsoft.com/office/drawing/2014/main" id="{0243E189-746D-4810-BB21-C0569FC55EDA}"/>
                </a:ext>
              </a:extLst>
            </p:cNvPr>
            <p:cNvSpPr/>
            <p:nvPr/>
          </p:nvSpPr>
          <p:spPr>
            <a:xfrm>
              <a:off x="2620465" y="1579484"/>
              <a:ext cx="2070760" cy="421179"/>
            </a:xfrm>
            <a:prstGeom prst="rightArrow">
              <a:avLst/>
            </a:prstGeom>
            <a:solidFill>
              <a:srgbClr val="FFC000"/>
            </a:solidFill>
            <a:ln>
              <a:solidFill>
                <a:schemeClr val="tx1"/>
              </a:solidFill>
            </a:ln>
          </p:spPr>
          <p:txBody>
            <a:bodyPr wrap="square" lIns="0" tIns="0" rIns="0" b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mn-cs"/>
                </a:rPr>
                <a:t>Feature Branch</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grpSp>
      <p:pic>
        <p:nvPicPr>
          <p:cNvPr id="11" name="Graphic 10">
            <a:extLst>
              <a:ext uri="{FF2B5EF4-FFF2-40B4-BE49-F238E27FC236}">
                <a16:creationId xmlns:a16="http://schemas.microsoft.com/office/drawing/2014/main" id="{C871D687-5903-4B40-89F0-409DDA14C3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7619" y="4858385"/>
            <a:ext cx="554400" cy="221760"/>
          </a:xfrm>
          <a:prstGeom prst="rect">
            <a:avLst/>
          </a:prstGeom>
        </p:spPr>
      </p:pic>
      <p:pic>
        <p:nvPicPr>
          <p:cNvPr id="19" name="Picture 18">
            <a:extLst>
              <a:ext uri="{FF2B5EF4-FFF2-40B4-BE49-F238E27FC236}">
                <a16:creationId xmlns:a16="http://schemas.microsoft.com/office/drawing/2014/main" id="{AFDB73B1-CFC2-4B46-8DB6-A93D5BC3E3CB}"/>
              </a:ext>
            </a:extLst>
          </p:cNvPr>
          <p:cNvPicPr>
            <a:picLocks noChangeAspect="1"/>
          </p:cNvPicPr>
          <p:nvPr/>
        </p:nvPicPr>
        <p:blipFill>
          <a:blip r:embed="rId4"/>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43655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A7E0-103E-4EA7-AA1E-2530E431CFB8}"/>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95618710-FFF8-4133-9AD5-6F462F17B272}"/>
              </a:ext>
            </a:extLst>
          </p:cNvPr>
          <p:cNvSpPr>
            <a:spLocks noGrp="1"/>
          </p:cNvSpPr>
          <p:nvPr>
            <p:ph idx="1"/>
          </p:nvPr>
        </p:nvSpPr>
        <p:spPr>
          <a:xfrm>
            <a:off x="202749" y="723496"/>
            <a:ext cx="4653275" cy="3908760"/>
          </a:xfrm>
        </p:spPr>
        <p:txBody>
          <a:bodyPr/>
          <a:lstStyle/>
          <a:p>
            <a:r>
              <a:rPr lang="en-US" sz="1200" dirty="0"/>
              <a:t>Open Source SCM initially built to manage Linux development </a:t>
            </a:r>
          </a:p>
          <a:p>
            <a:r>
              <a:rPr lang="en-US" sz="1200" dirty="0"/>
              <a:t>Distributed Source Code Management </a:t>
            </a:r>
          </a:p>
          <a:p>
            <a:pPr lvl="1"/>
            <a:r>
              <a:rPr lang="en-US" sz="1100" dirty="0"/>
              <a:t>Each developer works in their own local Git repository on their machine.</a:t>
            </a:r>
          </a:p>
          <a:p>
            <a:pPr lvl="1"/>
            <a:r>
              <a:rPr lang="en-US" sz="1100" dirty="0"/>
              <a:t>In most large companies today, there is a centralized instance of Git that is considered the server</a:t>
            </a:r>
          </a:p>
          <a:p>
            <a:pPr lvl="1"/>
            <a:r>
              <a:rPr lang="en-US" sz="1100" dirty="0"/>
              <a:t>Uses a commit ID instead of a version</a:t>
            </a:r>
          </a:p>
          <a:p>
            <a:pPr lvl="2"/>
            <a:r>
              <a:rPr lang="en-US" sz="1100" dirty="0"/>
              <a:t>SHA-1 hash based on the code, what came before it, who made the commit, when they made it, and other metadata</a:t>
            </a:r>
          </a:p>
          <a:p>
            <a:r>
              <a:rPr lang="en-US" sz="1200" dirty="0"/>
              <a:t>Used with other open source tools such as Jenkins, Ant, Maven, Gradle for Continuous Integration  / Continuous Delivery pipeline</a:t>
            </a:r>
          </a:p>
          <a:p>
            <a:r>
              <a:rPr lang="en-US" sz="1200" dirty="0"/>
              <a:t>Strengths </a:t>
            </a:r>
          </a:p>
          <a:p>
            <a:pPr lvl="1"/>
            <a:r>
              <a:rPr lang="en-US" sz="1100" dirty="0"/>
              <a:t>Simple, cheap and easy to deploy</a:t>
            </a:r>
          </a:p>
          <a:p>
            <a:pPr lvl="1"/>
            <a:r>
              <a:rPr lang="en-US" sz="1100" dirty="0"/>
              <a:t>Pervasive in Open Source development where there is no effective competition</a:t>
            </a:r>
          </a:p>
          <a:p>
            <a:r>
              <a:rPr lang="en-US" sz="1200" dirty="0"/>
              <a:t>GitHub, GitLab, and </a:t>
            </a:r>
            <a:r>
              <a:rPr lang="en-US" sz="1200" dirty="0" err="1"/>
              <a:t>BitBucket</a:t>
            </a:r>
            <a:r>
              <a:rPr lang="en-US" sz="1200" dirty="0"/>
              <a:t> are common Git based web hosted repositories.</a:t>
            </a:r>
          </a:p>
        </p:txBody>
      </p:sp>
      <p:pic>
        <p:nvPicPr>
          <p:cNvPr id="4" name="Picture 3">
            <a:extLst>
              <a:ext uri="{FF2B5EF4-FFF2-40B4-BE49-F238E27FC236}">
                <a16:creationId xmlns:a16="http://schemas.microsoft.com/office/drawing/2014/main" id="{E1C03032-6DB5-4A1B-8D86-4F03B7B85065}"/>
              </a:ext>
            </a:extLst>
          </p:cNvPr>
          <p:cNvPicPr>
            <a:picLocks noChangeAspect="1"/>
          </p:cNvPicPr>
          <p:nvPr/>
        </p:nvPicPr>
        <p:blipFill>
          <a:blip r:embed="rId3"/>
          <a:stretch>
            <a:fillRect/>
          </a:stretch>
        </p:blipFill>
        <p:spPr>
          <a:xfrm>
            <a:off x="4856025" y="768276"/>
            <a:ext cx="4097940" cy="3606948"/>
          </a:xfrm>
          <a:prstGeom prst="rect">
            <a:avLst/>
          </a:prstGeom>
        </p:spPr>
      </p:pic>
      <p:pic>
        <p:nvPicPr>
          <p:cNvPr id="5" name="Graphic 4">
            <a:extLst>
              <a:ext uri="{FF2B5EF4-FFF2-40B4-BE49-F238E27FC236}">
                <a16:creationId xmlns:a16="http://schemas.microsoft.com/office/drawing/2014/main" id="{B349CD19-90EE-45DF-92BE-ED4E64C524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17619" y="4858385"/>
            <a:ext cx="554400" cy="221760"/>
          </a:xfrm>
          <a:prstGeom prst="rect">
            <a:avLst/>
          </a:prstGeom>
        </p:spPr>
      </p:pic>
      <p:pic>
        <p:nvPicPr>
          <p:cNvPr id="6" name="Picture 5">
            <a:extLst>
              <a:ext uri="{FF2B5EF4-FFF2-40B4-BE49-F238E27FC236}">
                <a16:creationId xmlns:a16="http://schemas.microsoft.com/office/drawing/2014/main" id="{AE1523F6-D5E1-4C9E-9128-4F163834053E}"/>
              </a:ext>
            </a:extLst>
          </p:cNvPr>
          <p:cNvPicPr>
            <a:picLocks noChangeAspect="1"/>
          </p:cNvPicPr>
          <p:nvPr/>
        </p:nvPicPr>
        <p:blipFill>
          <a:blip r:embed="rId6"/>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279010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F1FC-BF6A-4C78-A976-61A5290838EB}"/>
              </a:ext>
            </a:extLst>
          </p:cNvPr>
          <p:cNvSpPr>
            <a:spLocks noGrp="1"/>
          </p:cNvSpPr>
          <p:nvPr>
            <p:ph type="title"/>
          </p:nvPr>
        </p:nvSpPr>
        <p:spPr/>
        <p:txBody>
          <a:bodyPr/>
          <a:lstStyle/>
          <a:p>
            <a:r>
              <a:rPr lang="en-US" dirty="0"/>
              <a:t>Git in a nutshell</a:t>
            </a:r>
          </a:p>
        </p:txBody>
      </p:sp>
      <p:pic>
        <p:nvPicPr>
          <p:cNvPr id="4" name="Picture 3">
            <a:extLst>
              <a:ext uri="{FF2B5EF4-FFF2-40B4-BE49-F238E27FC236}">
                <a16:creationId xmlns:a16="http://schemas.microsoft.com/office/drawing/2014/main" id="{CDD3B2CB-509D-4FAC-871C-976F91C22B13}"/>
              </a:ext>
            </a:extLst>
          </p:cNvPr>
          <p:cNvPicPr>
            <a:picLocks noChangeAspect="1"/>
          </p:cNvPicPr>
          <p:nvPr/>
        </p:nvPicPr>
        <p:blipFill>
          <a:blip r:embed="rId2"/>
          <a:stretch>
            <a:fillRect/>
          </a:stretch>
        </p:blipFill>
        <p:spPr>
          <a:xfrm>
            <a:off x="1239314" y="1080947"/>
            <a:ext cx="6015857" cy="3312009"/>
          </a:xfrm>
          <a:prstGeom prst="rect">
            <a:avLst/>
          </a:prstGeom>
        </p:spPr>
      </p:pic>
      <p:pic>
        <p:nvPicPr>
          <p:cNvPr id="5" name="Graphic 4">
            <a:extLst>
              <a:ext uri="{FF2B5EF4-FFF2-40B4-BE49-F238E27FC236}">
                <a16:creationId xmlns:a16="http://schemas.microsoft.com/office/drawing/2014/main" id="{7B999291-E129-499A-BCD8-BFD6530CF5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pic>
        <p:nvPicPr>
          <p:cNvPr id="6" name="Picture 5">
            <a:extLst>
              <a:ext uri="{FF2B5EF4-FFF2-40B4-BE49-F238E27FC236}">
                <a16:creationId xmlns:a16="http://schemas.microsoft.com/office/drawing/2014/main" id="{5B426677-7FF6-456B-BFF5-73FD47765A48}"/>
              </a:ext>
            </a:extLst>
          </p:cNvPr>
          <p:cNvPicPr>
            <a:picLocks noChangeAspect="1"/>
          </p:cNvPicPr>
          <p:nvPr/>
        </p:nvPicPr>
        <p:blipFill>
          <a:blip r:embed="rId5"/>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390703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913A01-3ECA-4D4A-9352-3790D9BCCA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8431"/>
            <a:ext cx="9144000" cy="4506637"/>
          </a:xfrm>
          <a:prstGeom prst="rect">
            <a:avLst/>
          </a:prstGeom>
        </p:spPr>
      </p:pic>
      <p:pic>
        <p:nvPicPr>
          <p:cNvPr id="3" name="Graphic 2">
            <a:extLst>
              <a:ext uri="{FF2B5EF4-FFF2-40B4-BE49-F238E27FC236}">
                <a16:creationId xmlns:a16="http://schemas.microsoft.com/office/drawing/2014/main" id="{1456E714-B5D2-41E8-9DC5-1DED38ACC5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7619" y="4858385"/>
            <a:ext cx="554400" cy="221760"/>
          </a:xfrm>
          <a:prstGeom prst="rect">
            <a:avLst/>
          </a:prstGeom>
        </p:spPr>
      </p:pic>
      <p:pic>
        <p:nvPicPr>
          <p:cNvPr id="4" name="Picture 3">
            <a:extLst>
              <a:ext uri="{FF2B5EF4-FFF2-40B4-BE49-F238E27FC236}">
                <a16:creationId xmlns:a16="http://schemas.microsoft.com/office/drawing/2014/main" id="{97B30D6F-6D2C-49C9-B9BB-DBC1FB5CD41A}"/>
              </a:ext>
            </a:extLst>
          </p:cNvPr>
          <p:cNvPicPr>
            <a:picLocks noChangeAspect="1"/>
          </p:cNvPicPr>
          <p:nvPr/>
        </p:nvPicPr>
        <p:blipFill>
          <a:blip r:embed="rId5"/>
          <a:stretch>
            <a:fillRect/>
          </a:stretch>
        </p:blipFill>
        <p:spPr>
          <a:xfrm>
            <a:off x="-279867" y="4874945"/>
            <a:ext cx="2110857" cy="280440"/>
          </a:xfrm>
          <a:prstGeom prst="rect">
            <a:avLst/>
          </a:prstGeom>
        </p:spPr>
      </p:pic>
    </p:spTree>
    <p:extLst>
      <p:ext uri="{BB962C8B-B14F-4D97-AF65-F5344CB8AC3E}">
        <p14:creationId xmlns:p14="http://schemas.microsoft.com/office/powerpoint/2010/main" val="1647191955"/>
      </p:ext>
    </p:extLst>
  </p:cSld>
  <p:clrMapOvr>
    <a:masterClrMapping/>
  </p:clrMapOvr>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693628</TotalTime>
  <Words>1302</Words>
  <Application>Microsoft Office PowerPoint</Application>
  <PresentationFormat>On-screen Show (16:9)</PresentationFormat>
  <Paragraphs>208</Paragraphs>
  <Slides>23</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IBM Plex Sans</vt:lpstr>
      <vt:lpstr>IBM Plex Sans Text</vt:lpstr>
      <vt:lpstr>Lucida Console</vt:lpstr>
      <vt:lpstr>Times New Roman</vt:lpstr>
      <vt:lpstr>Wingdings</vt:lpstr>
      <vt:lpstr>Infosys Template 1</vt:lpstr>
      <vt:lpstr>Git for z Systems</vt:lpstr>
      <vt:lpstr>Disclaimer</vt:lpstr>
      <vt:lpstr>What is Git?</vt:lpstr>
      <vt:lpstr>What does SCM stand for ?</vt:lpstr>
      <vt:lpstr>Library Managers</vt:lpstr>
      <vt:lpstr>Full configuration</vt:lpstr>
      <vt:lpstr>What is Git?</vt:lpstr>
      <vt:lpstr>Git in a nutshell</vt:lpstr>
      <vt:lpstr>PowerPoint Presentation</vt:lpstr>
      <vt:lpstr>Using Git with IBM Dependency Based Build (DBB)</vt:lpstr>
      <vt:lpstr>PowerPoint Presentation</vt:lpstr>
      <vt:lpstr>PowerPoint Presentation</vt:lpstr>
      <vt:lpstr>PowerPoint Presentation</vt:lpstr>
      <vt:lpstr>DBB  Impact Build Scenarios</vt:lpstr>
      <vt:lpstr>DDB – A Sample Groovy Compile Script</vt:lpstr>
      <vt:lpstr>DBB’s WebApp -  Application Metadata </vt:lpstr>
      <vt:lpstr>DBB’s WebApp – The Build Report </vt:lpstr>
      <vt:lpstr>Find us on Git Hub - https://github.com/IBM/dbb</vt:lpstr>
      <vt:lpstr>Migration Path from Current State to Git-DBB Solution</vt:lpstr>
      <vt:lpstr>PowerPoint Presentation</vt:lpstr>
      <vt:lpstr>Breaking down the monolith - Interactions of applications</vt:lpstr>
      <vt:lpstr>Git Migration White Paper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Nelson Lopez</cp:lastModifiedBy>
  <cp:revision>506</cp:revision>
  <dcterms:modified xsi:type="dcterms:W3CDTF">2019-05-28T15:02:42Z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shikha.arya@ad.infosys.com</vt:lpwstr>
  </property>
  <property fmtid="{D5CDD505-2E9C-101B-9397-08002B2CF9AE}" pid="8" name="MSIP_Label_be4b3411-284d-4d31-bd4f-bc13ef7f1fd6_SetDate">
    <vt:lpwstr>2019-02-22T08:59:54.1002114Z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Extended_MSFT_Method">
    <vt:lpwstr>Automatic</vt:lpwstr>
  </property>
  <property fmtid="{D5CDD505-2E9C-101B-9397-08002B2CF9AE}" pid="12" name="MSIP_Label_a0819fa7-4367-4500-ba88-dd630d977609_Enabled">
    <vt:lpwstr>True</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Owner">
    <vt:lpwstr>shikha.arya@ad.infosys.com</vt:lpwstr>
  </property>
  <property fmtid="{D5CDD505-2E9C-101B-9397-08002B2CF9AE}" pid="15" name="MSIP_Label_a0819fa7-4367-4500-ba88-dd630d977609_SetDate">
    <vt:lpwstr>2019-02-22T08:59:54.1002114Z</vt:lpwstr>
  </property>
  <property fmtid="{D5CDD505-2E9C-101B-9397-08002B2CF9AE}" pid="16" name="MSIP_Label_a0819fa7-4367-4500-ba88-dd630d977609_Name">
    <vt:lpwstr>Companywide usage</vt:lpwstr>
  </property>
  <property fmtid="{D5CDD505-2E9C-101B-9397-08002B2CF9AE}" pid="17" name="MSIP_Label_a0819fa7-4367-4500-ba88-dd630d977609_Application">
    <vt:lpwstr>Microsoft Azure Information Protection</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