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450" r:id="rId2"/>
    <p:sldId id="448" r:id="rId3"/>
    <p:sldId id="454" r:id="rId4"/>
    <p:sldId id="438" r:id="rId5"/>
    <p:sldId id="451" r:id="rId6"/>
    <p:sldId id="461" r:id="rId7"/>
    <p:sldId id="460" r:id="rId8"/>
    <p:sldId id="456" r:id="rId9"/>
    <p:sldId id="459" r:id="rId10"/>
    <p:sldId id="45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2618"/>
    <a:srgbClr val="FF9966"/>
    <a:srgbClr val="1B6896"/>
    <a:srgbClr val="0D7B90"/>
    <a:srgbClr val="EBC55C"/>
    <a:srgbClr val="C8906D"/>
    <a:srgbClr val="F5CE60"/>
    <a:srgbClr val="FAD262"/>
    <a:srgbClr val="009ACC"/>
    <a:srgbClr val="01A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14"/>
    <p:restoredTop sz="94692"/>
  </p:normalViewPr>
  <p:slideViewPr>
    <p:cSldViewPr snapToGrid="0" snapToObjects="1">
      <p:cViewPr varScale="1">
        <p:scale>
          <a:sx n="108" d="100"/>
          <a:sy n="108" d="100"/>
        </p:scale>
        <p:origin x="1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44819044772911"/>
          <c:y val="8.7234986622271041E-2"/>
          <c:w val="0.76588188433403315"/>
          <c:h val="0.88269558411931159"/>
        </c:manualLayout>
      </c:layout>
      <c:doughnutChart>
        <c:varyColors val="1"/>
        <c:ser>
          <c:idx val="0"/>
          <c:order val="0"/>
          <c:tx>
            <c:strRef>
              <c:f>Hoja1!$B$1</c:f>
              <c:strCache>
                <c:ptCount val="1"/>
                <c:pt idx="0">
                  <c:v>Serie 1</c:v>
                </c:pt>
              </c:strCache>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E0F-1945-8A84-27BE36FA6F86}"/>
              </c:ext>
            </c:extLst>
          </c:dPt>
          <c:dPt>
            <c:idx val="1"/>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E0F-1945-8A84-27BE36FA6F86}"/>
              </c:ext>
            </c:extLst>
          </c:dPt>
          <c:dPt>
            <c:idx val="2"/>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E0F-1945-8A84-27BE36FA6F86}"/>
              </c:ext>
            </c:extLst>
          </c:dPt>
          <c:dPt>
            <c:idx val="3"/>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BE0F-1945-8A84-27BE36FA6F86}"/>
              </c:ext>
            </c:extLst>
          </c:dPt>
          <c:dPt>
            <c:idx val="4"/>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BE0F-1945-8A84-27BE36FA6F86}"/>
              </c:ext>
            </c:extLst>
          </c:dPt>
          <c:dLbls>
            <c:spPr>
              <a:noFill/>
              <a:ln>
                <a:noFill/>
              </a:ln>
              <a:effectLst/>
            </c:spPr>
            <c:txPr>
              <a:bodyPr rot="0" spcFirstLastPara="1" vertOverflow="ellipsis" vert="horz" wrap="square" lIns="38100" tIns="19050" rIns="38100" bIns="19050" anchor="ctr" anchorCtr="1">
                <a:spAutoFit/>
              </a:bodyPr>
              <a:lstStyle/>
              <a:p>
                <a:pPr>
                  <a:defRPr sz="121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Hoja1!$A$2:$A$6</c:f>
              <c:strCache>
                <c:ptCount val="5"/>
                <c:pt idx="0">
                  <c:v>Enablement</c:v>
                </c:pt>
                <c:pt idx="1">
                  <c:v>Discovery</c:v>
                </c:pt>
                <c:pt idx="2">
                  <c:v>Engagement</c:v>
                </c:pt>
                <c:pt idx="3">
                  <c:v>Conversion</c:v>
                </c:pt>
                <c:pt idx="4">
                  <c:v>Migration</c:v>
                </c:pt>
              </c:strCache>
            </c:strRef>
          </c:cat>
          <c:val>
            <c:numRef>
              <c:f>Hoja1!$B$2:$B$6</c:f>
              <c:numCache>
                <c:formatCode>0%</c:formatCode>
                <c:ptCount val="5"/>
                <c:pt idx="0">
                  <c:v>0.1</c:v>
                </c:pt>
                <c:pt idx="1">
                  <c:v>0.1</c:v>
                </c:pt>
                <c:pt idx="2">
                  <c:v>0.1</c:v>
                </c:pt>
                <c:pt idx="3">
                  <c:v>0.25</c:v>
                </c:pt>
                <c:pt idx="4">
                  <c:v>0.45</c:v>
                </c:pt>
              </c:numCache>
            </c:numRef>
          </c:val>
          <c:extLst>
            <c:ext xmlns:c16="http://schemas.microsoft.com/office/drawing/2014/chart" uri="{C3380CC4-5D6E-409C-BE32-E72D297353CC}">
              <c16:uniqueId val="{0000000A-BE0F-1945-8A84-27BE36FA6F86}"/>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F6C37-D638-DB4F-B945-70883F8C7302}"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3CD0-2FAB-4146-B928-483DD773EF80}" type="slidenum">
              <a:rPr lang="en-US" smtClean="0"/>
              <a:t>‹#›</a:t>
            </a:fld>
            <a:endParaRPr lang="en-US"/>
          </a:p>
        </p:txBody>
      </p:sp>
    </p:spTree>
    <p:extLst>
      <p:ext uri="{BB962C8B-B14F-4D97-AF65-F5344CB8AC3E}">
        <p14:creationId xmlns:p14="http://schemas.microsoft.com/office/powerpoint/2010/main" val="332651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89BB-B234-DD4E-B78D-360D3A422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9F1D1-2E06-CD4B-AD0A-06F6EEE45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FE113C-0B26-954B-8BE2-AC97D7CB67D3}"/>
              </a:ext>
            </a:extLst>
          </p:cNvPr>
          <p:cNvSpPr>
            <a:spLocks noGrp="1"/>
          </p:cNvSpPr>
          <p:nvPr>
            <p:ph type="dt" sz="half" idx="10"/>
          </p:nvPr>
        </p:nvSpPr>
        <p:spPr/>
        <p:txBody>
          <a:bodyPr/>
          <a:lstStyle/>
          <a:p>
            <a:fld id="{C8EAA192-910F-5044-8022-4F569F8FC04D}" type="datetime1">
              <a:rPr lang="en-CA" smtClean="0"/>
              <a:t>2019-05-22</a:t>
            </a:fld>
            <a:endParaRPr lang="en-US"/>
          </a:p>
        </p:txBody>
      </p:sp>
      <p:sp>
        <p:nvSpPr>
          <p:cNvPr id="5" name="Footer Placeholder 4">
            <a:extLst>
              <a:ext uri="{FF2B5EF4-FFF2-40B4-BE49-F238E27FC236}">
                <a16:creationId xmlns:a16="http://schemas.microsoft.com/office/drawing/2014/main" id="{88154AB0-BAE5-434A-94F1-74210B390C02}"/>
              </a:ext>
            </a:extLst>
          </p:cNvPr>
          <p:cNvSpPr>
            <a:spLocks noGrp="1"/>
          </p:cNvSpPr>
          <p:nvPr>
            <p:ph type="ftr" sz="quarter" idx="11"/>
          </p:nvPr>
        </p:nvSpPr>
        <p:spPr/>
        <p:txBody>
          <a:bodyPr/>
          <a:lstStyle/>
          <a:p>
            <a:r>
              <a:rPr lang="en-US"/>
              <a:t>© 2018 IBM Corporation</a:t>
            </a:r>
          </a:p>
        </p:txBody>
      </p:sp>
      <p:sp>
        <p:nvSpPr>
          <p:cNvPr id="6" name="Slide Number Placeholder 5">
            <a:extLst>
              <a:ext uri="{FF2B5EF4-FFF2-40B4-BE49-F238E27FC236}">
                <a16:creationId xmlns:a16="http://schemas.microsoft.com/office/drawing/2014/main" id="{C0F246C3-4941-CB49-A6E2-389199AF4228}"/>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393109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A94-FA04-094C-AE7F-630A7BA4F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0341E-6BE4-6D41-881F-1FC135BF78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D82A8-D30B-6C4B-B14E-E3B1B4A7B652}"/>
              </a:ext>
            </a:extLst>
          </p:cNvPr>
          <p:cNvSpPr>
            <a:spLocks noGrp="1"/>
          </p:cNvSpPr>
          <p:nvPr>
            <p:ph type="dt" sz="half" idx="10"/>
          </p:nvPr>
        </p:nvSpPr>
        <p:spPr/>
        <p:txBody>
          <a:bodyPr/>
          <a:lstStyle/>
          <a:p>
            <a:fld id="{A5B18675-22AF-8845-8B7F-1F4FEE127F73}" type="datetime1">
              <a:rPr lang="en-CA" smtClean="0"/>
              <a:t>2019-05-22</a:t>
            </a:fld>
            <a:endParaRPr lang="en-US"/>
          </a:p>
        </p:txBody>
      </p:sp>
      <p:sp>
        <p:nvSpPr>
          <p:cNvPr id="5" name="Footer Placeholder 4">
            <a:extLst>
              <a:ext uri="{FF2B5EF4-FFF2-40B4-BE49-F238E27FC236}">
                <a16:creationId xmlns:a16="http://schemas.microsoft.com/office/drawing/2014/main" id="{19312282-0B6C-114F-85D6-CA1DB974632E}"/>
              </a:ext>
            </a:extLst>
          </p:cNvPr>
          <p:cNvSpPr>
            <a:spLocks noGrp="1"/>
          </p:cNvSpPr>
          <p:nvPr>
            <p:ph type="ftr" sz="quarter" idx="11"/>
          </p:nvPr>
        </p:nvSpPr>
        <p:spPr/>
        <p:txBody>
          <a:bodyPr/>
          <a:lstStyle/>
          <a:p>
            <a:r>
              <a:rPr lang="en-US"/>
              <a:t>© 2018 IBM Corporation</a:t>
            </a:r>
          </a:p>
        </p:txBody>
      </p:sp>
      <p:sp>
        <p:nvSpPr>
          <p:cNvPr id="6" name="Slide Number Placeholder 5">
            <a:extLst>
              <a:ext uri="{FF2B5EF4-FFF2-40B4-BE49-F238E27FC236}">
                <a16:creationId xmlns:a16="http://schemas.microsoft.com/office/drawing/2014/main" id="{9D006B6B-9FBA-E140-9A1E-6497B262F66E}"/>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1458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87FB8-864E-E245-972D-F08CD21C87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A70C5-F278-C049-965C-7F1399F4A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8995A-E5B6-D043-B0AE-1FD9A3583E2E}"/>
              </a:ext>
            </a:extLst>
          </p:cNvPr>
          <p:cNvSpPr>
            <a:spLocks noGrp="1"/>
          </p:cNvSpPr>
          <p:nvPr>
            <p:ph type="dt" sz="half" idx="10"/>
          </p:nvPr>
        </p:nvSpPr>
        <p:spPr/>
        <p:txBody>
          <a:bodyPr/>
          <a:lstStyle/>
          <a:p>
            <a:fld id="{59F1B1E5-26BE-C94F-A701-5AA5324953FB}" type="datetime1">
              <a:rPr lang="en-CA" smtClean="0"/>
              <a:t>2019-05-22</a:t>
            </a:fld>
            <a:endParaRPr lang="en-US"/>
          </a:p>
        </p:txBody>
      </p:sp>
      <p:sp>
        <p:nvSpPr>
          <p:cNvPr id="5" name="Footer Placeholder 4">
            <a:extLst>
              <a:ext uri="{FF2B5EF4-FFF2-40B4-BE49-F238E27FC236}">
                <a16:creationId xmlns:a16="http://schemas.microsoft.com/office/drawing/2014/main" id="{73E5623B-9018-D34D-85B2-1F594B27C179}"/>
              </a:ext>
            </a:extLst>
          </p:cNvPr>
          <p:cNvSpPr>
            <a:spLocks noGrp="1"/>
          </p:cNvSpPr>
          <p:nvPr>
            <p:ph type="ftr" sz="quarter" idx="11"/>
          </p:nvPr>
        </p:nvSpPr>
        <p:spPr/>
        <p:txBody>
          <a:bodyPr/>
          <a:lstStyle/>
          <a:p>
            <a:r>
              <a:rPr lang="en-US"/>
              <a:t>© 2018 IBM Corporation</a:t>
            </a:r>
          </a:p>
        </p:txBody>
      </p:sp>
      <p:sp>
        <p:nvSpPr>
          <p:cNvPr id="6" name="Slide Number Placeholder 5">
            <a:extLst>
              <a:ext uri="{FF2B5EF4-FFF2-40B4-BE49-F238E27FC236}">
                <a16:creationId xmlns:a16="http://schemas.microsoft.com/office/drawing/2014/main" id="{BDFD6CDF-6CC4-B64B-B2AE-CDE2ED27C11D}"/>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211196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7A22-7048-5042-8E52-F4818CAFA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FAEF3-D694-634B-B55D-1117D7D484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7E704-E13B-BA45-9C8F-F28434DDD8B4}"/>
              </a:ext>
            </a:extLst>
          </p:cNvPr>
          <p:cNvSpPr>
            <a:spLocks noGrp="1"/>
          </p:cNvSpPr>
          <p:nvPr>
            <p:ph type="dt" sz="half" idx="10"/>
          </p:nvPr>
        </p:nvSpPr>
        <p:spPr/>
        <p:txBody>
          <a:bodyPr/>
          <a:lstStyle/>
          <a:p>
            <a:fld id="{110DA475-6201-4C42-AB1C-4B1EA60F4ED5}" type="datetime1">
              <a:rPr lang="en-CA" smtClean="0"/>
              <a:t>2019-05-22</a:t>
            </a:fld>
            <a:endParaRPr lang="en-US"/>
          </a:p>
        </p:txBody>
      </p:sp>
      <p:sp>
        <p:nvSpPr>
          <p:cNvPr id="5" name="Footer Placeholder 4">
            <a:extLst>
              <a:ext uri="{FF2B5EF4-FFF2-40B4-BE49-F238E27FC236}">
                <a16:creationId xmlns:a16="http://schemas.microsoft.com/office/drawing/2014/main" id="{F0E4D0C3-E83C-324C-84BF-8C3FB3FC879E}"/>
              </a:ext>
            </a:extLst>
          </p:cNvPr>
          <p:cNvSpPr>
            <a:spLocks noGrp="1"/>
          </p:cNvSpPr>
          <p:nvPr>
            <p:ph type="ftr" sz="quarter" idx="11"/>
          </p:nvPr>
        </p:nvSpPr>
        <p:spPr/>
        <p:txBody>
          <a:bodyPr/>
          <a:lstStyle/>
          <a:p>
            <a:r>
              <a:rPr lang="en-US"/>
              <a:t>© 2018 IBM Corporation</a:t>
            </a:r>
          </a:p>
        </p:txBody>
      </p:sp>
      <p:sp>
        <p:nvSpPr>
          <p:cNvPr id="6" name="Slide Number Placeholder 5">
            <a:extLst>
              <a:ext uri="{FF2B5EF4-FFF2-40B4-BE49-F238E27FC236}">
                <a16:creationId xmlns:a16="http://schemas.microsoft.com/office/drawing/2014/main" id="{EB0D3F95-A827-B44C-B8A3-4FC532E30644}"/>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216680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5980-A9AB-FD42-98BC-239B11334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F7885E-B9F5-734C-875D-B944FE433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6E93B6-6036-6A43-8645-F2F26C38A116}"/>
              </a:ext>
            </a:extLst>
          </p:cNvPr>
          <p:cNvSpPr>
            <a:spLocks noGrp="1"/>
          </p:cNvSpPr>
          <p:nvPr>
            <p:ph type="dt" sz="half" idx="10"/>
          </p:nvPr>
        </p:nvSpPr>
        <p:spPr/>
        <p:txBody>
          <a:bodyPr/>
          <a:lstStyle/>
          <a:p>
            <a:fld id="{3F20D421-0778-1844-BF6B-4A6D1E9285D9}" type="datetime1">
              <a:rPr lang="en-CA" smtClean="0"/>
              <a:t>2019-05-22</a:t>
            </a:fld>
            <a:endParaRPr lang="en-US"/>
          </a:p>
        </p:txBody>
      </p:sp>
      <p:sp>
        <p:nvSpPr>
          <p:cNvPr id="5" name="Footer Placeholder 4">
            <a:extLst>
              <a:ext uri="{FF2B5EF4-FFF2-40B4-BE49-F238E27FC236}">
                <a16:creationId xmlns:a16="http://schemas.microsoft.com/office/drawing/2014/main" id="{EE92B9AB-E715-E045-B933-4BF0A00027E6}"/>
              </a:ext>
            </a:extLst>
          </p:cNvPr>
          <p:cNvSpPr>
            <a:spLocks noGrp="1"/>
          </p:cNvSpPr>
          <p:nvPr>
            <p:ph type="ftr" sz="quarter" idx="11"/>
          </p:nvPr>
        </p:nvSpPr>
        <p:spPr/>
        <p:txBody>
          <a:bodyPr/>
          <a:lstStyle/>
          <a:p>
            <a:r>
              <a:rPr lang="en-US"/>
              <a:t>© 2018 IBM Corporation</a:t>
            </a:r>
          </a:p>
        </p:txBody>
      </p:sp>
      <p:sp>
        <p:nvSpPr>
          <p:cNvPr id="6" name="Slide Number Placeholder 5">
            <a:extLst>
              <a:ext uri="{FF2B5EF4-FFF2-40B4-BE49-F238E27FC236}">
                <a16:creationId xmlns:a16="http://schemas.microsoft.com/office/drawing/2014/main" id="{3FAFA3F3-AE5E-7C45-9A69-E724DEC4ECE8}"/>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243250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2931-4118-6D45-9840-1D6C6BBBF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23193-F2DA-3F4D-B6C3-31C44CA96C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77D2EF-8E69-1F43-8EC4-3E04C7B5C9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5B1FC-2A60-1A4B-9D2C-607D397179F9}"/>
              </a:ext>
            </a:extLst>
          </p:cNvPr>
          <p:cNvSpPr>
            <a:spLocks noGrp="1"/>
          </p:cNvSpPr>
          <p:nvPr>
            <p:ph type="dt" sz="half" idx="10"/>
          </p:nvPr>
        </p:nvSpPr>
        <p:spPr/>
        <p:txBody>
          <a:bodyPr/>
          <a:lstStyle/>
          <a:p>
            <a:fld id="{8C368003-4626-A348-A3B6-91678038255B}" type="datetime1">
              <a:rPr lang="en-CA" smtClean="0"/>
              <a:t>2019-05-22</a:t>
            </a:fld>
            <a:endParaRPr lang="en-US"/>
          </a:p>
        </p:txBody>
      </p:sp>
      <p:sp>
        <p:nvSpPr>
          <p:cNvPr id="6" name="Footer Placeholder 5">
            <a:extLst>
              <a:ext uri="{FF2B5EF4-FFF2-40B4-BE49-F238E27FC236}">
                <a16:creationId xmlns:a16="http://schemas.microsoft.com/office/drawing/2014/main" id="{55F45F99-4E54-4F48-8E9C-52AB87E0293D}"/>
              </a:ext>
            </a:extLst>
          </p:cNvPr>
          <p:cNvSpPr>
            <a:spLocks noGrp="1"/>
          </p:cNvSpPr>
          <p:nvPr>
            <p:ph type="ftr" sz="quarter" idx="11"/>
          </p:nvPr>
        </p:nvSpPr>
        <p:spPr/>
        <p:txBody>
          <a:bodyPr/>
          <a:lstStyle/>
          <a:p>
            <a:r>
              <a:rPr lang="en-US"/>
              <a:t>© 2018 IBM Corporation</a:t>
            </a:r>
          </a:p>
        </p:txBody>
      </p:sp>
      <p:sp>
        <p:nvSpPr>
          <p:cNvPr id="7" name="Slide Number Placeholder 6">
            <a:extLst>
              <a:ext uri="{FF2B5EF4-FFF2-40B4-BE49-F238E27FC236}">
                <a16:creationId xmlns:a16="http://schemas.microsoft.com/office/drawing/2014/main" id="{517DB832-DBE5-EF49-92A6-DFF72193470F}"/>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187412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DE4B-627C-7447-A588-0CD45FE9C7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305667-BEC4-F240-9414-8743B4B2BA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506954-D939-E14F-A98F-BAD0A42C09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C9EE7-756A-9E42-9536-69A3C9024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4936D1-DAB6-F14C-AC80-DE47C43E2C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8C1611-2DF4-0D4B-B255-90C7622E83CF}"/>
              </a:ext>
            </a:extLst>
          </p:cNvPr>
          <p:cNvSpPr>
            <a:spLocks noGrp="1"/>
          </p:cNvSpPr>
          <p:nvPr>
            <p:ph type="dt" sz="half" idx="10"/>
          </p:nvPr>
        </p:nvSpPr>
        <p:spPr/>
        <p:txBody>
          <a:bodyPr/>
          <a:lstStyle/>
          <a:p>
            <a:fld id="{24EFEE7B-605E-FF42-A963-F86CBAD4E006}" type="datetime1">
              <a:rPr lang="en-CA" smtClean="0"/>
              <a:t>2019-05-22</a:t>
            </a:fld>
            <a:endParaRPr lang="en-US"/>
          </a:p>
        </p:txBody>
      </p:sp>
      <p:sp>
        <p:nvSpPr>
          <p:cNvPr id="8" name="Footer Placeholder 7">
            <a:extLst>
              <a:ext uri="{FF2B5EF4-FFF2-40B4-BE49-F238E27FC236}">
                <a16:creationId xmlns:a16="http://schemas.microsoft.com/office/drawing/2014/main" id="{9E2E8CEB-BC29-CD4B-80F8-5DCDB848EE15}"/>
              </a:ext>
            </a:extLst>
          </p:cNvPr>
          <p:cNvSpPr>
            <a:spLocks noGrp="1"/>
          </p:cNvSpPr>
          <p:nvPr>
            <p:ph type="ftr" sz="quarter" idx="11"/>
          </p:nvPr>
        </p:nvSpPr>
        <p:spPr/>
        <p:txBody>
          <a:bodyPr/>
          <a:lstStyle/>
          <a:p>
            <a:r>
              <a:rPr lang="en-US"/>
              <a:t>© 2018 IBM Corporation</a:t>
            </a:r>
          </a:p>
        </p:txBody>
      </p:sp>
      <p:sp>
        <p:nvSpPr>
          <p:cNvPr id="9" name="Slide Number Placeholder 8">
            <a:extLst>
              <a:ext uri="{FF2B5EF4-FFF2-40B4-BE49-F238E27FC236}">
                <a16:creationId xmlns:a16="http://schemas.microsoft.com/office/drawing/2014/main" id="{D04FD12E-9C56-7F48-BE37-80DBE656C47C}"/>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239573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FC72-0501-4549-91F4-965DFC2EE3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C9D29-3446-5D48-AD7B-3CC21499FE41}"/>
              </a:ext>
            </a:extLst>
          </p:cNvPr>
          <p:cNvSpPr>
            <a:spLocks noGrp="1"/>
          </p:cNvSpPr>
          <p:nvPr>
            <p:ph type="dt" sz="half" idx="10"/>
          </p:nvPr>
        </p:nvSpPr>
        <p:spPr/>
        <p:txBody>
          <a:bodyPr/>
          <a:lstStyle/>
          <a:p>
            <a:fld id="{800575BC-556D-BD41-B613-DDAE1CE5AE9C}" type="datetime1">
              <a:rPr lang="en-CA" smtClean="0"/>
              <a:t>2019-05-22</a:t>
            </a:fld>
            <a:endParaRPr lang="en-US"/>
          </a:p>
        </p:txBody>
      </p:sp>
      <p:sp>
        <p:nvSpPr>
          <p:cNvPr id="4" name="Footer Placeholder 3">
            <a:extLst>
              <a:ext uri="{FF2B5EF4-FFF2-40B4-BE49-F238E27FC236}">
                <a16:creationId xmlns:a16="http://schemas.microsoft.com/office/drawing/2014/main" id="{D77CA3DD-8149-E549-8795-E9316691738B}"/>
              </a:ext>
            </a:extLst>
          </p:cNvPr>
          <p:cNvSpPr>
            <a:spLocks noGrp="1"/>
          </p:cNvSpPr>
          <p:nvPr>
            <p:ph type="ftr" sz="quarter" idx="11"/>
          </p:nvPr>
        </p:nvSpPr>
        <p:spPr/>
        <p:txBody>
          <a:bodyPr/>
          <a:lstStyle/>
          <a:p>
            <a:r>
              <a:rPr lang="en-US"/>
              <a:t>© 2018 IBM Corporation</a:t>
            </a:r>
          </a:p>
        </p:txBody>
      </p:sp>
      <p:sp>
        <p:nvSpPr>
          <p:cNvPr id="5" name="Slide Number Placeholder 4">
            <a:extLst>
              <a:ext uri="{FF2B5EF4-FFF2-40B4-BE49-F238E27FC236}">
                <a16:creationId xmlns:a16="http://schemas.microsoft.com/office/drawing/2014/main" id="{033352AC-02F6-1844-887C-6093527AB71E}"/>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70241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9F1C4-9ED3-904E-B5D0-75CF8D737A0A}"/>
              </a:ext>
            </a:extLst>
          </p:cNvPr>
          <p:cNvSpPr>
            <a:spLocks noGrp="1"/>
          </p:cNvSpPr>
          <p:nvPr>
            <p:ph type="dt" sz="half" idx="10"/>
          </p:nvPr>
        </p:nvSpPr>
        <p:spPr/>
        <p:txBody>
          <a:bodyPr/>
          <a:lstStyle/>
          <a:p>
            <a:fld id="{9D0C3EE5-AA34-134C-AE84-0B2D6681E60C}" type="datetime1">
              <a:rPr lang="en-CA" smtClean="0"/>
              <a:t>2019-05-22</a:t>
            </a:fld>
            <a:endParaRPr lang="en-US"/>
          </a:p>
        </p:txBody>
      </p:sp>
      <p:sp>
        <p:nvSpPr>
          <p:cNvPr id="3" name="Footer Placeholder 2">
            <a:extLst>
              <a:ext uri="{FF2B5EF4-FFF2-40B4-BE49-F238E27FC236}">
                <a16:creationId xmlns:a16="http://schemas.microsoft.com/office/drawing/2014/main" id="{24EB4393-2381-BF44-BFB5-84FF08872F99}"/>
              </a:ext>
            </a:extLst>
          </p:cNvPr>
          <p:cNvSpPr>
            <a:spLocks noGrp="1"/>
          </p:cNvSpPr>
          <p:nvPr>
            <p:ph type="ftr" sz="quarter" idx="11"/>
          </p:nvPr>
        </p:nvSpPr>
        <p:spPr/>
        <p:txBody>
          <a:bodyPr/>
          <a:lstStyle/>
          <a:p>
            <a:r>
              <a:rPr lang="en-US"/>
              <a:t>© 2018 IBM Corporation</a:t>
            </a:r>
          </a:p>
        </p:txBody>
      </p:sp>
      <p:sp>
        <p:nvSpPr>
          <p:cNvPr id="4" name="Slide Number Placeholder 3">
            <a:extLst>
              <a:ext uri="{FF2B5EF4-FFF2-40B4-BE49-F238E27FC236}">
                <a16:creationId xmlns:a16="http://schemas.microsoft.com/office/drawing/2014/main" id="{1899BF0D-5E62-2848-9609-DEF60B25625A}"/>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310022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FC60-5D16-0C4D-AF8D-A9FDD84FE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8BFD01-F364-614A-B9AF-526294C70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F5D359-619A-A147-82A1-257953D73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0ECC41-0D84-D146-B293-E2710CE47042}"/>
              </a:ext>
            </a:extLst>
          </p:cNvPr>
          <p:cNvSpPr>
            <a:spLocks noGrp="1"/>
          </p:cNvSpPr>
          <p:nvPr>
            <p:ph type="dt" sz="half" idx="10"/>
          </p:nvPr>
        </p:nvSpPr>
        <p:spPr/>
        <p:txBody>
          <a:bodyPr/>
          <a:lstStyle/>
          <a:p>
            <a:fld id="{D2FEAB7C-6B2D-BE41-852E-86C99E8AC03B}" type="datetime1">
              <a:rPr lang="en-CA" smtClean="0"/>
              <a:t>2019-05-22</a:t>
            </a:fld>
            <a:endParaRPr lang="en-US"/>
          </a:p>
        </p:txBody>
      </p:sp>
      <p:sp>
        <p:nvSpPr>
          <p:cNvPr id="6" name="Footer Placeholder 5">
            <a:extLst>
              <a:ext uri="{FF2B5EF4-FFF2-40B4-BE49-F238E27FC236}">
                <a16:creationId xmlns:a16="http://schemas.microsoft.com/office/drawing/2014/main" id="{DA2E7DBA-F208-864A-AA4B-9B6A1B9A3709}"/>
              </a:ext>
            </a:extLst>
          </p:cNvPr>
          <p:cNvSpPr>
            <a:spLocks noGrp="1"/>
          </p:cNvSpPr>
          <p:nvPr>
            <p:ph type="ftr" sz="quarter" idx="11"/>
          </p:nvPr>
        </p:nvSpPr>
        <p:spPr/>
        <p:txBody>
          <a:bodyPr/>
          <a:lstStyle/>
          <a:p>
            <a:r>
              <a:rPr lang="en-US"/>
              <a:t>© 2018 IBM Corporation</a:t>
            </a:r>
          </a:p>
        </p:txBody>
      </p:sp>
      <p:sp>
        <p:nvSpPr>
          <p:cNvPr id="7" name="Slide Number Placeholder 6">
            <a:extLst>
              <a:ext uri="{FF2B5EF4-FFF2-40B4-BE49-F238E27FC236}">
                <a16:creationId xmlns:a16="http://schemas.microsoft.com/office/drawing/2014/main" id="{F3F2FB37-EE04-7A44-AAB8-A51C8F9A56B9}"/>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20725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0BC7-F1D2-0B4B-A948-065BE5278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9425D0-7C15-2C4E-9259-C4B2321E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748F8-3E1F-CB49-9502-2823F1FA8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2FA34F-9389-E848-906E-F1469443B191}"/>
              </a:ext>
            </a:extLst>
          </p:cNvPr>
          <p:cNvSpPr>
            <a:spLocks noGrp="1"/>
          </p:cNvSpPr>
          <p:nvPr>
            <p:ph type="dt" sz="half" idx="10"/>
          </p:nvPr>
        </p:nvSpPr>
        <p:spPr/>
        <p:txBody>
          <a:bodyPr/>
          <a:lstStyle/>
          <a:p>
            <a:fld id="{3A608153-31B6-6647-9B99-D6DF2FC90E1C}" type="datetime1">
              <a:rPr lang="en-CA" smtClean="0"/>
              <a:t>2019-05-22</a:t>
            </a:fld>
            <a:endParaRPr lang="en-US"/>
          </a:p>
        </p:txBody>
      </p:sp>
      <p:sp>
        <p:nvSpPr>
          <p:cNvPr id="6" name="Footer Placeholder 5">
            <a:extLst>
              <a:ext uri="{FF2B5EF4-FFF2-40B4-BE49-F238E27FC236}">
                <a16:creationId xmlns:a16="http://schemas.microsoft.com/office/drawing/2014/main" id="{AC536855-FF2D-3F41-813E-5B8A948706D0}"/>
              </a:ext>
            </a:extLst>
          </p:cNvPr>
          <p:cNvSpPr>
            <a:spLocks noGrp="1"/>
          </p:cNvSpPr>
          <p:nvPr>
            <p:ph type="ftr" sz="quarter" idx="11"/>
          </p:nvPr>
        </p:nvSpPr>
        <p:spPr/>
        <p:txBody>
          <a:bodyPr/>
          <a:lstStyle/>
          <a:p>
            <a:r>
              <a:rPr lang="en-US"/>
              <a:t>© 2018 IBM Corporation</a:t>
            </a:r>
          </a:p>
        </p:txBody>
      </p:sp>
      <p:sp>
        <p:nvSpPr>
          <p:cNvPr id="7" name="Slide Number Placeholder 6">
            <a:extLst>
              <a:ext uri="{FF2B5EF4-FFF2-40B4-BE49-F238E27FC236}">
                <a16:creationId xmlns:a16="http://schemas.microsoft.com/office/drawing/2014/main" id="{7938602B-5C82-DE47-BAD6-8924D8A3ECF8}"/>
              </a:ext>
            </a:extLst>
          </p:cNvPr>
          <p:cNvSpPr>
            <a:spLocks noGrp="1"/>
          </p:cNvSpPr>
          <p:nvPr>
            <p:ph type="sldNum" sz="quarter" idx="12"/>
          </p:nvPr>
        </p:nvSpPr>
        <p:spPr/>
        <p:txBody>
          <a:bodyPr/>
          <a:lstStyle/>
          <a:p>
            <a:fld id="{E1475BB0-79CA-FF40-9230-C7A0E676BBBB}" type="slidenum">
              <a:rPr lang="en-US" smtClean="0"/>
              <a:t>‹#›</a:t>
            </a:fld>
            <a:endParaRPr lang="en-US"/>
          </a:p>
        </p:txBody>
      </p:sp>
    </p:spTree>
    <p:extLst>
      <p:ext uri="{BB962C8B-B14F-4D97-AF65-F5344CB8AC3E}">
        <p14:creationId xmlns:p14="http://schemas.microsoft.com/office/powerpoint/2010/main" val="423272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259CA-CCB6-AE4B-A285-39CCF483E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26FA6-7BE2-8740-B7A2-5EEAEF0B6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F3A37-9F14-984E-A48D-E1034C319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AC9AC-DB0A-3141-A02D-EE64356F0F7B}" type="datetime1">
              <a:rPr lang="en-CA" smtClean="0"/>
              <a:t>2019-05-22</a:t>
            </a:fld>
            <a:endParaRPr lang="en-US"/>
          </a:p>
        </p:txBody>
      </p:sp>
      <p:sp>
        <p:nvSpPr>
          <p:cNvPr id="5" name="Footer Placeholder 4">
            <a:extLst>
              <a:ext uri="{FF2B5EF4-FFF2-40B4-BE49-F238E27FC236}">
                <a16:creationId xmlns:a16="http://schemas.microsoft.com/office/drawing/2014/main" id="{CA232790-D625-F448-B09F-B671747F5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IBM Corporation</a:t>
            </a:r>
          </a:p>
        </p:txBody>
      </p:sp>
      <p:sp>
        <p:nvSpPr>
          <p:cNvPr id="6" name="Slide Number Placeholder 5">
            <a:extLst>
              <a:ext uri="{FF2B5EF4-FFF2-40B4-BE49-F238E27FC236}">
                <a16:creationId xmlns:a16="http://schemas.microsoft.com/office/drawing/2014/main" id="{2EF41AB1-AEE7-FC45-8D88-00C95690C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75BB0-79CA-FF40-9230-C7A0E676BBBB}" type="slidenum">
              <a:rPr lang="en-US" smtClean="0"/>
              <a:t>‹#›</a:t>
            </a:fld>
            <a:endParaRPr lang="en-US"/>
          </a:p>
        </p:txBody>
      </p:sp>
    </p:spTree>
    <p:extLst>
      <p:ext uri="{BB962C8B-B14F-4D97-AF65-F5344CB8AC3E}">
        <p14:creationId xmlns:p14="http://schemas.microsoft.com/office/powerpoint/2010/main" val="4087028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ux.stackexchange.com/questions/72070/which-symbol-is-best-interpreted-as-describing-a-social-interaction"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en.wikipedia.org/wiki/File:Abstract_blue_background7.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en.wikipedia.org/wiki/File:Abstract_blue_background7.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en.wikipedia.org/wiki/File:Abstract_blue_background7.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en.wikipedia.org/wiki/File:Abstract_blue_background7.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en.wikipedia.org/wiki/File:Abstract_blue_background7.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1D8405-94F3-894A-8849-6F5E39D1EB0F}"/>
              </a:ext>
            </a:extLst>
          </p:cNvPr>
          <p:cNvSpPr>
            <a:spLocks noGrp="1"/>
          </p:cNvSpPr>
          <p:nvPr>
            <p:ph type="ftr" sz="quarter" idx="11"/>
          </p:nvPr>
        </p:nvSpPr>
        <p:spPr/>
        <p:txBody>
          <a:bodyPr/>
          <a:lstStyle/>
          <a:p>
            <a:r>
              <a:rPr lang="en-US"/>
              <a:t>© 2018 IBM Corporation</a:t>
            </a:r>
          </a:p>
        </p:txBody>
      </p:sp>
      <p:sp>
        <p:nvSpPr>
          <p:cNvPr id="3" name="Slide Number Placeholder 2">
            <a:extLst>
              <a:ext uri="{FF2B5EF4-FFF2-40B4-BE49-F238E27FC236}">
                <a16:creationId xmlns:a16="http://schemas.microsoft.com/office/drawing/2014/main" id="{91698325-AD27-8042-A690-3660F8C700BF}"/>
              </a:ext>
            </a:extLst>
          </p:cNvPr>
          <p:cNvSpPr>
            <a:spLocks noGrp="1"/>
          </p:cNvSpPr>
          <p:nvPr>
            <p:ph type="sldNum" sz="quarter" idx="12"/>
          </p:nvPr>
        </p:nvSpPr>
        <p:spPr/>
        <p:txBody>
          <a:bodyPr/>
          <a:lstStyle/>
          <a:p>
            <a:fld id="{E1475BB0-79CA-FF40-9230-C7A0E676BBBB}" type="slidenum">
              <a:rPr lang="en-US" smtClean="0"/>
              <a:t>1</a:t>
            </a:fld>
            <a:endParaRPr lang="en-US"/>
          </a:p>
        </p:txBody>
      </p:sp>
      <p:sp>
        <p:nvSpPr>
          <p:cNvPr id="5" name="TextBox 4">
            <a:extLst>
              <a:ext uri="{FF2B5EF4-FFF2-40B4-BE49-F238E27FC236}">
                <a16:creationId xmlns:a16="http://schemas.microsoft.com/office/drawing/2014/main" id="{1A3A34B5-5C6A-2E48-896D-5B76289F35FD}"/>
              </a:ext>
            </a:extLst>
          </p:cNvPr>
          <p:cNvSpPr txBox="1"/>
          <p:nvPr/>
        </p:nvSpPr>
        <p:spPr>
          <a:xfrm>
            <a:off x="540327" y="4544291"/>
            <a:ext cx="11374582" cy="1634836"/>
          </a:xfrm>
          <a:prstGeom prst="rect">
            <a:avLst/>
          </a:prstGeom>
          <a:solidFill>
            <a:schemeClr val="accent1">
              <a:lumMod val="75000"/>
            </a:schemeClr>
          </a:solidFill>
          <a:ln w="50800" cmpd="tri">
            <a:solidFill>
              <a:schemeClr val="accent1">
                <a:lumMod val="50000"/>
              </a:schemeClr>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AD9D9C98-4E0D-C240-884D-805142937E7E}"/>
              </a:ext>
            </a:extLst>
          </p:cNvPr>
          <p:cNvSpPr txBox="1"/>
          <p:nvPr/>
        </p:nvSpPr>
        <p:spPr>
          <a:xfrm>
            <a:off x="914399" y="4876800"/>
            <a:ext cx="8345104" cy="677108"/>
          </a:xfrm>
          <a:prstGeom prst="rect">
            <a:avLst/>
          </a:prstGeom>
          <a:noFill/>
        </p:spPr>
        <p:txBody>
          <a:bodyPr wrap="square" rtlCol="0" anchor="t">
            <a:spAutoFit/>
          </a:bodyPr>
          <a:lstStyle/>
          <a:p>
            <a:r>
              <a:rPr lang="en-US" sz="2000" b="1" dirty="0">
                <a:solidFill>
                  <a:schemeClr val="bg1"/>
                </a:solidFill>
                <a:latin typeface="Cooper Black" panose="0208090404030B020404" pitchFamily="18" charset="77"/>
              </a:rPr>
              <a:t>DevOps Acceleration Program (DAP) – ZOD, </a:t>
            </a:r>
            <a:r>
              <a:rPr lang="en-US" sz="2000" b="1" dirty="0" err="1">
                <a:solidFill>
                  <a:schemeClr val="bg1"/>
                </a:solidFill>
                <a:latin typeface="Cooper Black" panose="0208090404030B020404" pitchFamily="18" charset="77"/>
              </a:rPr>
              <a:t>IDzEE</a:t>
            </a:r>
            <a:r>
              <a:rPr lang="en-US" sz="2000" b="1" dirty="0">
                <a:solidFill>
                  <a:schemeClr val="bg1"/>
                </a:solidFill>
                <a:latin typeface="Cooper Black" panose="0208090404030B020404" pitchFamily="18" charset="77"/>
              </a:rPr>
              <a:t> (DBB-Git)</a:t>
            </a:r>
          </a:p>
          <a:p>
            <a:r>
              <a:rPr lang="en-US" dirty="0">
                <a:solidFill>
                  <a:schemeClr val="bg1"/>
                </a:solidFill>
              </a:rPr>
              <a:t>Dedication to every Clients Success</a:t>
            </a:r>
          </a:p>
        </p:txBody>
      </p:sp>
      <p:sp>
        <p:nvSpPr>
          <p:cNvPr id="7" name="TextBox 6">
            <a:extLst>
              <a:ext uri="{FF2B5EF4-FFF2-40B4-BE49-F238E27FC236}">
                <a16:creationId xmlns:a16="http://schemas.microsoft.com/office/drawing/2014/main" id="{94DECAD0-7096-F747-A7DE-0D2EB875BD93}"/>
              </a:ext>
            </a:extLst>
          </p:cNvPr>
          <p:cNvSpPr txBox="1"/>
          <p:nvPr/>
        </p:nvSpPr>
        <p:spPr>
          <a:xfrm>
            <a:off x="540327" y="387927"/>
            <a:ext cx="11374582" cy="4156364"/>
          </a:xfrm>
          <a:prstGeom prst="rect">
            <a:avLst/>
          </a:prstGeom>
          <a:noFill/>
          <a:ln>
            <a:solidFill>
              <a:schemeClr val="accent1">
                <a:lumMod val="50000"/>
              </a:schemeClr>
            </a:solidFill>
            <a:prstDash val="sysDot"/>
          </a:ln>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06C35947-6BDD-BD4C-98DD-7668693715BF}"/>
              </a:ext>
            </a:extLst>
          </p:cNvPr>
          <p:cNvCxnSpPr/>
          <p:nvPr/>
        </p:nvCxnSpPr>
        <p:spPr>
          <a:xfrm>
            <a:off x="1011382" y="5565998"/>
            <a:ext cx="813261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35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35B5B-96F1-1A4A-BBA3-79E981C6CC12}"/>
              </a:ext>
            </a:extLst>
          </p:cNvPr>
          <p:cNvSpPr>
            <a:spLocks noGrp="1"/>
          </p:cNvSpPr>
          <p:nvPr>
            <p:ph type="ftr" sz="quarter" idx="11"/>
          </p:nvPr>
        </p:nvSpPr>
        <p:spPr>
          <a:xfrm>
            <a:off x="4038600" y="6356350"/>
            <a:ext cx="4114800" cy="365125"/>
          </a:xfrm>
        </p:spPr>
        <p:txBody>
          <a:bodyPr/>
          <a:lstStyle/>
          <a:p>
            <a:r>
              <a:rPr lang="en-US"/>
              <a:t>© 2018 IBM Corporation</a:t>
            </a:r>
          </a:p>
        </p:txBody>
      </p:sp>
      <p:sp>
        <p:nvSpPr>
          <p:cNvPr id="3" name="Slide Number Placeholder 2">
            <a:extLst>
              <a:ext uri="{FF2B5EF4-FFF2-40B4-BE49-F238E27FC236}">
                <a16:creationId xmlns:a16="http://schemas.microsoft.com/office/drawing/2014/main" id="{FF4468FA-CF5A-204D-B9A3-C0EB47C2C98D}"/>
              </a:ext>
            </a:extLst>
          </p:cNvPr>
          <p:cNvSpPr>
            <a:spLocks noGrp="1"/>
          </p:cNvSpPr>
          <p:nvPr>
            <p:ph type="sldNum" sz="quarter" idx="12"/>
          </p:nvPr>
        </p:nvSpPr>
        <p:spPr>
          <a:xfrm>
            <a:off x="8610600" y="6356350"/>
            <a:ext cx="2743200" cy="365125"/>
          </a:xfrm>
        </p:spPr>
        <p:txBody>
          <a:bodyPr/>
          <a:lstStyle/>
          <a:p>
            <a:fld id="{E1475BB0-79CA-FF40-9230-C7A0E676BBBB}" type="slidenum">
              <a:rPr lang="en-US" smtClean="0"/>
              <a:t>10</a:t>
            </a:fld>
            <a:endParaRPr lang="en-US"/>
          </a:p>
        </p:txBody>
      </p:sp>
      <p:pic>
        <p:nvPicPr>
          <p:cNvPr id="6" name="Picture 5" descr="A close up of a logo&#10;&#10;Description generated with very high confidence">
            <a:extLst>
              <a:ext uri="{FF2B5EF4-FFF2-40B4-BE49-F238E27FC236}">
                <a16:creationId xmlns:a16="http://schemas.microsoft.com/office/drawing/2014/main" id="{56600A2B-9693-471E-921B-090FEEFA411A}"/>
              </a:ext>
            </a:extLst>
          </p:cNvPr>
          <p:cNvPicPr>
            <a:picLocks noChangeAspect="1"/>
          </p:cNvPicPr>
          <p:nvPr/>
        </p:nvPicPr>
        <p:blipFill>
          <a:blip r:embed="rId2"/>
          <a:stretch>
            <a:fillRect/>
          </a:stretch>
        </p:blipFill>
        <p:spPr>
          <a:xfrm>
            <a:off x="3447507" y="926799"/>
            <a:ext cx="5296986" cy="5004402"/>
          </a:xfrm>
          <a:prstGeom prst="rect">
            <a:avLst/>
          </a:prstGeom>
        </p:spPr>
      </p:pic>
    </p:spTree>
    <p:extLst>
      <p:ext uri="{BB962C8B-B14F-4D97-AF65-F5344CB8AC3E}">
        <p14:creationId xmlns:p14="http://schemas.microsoft.com/office/powerpoint/2010/main" val="372254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96076705-E9FB-B349-BBC6-21D709758913}"/>
              </a:ext>
            </a:extLst>
          </p:cNvPr>
          <p:cNvSpPr txBox="1"/>
          <p:nvPr/>
        </p:nvSpPr>
        <p:spPr>
          <a:xfrm>
            <a:off x="4118569" y="258884"/>
            <a:ext cx="4131903" cy="338554"/>
          </a:xfrm>
          <a:prstGeom prst="rect">
            <a:avLst/>
          </a:prstGeom>
          <a:noFill/>
        </p:spPr>
        <p:txBody>
          <a:bodyPr wrap="square" rtlCol="0">
            <a:spAutoFit/>
          </a:bodyPr>
          <a:lstStyle/>
          <a:p>
            <a:pPr algn="ctr"/>
            <a:r>
              <a:rPr lang="es-PA" sz="1600" b="1" dirty="0">
                <a:solidFill>
                  <a:schemeClr val="tx2">
                    <a:lumMod val="75000"/>
                  </a:schemeClr>
                </a:solidFill>
              </a:rPr>
              <a:t>Z </a:t>
            </a:r>
            <a:r>
              <a:rPr lang="en-CA" sz="1600" b="1" dirty="0">
                <a:solidFill>
                  <a:schemeClr val="tx2">
                    <a:lumMod val="75000"/>
                  </a:schemeClr>
                </a:solidFill>
              </a:rPr>
              <a:t>DevOps</a:t>
            </a:r>
            <a:r>
              <a:rPr lang="es-PA" sz="1600" b="1" dirty="0">
                <a:solidFill>
                  <a:schemeClr val="tx2">
                    <a:lumMod val="75000"/>
                  </a:schemeClr>
                </a:solidFill>
              </a:rPr>
              <a:t> </a:t>
            </a:r>
            <a:r>
              <a:rPr lang="en-CA" sz="1600" b="1" dirty="0">
                <a:solidFill>
                  <a:schemeClr val="tx2">
                    <a:lumMod val="75000"/>
                  </a:schemeClr>
                </a:solidFill>
              </a:rPr>
              <a:t>Acceleration</a:t>
            </a:r>
            <a:r>
              <a:rPr lang="es-PA" sz="1600" b="1" dirty="0">
                <a:solidFill>
                  <a:schemeClr val="tx2">
                    <a:lumMod val="75000"/>
                  </a:schemeClr>
                </a:solidFill>
              </a:rPr>
              <a:t> </a:t>
            </a:r>
            <a:r>
              <a:rPr lang="en-CA" sz="1600" b="1" dirty="0">
                <a:solidFill>
                  <a:schemeClr val="tx2">
                    <a:lumMod val="75000"/>
                  </a:schemeClr>
                </a:solidFill>
              </a:rPr>
              <a:t>Team</a:t>
            </a:r>
            <a:r>
              <a:rPr lang="es-PA" sz="1600" b="1" dirty="0">
                <a:solidFill>
                  <a:schemeClr val="tx2">
                    <a:lumMod val="75000"/>
                  </a:schemeClr>
                </a:solidFill>
              </a:rPr>
              <a:t> (DAT)</a:t>
            </a:r>
          </a:p>
        </p:txBody>
      </p:sp>
      <p:sp>
        <p:nvSpPr>
          <p:cNvPr id="59" name="CuadroTexto 58">
            <a:extLst>
              <a:ext uri="{FF2B5EF4-FFF2-40B4-BE49-F238E27FC236}">
                <a16:creationId xmlns:a16="http://schemas.microsoft.com/office/drawing/2014/main" id="{28CABEAB-A994-1746-BED3-CFDE96F59579}"/>
              </a:ext>
            </a:extLst>
          </p:cNvPr>
          <p:cNvSpPr txBox="1"/>
          <p:nvPr/>
        </p:nvSpPr>
        <p:spPr>
          <a:xfrm>
            <a:off x="1242652" y="1301804"/>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60" name="CuadroTexto 59">
            <a:extLst>
              <a:ext uri="{FF2B5EF4-FFF2-40B4-BE49-F238E27FC236}">
                <a16:creationId xmlns:a16="http://schemas.microsoft.com/office/drawing/2014/main" id="{09304EB0-48EB-9D4A-93DE-142450069F90}"/>
              </a:ext>
            </a:extLst>
          </p:cNvPr>
          <p:cNvSpPr txBox="1"/>
          <p:nvPr/>
        </p:nvSpPr>
        <p:spPr>
          <a:xfrm>
            <a:off x="1246287" y="2855469"/>
            <a:ext cx="482824" cy="261610"/>
          </a:xfrm>
          <a:prstGeom prst="rect">
            <a:avLst/>
          </a:prstGeom>
          <a:noFill/>
        </p:spPr>
        <p:txBody>
          <a:bodyPr wrap="none" rtlCol="0">
            <a:spAutoFit/>
          </a:bodyPr>
          <a:lstStyle/>
          <a:p>
            <a:pPr algn="ctr"/>
            <a:r>
              <a:rPr lang="es-PA" sz="1100" b="1">
                <a:solidFill>
                  <a:schemeClr val="bg1"/>
                </a:solidFill>
              </a:rPr>
              <a:t>Sales</a:t>
            </a:r>
            <a:endParaRPr lang="es-PA" sz="1100" b="1" dirty="0">
              <a:solidFill>
                <a:schemeClr val="bg1"/>
              </a:solidFill>
            </a:endParaRPr>
          </a:p>
        </p:txBody>
      </p:sp>
      <p:sp>
        <p:nvSpPr>
          <p:cNvPr id="65" name="CuadroTexto 64">
            <a:extLst>
              <a:ext uri="{FF2B5EF4-FFF2-40B4-BE49-F238E27FC236}">
                <a16:creationId xmlns:a16="http://schemas.microsoft.com/office/drawing/2014/main" id="{E21FFA97-6554-1047-BD98-60C937597837}"/>
              </a:ext>
            </a:extLst>
          </p:cNvPr>
          <p:cNvSpPr txBox="1"/>
          <p:nvPr/>
        </p:nvSpPr>
        <p:spPr>
          <a:xfrm>
            <a:off x="1242652" y="3672043"/>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66" name="CuadroTexto 65">
            <a:extLst>
              <a:ext uri="{FF2B5EF4-FFF2-40B4-BE49-F238E27FC236}">
                <a16:creationId xmlns:a16="http://schemas.microsoft.com/office/drawing/2014/main" id="{717C1388-7DEC-254C-AA66-39F907DCE874}"/>
              </a:ext>
            </a:extLst>
          </p:cNvPr>
          <p:cNvSpPr txBox="1"/>
          <p:nvPr/>
        </p:nvSpPr>
        <p:spPr>
          <a:xfrm>
            <a:off x="1164906" y="5162084"/>
            <a:ext cx="628698" cy="430887"/>
          </a:xfrm>
          <a:prstGeom prst="rect">
            <a:avLst/>
          </a:prstGeom>
          <a:noFill/>
        </p:spPr>
        <p:txBody>
          <a:bodyPr wrap="none" rtlCol="0">
            <a:spAutoFit/>
          </a:bodyPr>
          <a:lstStyle/>
          <a:p>
            <a:pPr algn="ctr"/>
            <a:r>
              <a:rPr lang="es-PA" sz="1100" b="1" dirty="0">
                <a:solidFill>
                  <a:schemeClr val="bg1"/>
                </a:solidFill>
              </a:rPr>
              <a:t>Client </a:t>
            </a:r>
          </a:p>
          <a:p>
            <a:pPr algn="ctr"/>
            <a:r>
              <a:rPr lang="es-PA" sz="1100" b="1" dirty="0">
                <a:solidFill>
                  <a:schemeClr val="bg1"/>
                </a:solidFill>
              </a:rPr>
              <a:t>Success</a:t>
            </a:r>
          </a:p>
        </p:txBody>
      </p:sp>
      <p:sp>
        <p:nvSpPr>
          <p:cNvPr id="67" name="CuadroTexto 66">
            <a:extLst>
              <a:ext uri="{FF2B5EF4-FFF2-40B4-BE49-F238E27FC236}">
                <a16:creationId xmlns:a16="http://schemas.microsoft.com/office/drawing/2014/main" id="{F9377CE3-10EE-7A48-8692-D8E9274EA76E}"/>
              </a:ext>
            </a:extLst>
          </p:cNvPr>
          <p:cNvSpPr txBox="1"/>
          <p:nvPr/>
        </p:nvSpPr>
        <p:spPr>
          <a:xfrm>
            <a:off x="1242652" y="6042282"/>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74" name="CuadroTexto 73">
            <a:extLst>
              <a:ext uri="{FF2B5EF4-FFF2-40B4-BE49-F238E27FC236}">
                <a16:creationId xmlns:a16="http://schemas.microsoft.com/office/drawing/2014/main" id="{4A9D0B9B-A5A3-3C44-BA5C-0972DD3B2A30}"/>
              </a:ext>
            </a:extLst>
          </p:cNvPr>
          <p:cNvSpPr txBox="1"/>
          <p:nvPr/>
        </p:nvSpPr>
        <p:spPr>
          <a:xfrm>
            <a:off x="1242652" y="4483985"/>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193" name="Rectángulo 192">
            <a:extLst>
              <a:ext uri="{FF2B5EF4-FFF2-40B4-BE49-F238E27FC236}">
                <a16:creationId xmlns:a16="http://schemas.microsoft.com/office/drawing/2014/main" id="{C1147DB2-D446-2F48-827F-F059D015D771}"/>
              </a:ext>
            </a:extLst>
          </p:cNvPr>
          <p:cNvSpPr/>
          <p:nvPr/>
        </p:nvSpPr>
        <p:spPr>
          <a:xfrm>
            <a:off x="4272877" y="569857"/>
            <a:ext cx="381314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08" name="Rectángulo 207">
            <a:extLst>
              <a:ext uri="{FF2B5EF4-FFF2-40B4-BE49-F238E27FC236}">
                <a16:creationId xmlns:a16="http://schemas.microsoft.com/office/drawing/2014/main" id="{91D2AF22-D440-6045-9062-7257EF5CC627}"/>
              </a:ext>
            </a:extLst>
          </p:cNvPr>
          <p:cNvSpPr/>
          <p:nvPr/>
        </p:nvSpPr>
        <p:spPr>
          <a:xfrm>
            <a:off x="0" y="0"/>
            <a:ext cx="12192000" cy="17417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 name="Footer Placeholder 1">
            <a:extLst>
              <a:ext uri="{FF2B5EF4-FFF2-40B4-BE49-F238E27FC236}">
                <a16:creationId xmlns:a16="http://schemas.microsoft.com/office/drawing/2014/main" id="{6466B129-B601-6D4E-A031-988C5ED5640A}"/>
              </a:ext>
            </a:extLst>
          </p:cNvPr>
          <p:cNvSpPr>
            <a:spLocks noGrp="1"/>
          </p:cNvSpPr>
          <p:nvPr>
            <p:ph type="ftr" sz="quarter" idx="11"/>
          </p:nvPr>
        </p:nvSpPr>
        <p:spPr>
          <a:xfrm>
            <a:off x="4038600" y="6582098"/>
            <a:ext cx="4114800" cy="365125"/>
          </a:xfrm>
        </p:spPr>
        <p:txBody>
          <a:bodyPr/>
          <a:lstStyle/>
          <a:p>
            <a:r>
              <a:rPr lang="en-US" dirty="0"/>
              <a:t>© 2018 IBM Corporation</a:t>
            </a:r>
          </a:p>
        </p:txBody>
      </p:sp>
      <p:sp>
        <p:nvSpPr>
          <p:cNvPr id="3" name="Slide Number Placeholder 2">
            <a:extLst>
              <a:ext uri="{FF2B5EF4-FFF2-40B4-BE49-F238E27FC236}">
                <a16:creationId xmlns:a16="http://schemas.microsoft.com/office/drawing/2014/main" id="{61658834-A898-3942-B4BB-94F160049302}"/>
              </a:ext>
            </a:extLst>
          </p:cNvPr>
          <p:cNvSpPr>
            <a:spLocks noGrp="1"/>
          </p:cNvSpPr>
          <p:nvPr>
            <p:ph type="sldNum" sz="quarter" idx="12"/>
          </p:nvPr>
        </p:nvSpPr>
        <p:spPr>
          <a:xfrm>
            <a:off x="9033928" y="6546835"/>
            <a:ext cx="2743200" cy="365125"/>
          </a:xfrm>
        </p:spPr>
        <p:txBody>
          <a:bodyPr/>
          <a:lstStyle/>
          <a:p>
            <a:fld id="{E1475BB0-79CA-FF40-9230-C7A0E676BBBB}" type="slidenum">
              <a:rPr lang="en-US" smtClean="0"/>
              <a:t>2</a:t>
            </a:fld>
            <a:endParaRPr lang="en-US" dirty="0"/>
          </a:p>
        </p:txBody>
      </p:sp>
      <p:sp>
        <p:nvSpPr>
          <p:cNvPr id="6" name="TextBox 5">
            <a:extLst>
              <a:ext uri="{FF2B5EF4-FFF2-40B4-BE49-F238E27FC236}">
                <a16:creationId xmlns:a16="http://schemas.microsoft.com/office/drawing/2014/main" id="{84C63EE7-EAC7-DA44-AD81-365C58B39569}"/>
              </a:ext>
            </a:extLst>
          </p:cNvPr>
          <p:cNvSpPr txBox="1"/>
          <p:nvPr/>
        </p:nvSpPr>
        <p:spPr>
          <a:xfrm>
            <a:off x="1018307" y="1097274"/>
            <a:ext cx="3016676" cy="307777"/>
          </a:xfrm>
          <a:prstGeom prst="rect">
            <a:avLst/>
          </a:prstGeom>
          <a:solidFill>
            <a:schemeClr val="accent1">
              <a:lumMod val="50000"/>
            </a:schemeClr>
          </a:solidFill>
        </p:spPr>
        <p:txBody>
          <a:bodyPr wrap="square" rtlCol="0">
            <a:spAutoFit/>
          </a:bodyPr>
          <a:lstStyle>
            <a:defPPr>
              <a:defRPr lang="en-US"/>
            </a:defPPr>
            <a:lvl1pPr>
              <a:defRPr sz="1400">
                <a:solidFill>
                  <a:schemeClr val="bg1"/>
                </a:solidFill>
              </a:defRPr>
            </a:lvl1pPr>
          </a:lstStyle>
          <a:p>
            <a:r>
              <a:rPr lang="en-US" b="1" dirty="0"/>
              <a:t>Mission statement</a:t>
            </a:r>
          </a:p>
        </p:txBody>
      </p:sp>
      <p:sp>
        <p:nvSpPr>
          <p:cNvPr id="84" name="TextBox 83">
            <a:extLst>
              <a:ext uri="{FF2B5EF4-FFF2-40B4-BE49-F238E27FC236}">
                <a16:creationId xmlns:a16="http://schemas.microsoft.com/office/drawing/2014/main" id="{17041086-7EB9-0B42-8575-2759E7ABE063}"/>
              </a:ext>
            </a:extLst>
          </p:cNvPr>
          <p:cNvSpPr txBox="1"/>
          <p:nvPr/>
        </p:nvSpPr>
        <p:spPr>
          <a:xfrm>
            <a:off x="1021924" y="3685104"/>
            <a:ext cx="3013059" cy="307777"/>
          </a:xfrm>
          <a:prstGeom prst="rect">
            <a:avLst/>
          </a:prstGeom>
          <a:solidFill>
            <a:schemeClr val="accent1">
              <a:lumMod val="50000"/>
            </a:schemeClr>
          </a:solidFill>
        </p:spPr>
        <p:txBody>
          <a:bodyPr wrap="square" rtlCol="0">
            <a:spAutoFit/>
          </a:bodyPr>
          <a:lstStyle>
            <a:defPPr>
              <a:defRPr lang="en-US"/>
            </a:defPPr>
            <a:lvl1pPr>
              <a:defRPr sz="1400" b="1">
                <a:solidFill>
                  <a:schemeClr val="bg1"/>
                </a:solidFill>
              </a:defRPr>
            </a:lvl1pPr>
          </a:lstStyle>
          <a:p>
            <a:r>
              <a:rPr lang="en-US"/>
              <a:t>Team</a:t>
            </a:r>
            <a:endParaRPr lang="en-US" dirty="0"/>
          </a:p>
        </p:txBody>
      </p:sp>
      <p:sp>
        <p:nvSpPr>
          <p:cNvPr id="85" name="Oval 84">
            <a:extLst>
              <a:ext uri="{FF2B5EF4-FFF2-40B4-BE49-F238E27FC236}">
                <a16:creationId xmlns:a16="http://schemas.microsoft.com/office/drawing/2014/main" id="{71C9CDA5-C5F6-F044-9BE5-3F21C871BB33}"/>
              </a:ext>
            </a:extLst>
          </p:cNvPr>
          <p:cNvSpPr/>
          <p:nvPr/>
        </p:nvSpPr>
        <p:spPr>
          <a:xfrm>
            <a:off x="1130251" y="4315054"/>
            <a:ext cx="1011341" cy="1011341"/>
          </a:xfrm>
          <a:prstGeom prst="ellipse">
            <a:avLst/>
          </a:prstGeom>
          <a:blipFill>
            <a:blip r:embed="rId2">
              <a:extLst>
                <a:ext uri="{28A0092B-C50C-407E-A947-70E740481C1C}">
                  <a14:useLocalDpi xmlns:a14="http://schemas.microsoft.com/office/drawing/2010/main" val="0"/>
                </a:ext>
              </a:extLst>
            </a:blip>
            <a:srcRect/>
            <a:stretch>
              <a:fillRect l="-25000" r="-25000"/>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grpSp>
        <p:nvGrpSpPr>
          <p:cNvPr id="86" name="Group 85">
            <a:extLst>
              <a:ext uri="{FF2B5EF4-FFF2-40B4-BE49-F238E27FC236}">
                <a16:creationId xmlns:a16="http://schemas.microsoft.com/office/drawing/2014/main" id="{1B61F456-87EB-4747-997F-0E6D07288E60}"/>
              </a:ext>
            </a:extLst>
          </p:cNvPr>
          <p:cNvGrpSpPr/>
          <p:nvPr/>
        </p:nvGrpSpPr>
        <p:grpSpPr>
          <a:xfrm>
            <a:off x="1130252" y="5556580"/>
            <a:ext cx="1469110" cy="452879"/>
            <a:chOff x="994704" y="5471521"/>
            <a:chExt cx="1962907" cy="1011341"/>
          </a:xfrm>
        </p:grpSpPr>
        <p:sp>
          <p:nvSpPr>
            <p:cNvPr id="87" name="Rectangle 86">
              <a:extLst>
                <a:ext uri="{FF2B5EF4-FFF2-40B4-BE49-F238E27FC236}">
                  <a16:creationId xmlns:a16="http://schemas.microsoft.com/office/drawing/2014/main" id="{65AEE650-4FEF-EE4A-91B8-01B3A3584B69}"/>
                </a:ext>
              </a:extLst>
            </p:cNvPr>
            <p:cNvSpPr/>
            <p:nvPr/>
          </p:nvSpPr>
          <p:spPr>
            <a:xfrm>
              <a:off x="994704" y="5471521"/>
              <a:ext cx="1962907" cy="1011341"/>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8" name="TextBox 87">
              <a:extLst>
                <a:ext uri="{FF2B5EF4-FFF2-40B4-BE49-F238E27FC236}">
                  <a16:creationId xmlns:a16="http://schemas.microsoft.com/office/drawing/2014/main" id="{10724619-CA6A-1A46-800E-66FF8466C286}"/>
                </a:ext>
              </a:extLst>
            </p:cNvPr>
            <p:cNvSpPr txBox="1"/>
            <p:nvPr/>
          </p:nvSpPr>
          <p:spPr>
            <a:xfrm>
              <a:off x="994704" y="5471521"/>
              <a:ext cx="1962907" cy="10113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Location: </a:t>
              </a:r>
              <a:r>
                <a:rPr lang="en-US" sz="1200" kern="1200" dirty="0"/>
                <a:t>Toronto </a:t>
              </a:r>
            </a:p>
            <a:p>
              <a:pPr marL="0" lvl="0" indent="0" algn="l" defTabSz="533400">
                <a:lnSpc>
                  <a:spcPct val="90000"/>
                </a:lnSpc>
                <a:spcBef>
                  <a:spcPct val="0"/>
                </a:spcBef>
                <a:spcAft>
                  <a:spcPct val="35000"/>
                </a:spcAft>
                <a:buNone/>
              </a:pPr>
              <a:r>
                <a:rPr lang="en-US" sz="1200" kern="1200" dirty="0"/>
                <a:t>Head Count : 1</a:t>
              </a:r>
            </a:p>
          </p:txBody>
        </p:sp>
      </p:grpSp>
      <p:sp>
        <p:nvSpPr>
          <p:cNvPr id="89" name="Oval 88">
            <a:extLst>
              <a:ext uri="{FF2B5EF4-FFF2-40B4-BE49-F238E27FC236}">
                <a16:creationId xmlns:a16="http://schemas.microsoft.com/office/drawing/2014/main" id="{F4EB8DFC-C4F8-F04B-879B-F51C44FE79EE}"/>
              </a:ext>
            </a:extLst>
          </p:cNvPr>
          <p:cNvSpPr/>
          <p:nvPr/>
        </p:nvSpPr>
        <p:spPr>
          <a:xfrm>
            <a:off x="3027259" y="4348403"/>
            <a:ext cx="1011341" cy="1011341"/>
          </a:xfrm>
          <a:prstGeom prst="ellipse">
            <a:avLst/>
          </a:prstGeom>
          <a:blipFill>
            <a:blip r:embed="rId3">
              <a:extLst>
                <a:ext uri="{28A0092B-C50C-407E-A947-70E740481C1C}">
                  <a14:useLocalDpi xmlns:a14="http://schemas.microsoft.com/office/drawing/2010/main" val="0"/>
                </a:ext>
              </a:extLst>
            </a:blip>
            <a:srcRect/>
            <a:stretch>
              <a:fillRect l="-7000" r="-7000"/>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grpSp>
        <p:nvGrpSpPr>
          <p:cNvPr id="90" name="Group 89">
            <a:extLst>
              <a:ext uri="{FF2B5EF4-FFF2-40B4-BE49-F238E27FC236}">
                <a16:creationId xmlns:a16="http://schemas.microsoft.com/office/drawing/2014/main" id="{DF687126-C2D8-1240-B0C9-BF149B7DC3A2}"/>
              </a:ext>
            </a:extLst>
          </p:cNvPr>
          <p:cNvGrpSpPr/>
          <p:nvPr/>
        </p:nvGrpSpPr>
        <p:grpSpPr>
          <a:xfrm>
            <a:off x="3108329" y="5581175"/>
            <a:ext cx="1278736" cy="428284"/>
            <a:chOff x="4016119" y="5387802"/>
            <a:chExt cx="2379388" cy="1011341"/>
          </a:xfrm>
        </p:grpSpPr>
        <p:sp>
          <p:nvSpPr>
            <p:cNvPr id="91" name="Rectangle 90">
              <a:extLst>
                <a:ext uri="{FF2B5EF4-FFF2-40B4-BE49-F238E27FC236}">
                  <a16:creationId xmlns:a16="http://schemas.microsoft.com/office/drawing/2014/main" id="{BE067D30-791D-B048-8927-16032E014ABF}"/>
                </a:ext>
              </a:extLst>
            </p:cNvPr>
            <p:cNvSpPr/>
            <p:nvPr/>
          </p:nvSpPr>
          <p:spPr>
            <a:xfrm>
              <a:off x="4016119" y="5387802"/>
              <a:ext cx="2379388" cy="1011341"/>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2" name="TextBox 91">
              <a:extLst>
                <a:ext uri="{FF2B5EF4-FFF2-40B4-BE49-F238E27FC236}">
                  <a16:creationId xmlns:a16="http://schemas.microsoft.com/office/drawing/2014/main" id="{A11EEB9D-21CC-B64F-BD0E-C4395F65CB98}"/>
                </a:ext>
              </a:extLst>
            </p:cNvPr>
            <p:cNvSpPr txBox="1"/>
            <p:nvPr/>
          </p:nvSpPr>
          <p:spPr>
            <a:xfrm>
              <a:off x="4016119" y="5387802"/>
              <a:ext cx="2379388" cy="10113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Location: </a:t>
              </a:r>
              <a:r>
                <a:rPr lang="en-US" sz="1200" kern="1200" dirty="0"/>
                <a:t>USA </a:t>
              </a:r>
            </a:p>
            <a:p>
              <a:pPr marL="0" lvl="0" indent="0" algn="l" defTabSz="533400">
                <a:lnSpc>
                  <a:spcPct val="90000"/>
                </a:lnSpc>
                <a:spcBef>
                  <a:spcPct val="0"/>
                </a:spcBef>
                <a:spcAft>
                  <a:spcPct val="35000"/>
                </a:spcAft>
                <a:buNone/>
              </a:pPr>
              <a:r>
                <a:rPr lang="en-US" sz="1200" kern="1200" dirty="0"/>
                <a:t>Head Count: 4</a:t>
              </a:r>
            </a:p>
          </p:txBody>
        </p:sp>
      </p:grpSp>
      <p:sp>
        <p:nvSpPr>
          <p:cNvPr id="93" name="Oval 92">
            <a:extLst>
              <a:ext uri="{FF2B5EF4-FFF2-40B4-BE49-F238E27FC236}">
                <a16:creationId xmlns:a16="http://schemas.microsoft.com/office/drawing/2014/main" id="{1AD0A2EB-26E7-204F-95F7-81B4FB3C25C7}"/>
              </a:ext>
            </a:extLst>
          </p:cNvPr>
          <p:cNvSpPr/>
          <p:nvPr/>
        </p:nvSpPr>
        <p:spPr>
          <a:xfrm>
            <a:off x="5005483" y="4315053"/>
            <a:ext cx="1011341" cy="1011341"/>
          </a:xfrm>
          <a:prstGeom prst="ellipse">
            <a:avLst/>
          </a:prstGeom>
          <a:blipFill>
            <a:blip r:embed="rId4">
              <a:extLst>
                <a:ext uri="{28A0092B-C50C-407E-A947-70E740481C1C}">
                  <a14:useLocalDpi xmlns:a14="http://schemas.microsoft.com/office/drawing/2010/main" val="0"/>
                </a:ext>
              </a:extLst>
            </a:blip>
            <a:srcRect/>
            <a:stretch>
              <a:fillRect l="-39000" r="-39000"/>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grpSp>
        <p:nvGrpSpPr>
          <p:cNvPr id="94" name="Group 93">
            <a:extLst>
              <a:ext uri="{FF2B5EF4-FFF2-40B4-BE49-F238E27FC236}">
                <a16:creationId xmlns:a16="http://schemas.microsoft.com/office/drawing/2014/main" id="{CB10D4FF-549B-A54B-A344-4CCD7DE4D150}"/>
              </a:ext>
            </a:extLst>
          </p:cNvPr>
          <p:cNvGrpSpPr/>
          <p:nvPr/>
        </p:nvGrpSpPr>
        <p:grpSpPr>
          <a:xfrm>
            <a:off x="5005483" y="5637704"/>
            <a:ext cx="1261753" cy="315226"/>
            <a:chOff x="7276995" y="5405844"/>
            <a:chExt cx="1853318" cy="1011341"/>
          </a:xfrm>
        </p:grpSpPr>
        <p:sp>
          <p:nvSpPr>
            <p:cNvPr id="95" name="Rectangle 94">
              <a:extLst>
                <a:ext uri="{FF2B5EF4-FFF2-40B4-BE49-F238E27FC236}">
                  <a16:creationId xmlns:a16="http://schemas.microsoft.com/office/drawing/2014/main" id="{8198046A-4F13-5543-8150-99AF50C4BCB2}"/>
                </a:ext>
              </a:extLst>
            </p:cNvPr>
            <p:cNvSpPr/>
            <p:nvPr/>
          </p:nvSpPr>
          <p:spPr>
            <a:xfrm>
              <a:off x="7276995" y="5405844"/>
              <a:ext cx="1853318" cy="1011341"/>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6" name="TextBox 95">
              <a:extLst>
                <a:ext uri="{FF2B5EF4-FFF2-40B4-BE49-F238E27FC236}">
                  <a16:creationId xmlns:a16="http://schemas.microsoft.com/office/drawing/2014/main" id="{B73FD989-43DA-0B44-A90B-78C299CE6284}"/>
                </a:ext>
              </a:extLst>
            </p:cNvPr>
            <p:cNvSpPr txBox="1"/>
            <p:nvPr/>
          </p:nvSpPr>
          <p:spPr>
            <a:xfrm>
              <a:off x="7276995" y="5405844"/>
              <a:ext cx="1853318" cy="10113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Location: </a:t>
              </a:r>
              <a:r>
                <a:rPr lang="en-US" sz="1200" kern="1200" dirty="0"/>
                <a:t>France </a:t>
              </a:r>
            </a:p>
            <a:p>
              <a:pPr marL="0" lvl="0" indent="0" algn="l" defTabSz="533400">
                <a:lnSpc>
                  <a:spcPct val="90000"/>
                </a:lnSpc>
                <a:spcBef>
                  <a:spcPct val="0"/>
                </a:spcBef>
                <a:spcAft>
                  <a:spcPct val="35000"/>
                </a:spcAft>
                <a:buNone/>
              </a:pPr>
              <a:r>
                <a:rPr lang="en-US" sz="1200" kern="1200" dirty="0"/>
                <a:t>Head Count: 2</a:t>
              </a:r>
            </a:p>
          </p:txBody>
        </p:sp>
      </p:grpSp>
      <p:sp>
        <p:nvSpPr>
          <p:cNvPr id="97" name="Oval 96">
            <a:extLst>
              <a:ext uri="{FF2B5EF4-FFF2-40B4-BE49-F238E27FC236}">
                <a16:creationId xmlns:a16="http://schemas.microsoft.com/office/drawing/2014/main" id="{6D1EBE3F-9024-C943-B446-0FE3BE8CA66C}"/>
              </a:ext>
            </a:extLst>
          </p:cNvPr>
          <p:cNvSpPr/>
          <p:nvPr/>
        </p:nvSpPr>
        <p:spPr>
          <a:xfrm>
            <a:off x="7142059" y="4315052"/>
            <a:ext cx="1011341" cy="1011341"/>
          </a:xfrm>
          <a:prstGeom prst="ellipse">
            <a:avLst/>
          </a:prstGeom>
          <a:blipFill>
            <a:blip r:embed="rId5">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grpSp>
        <p:nvGrpSpPr>
          <p:cNvPr id="98" name="Group 97">
            <a:extLst>
              <a:ext uri="{FF2B5EF4-FFF2-40B4-BE49-F238E27FC236}">
                <a16:creationId xmlns:a16="http://schemas.microsoft.com/office/drawing/2014/main" id="{379E3D52-3D22-0B4B-99F8-307290DC83A5}"/>
              </a:ext>
            </a:extLst>
          </p:cNvPr>
          <p:cNvGrpSpPr/>
          <p:nvPr/>
        </p:nvGrpSpPr>
        <p:grpSpPr>
          <a:xfrm>
            <a:off x="7070140" y="5670885"/>
            <a:ext cx="1652619" cy="299557"/>
            <a:chOff x="10181017" y="5370265"/>
            <a:chExt cx="1526502" cy="1011341"/>
          </a:xfrm>
        </p:grpSpPr>
        <p:sp>
          <p:nvSpPr>
            <p:cNvPr id="99" name="Rectangle 98">
              <a:extLst>
                <a:ext uri="{FF2B5EF4-FFF2-40B4-BE49-F238E27FC236}">
                  <a16:creationId xmlns:a16="http://schemas.microsoft.com/office/drawing/2014/main" id="{170F5B43-72FA-9A45-8D6E-633FE40DB167}"/>
                </a:ext>
              </a:extLst>
            </p:cNvPr>
            <p:cNvSpPr/>
            <p:nvPr/>
          </p:nvSpPr>
          <p:spPr>
            <a:xfrm>
              <a:off x="10181017" y="5370265"/>
              <a:ext cx="1517012" cy="1011341"/>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0" name="TextBox 99">
              <a:extLst>
                <a:ext uri="{FF2B5EF4-FFF2-40B4-BE49-F238E27FC236}">
                  <a16:creationId xmlns:a16="http://schemas.microsoft.com/office/drawing/2014/main" id="{9E0FE6AA-0710-034F-B5AE-7327ADE6235F}"/>
                </a:ext>
              </a:extLst>
            </p:cNvPr>
            <p:cNvSpPr txBox="1"/>
            <p:nvPr/>
          </p:nvSpPr>
          <p:spPr>
            <a:xfrm>
              <a:off x="10190507" y="5370265"/>
              <a:ext cx="1517012" cy="10113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Location: </a:t>
              </a:r>
              <a:r>
                <a:rPr lang="en-US" sz="1200" kern="1200" dirty="0"/>
                <a:t>Germany</a:t>
              </a:r>
            </a:p>
            <a:p>
              <a:pPr marL="0" lvl="0" indent="0" algn="l" defTabSz="533400">
                <a:lnSpc>
                  <a:spcPct val="90000"/>
                </a:lnSpc>
                <a:spcBef>
                  <a:spcPct val="0"/>
                </a:spcBef>
                <a:spcAft>
                  <a:spcPct val="35000"/>
                </a:spcAft>
                <a:buNone/>
              </a:pPr>
              <a:r>
                <a:rPr lang="en-US" sz="1200" kern="1200" dirty="0"/>
                <a:t> Head Count:1</a:t>
              </a:r>
            </a:p>
          </p:txBody>
        </p:sp>
      </p:grpSp>
      <p:sp>
        <p:nvSpPr>
          <p:cNvPr id="7" name="TextBox 6">
            <a:extLst>
              <a:ext uri="{FF2B5EF4-FFF2-40B4-BE49-F238E27FC236}">
                <a16:creationId xmlns:a16="http://schemas.microsoft.com/office/drawing/2014/main" id="{27BAAFFB-B34E-DF43-9A01-81339E009E6A}"/>
              </a:ext>
            </a:extLst>
          </p:cNvPr>
          <p:cNvSpPr txBox="1"/>
          <p:nvPr/>
        </p:nvSpPr>
        <p:spPr>
          <a:xfrm>
            <a:off x="951921" y="1539252"/>
            <a:ext cx="10961943" cy="1969770"/>
          </a:xfrm>
          <a:prstGeom prst="rect">
            <a:avLst/>
          </a:prstGeom>
          <a:noFill/>
        </p:spPr>
        <p:txBody>
          <a:bodyPr wrap="square" rtlCol="0">
            <a:spAutoFit/>
          </a:bodyPr>
          <a:lstStyle/>
          <a:p>
            <a:r>
              <a:rPr lang="en-CA" sz="1600" dirty="0"/>
              <a:t>Legacy transformation has almost become mandatory for organizations wanting to adopt digital solutions across the Enterprise. Businesses have begun embracing DevOps on Z. However the challenges that clients face, when they seek to adopt DevOps are the fear of unknown, and the migration risks. </a:t>
            </a:r>
            <a:r>
              <a:rPr lang="en-CA" sz="1600" b="1" dirty="0">
                <a:solidFill>
                  <a:schemeClr val="accent1"/>
                </a:solidFill>
              </a:rPr>
              <a:t>DevOps Acceleration Team(DAT)</a:t>
            </a:r>
            <a:r>
              <a:rPr lang="en-CA" sz="1600" dirty="0">
                <a:solidFill>
                  <a:schemeClr val="accent1"/>
                </a:solidFill>
              </a:rPr>
              <a:t> </a:t>
            </a:r>
            <a:r>
              <a:rPr lang="en-CA" sz="1600" dirty="0"/>
              <a:t>is being built to handle these challenges for the client, by helping them understand their legacy system, and enable a smooth transformation towards DevOps adoption through </a:t>
            </a:r>
            <a:r>
              <a:rPr lang="en-CA" sz="1600" b="1" dirty="0">
                <a:solidFill>
                  <a:schemeClr val="accent1"/>
                </a:solidFill>
              </a:rPr>
              <a:t>DevOps Acceleration Program(DAP)</a:t>
            </a:r>
          </a:p>
          <a:p>
            <a:endParaRPr lang="en-CA" sz="1400" dirty="0"/>
          </a:p>
          <a:p>
            <a:endParaRPr lang="en-CA" sz="1400" dirty="0"/>
          </a:p>
          <a:p>
            <a:endParaRPr lang="en-CA" sz="1400" dirty="0"/>
          </a:p>
        </p:txBody>
      </p:sp>
    </p:spTree>
    <p:extLst>
      <p:ext uri="{BB962C8B-B14F-4D97-AF65-F5344CB8AC3E}">
        <p14:creationId xmlns:p14="http://schemas.microsoft.com/office/powerpoint/2010/main" val="127796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heurón 78">
            <a:extLst>
              <a:ext uri="{FF2B5EF4-FFF2-40B4-BE49-F238E27FC236}">
                <a16:creationId xmlns:a16="http://schemas.microsoft.com/office/drawing/2014/main" id="{18F1D3B9-4B20-664A-B4A3-C0F6C598766A}"/>
              </a:ext>
            </a:extLst>
          </p:cNvPr>
          <p:cNvSpPr/>
          <p:nvPr/>
        </p:nvSpPr>
        <p:spPr>
          <a:xfrm>
            <a:off x="8225911" y="1027611"/>
            <a:ext cx="3711888" cy="1401284"/>
          </a:xfrm>
          <a:prstGeom prst="chevron">
            <a:avLst/>
          </a:prstGeom>
          <a:solidFill>
            <a:schemeClr val="tx2">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sp>
        <p:nvSpPr>
          <p:cNvPr id="57" name="Triángulo 56">
            <a:extLst>
              <a:ext uri="{FF2B5EF4-FFF2-40B4-BE49-F238E27FC236}">
                <a16:creationId xmlns:a16="http://schemas.microsoft.com/office/drawing/2014/main" id="{8F1D4B99-63B9-CB44-9A9A-7F99BB552A01}"/>
              </a:ext>
            </a:extLst>
          </p:cNvPr>
          <p:cNvSpPr/>
          <p:nvPr/>
        </p:nvSpPr>
        <p:spPr>
          <a:xfrm rot="10800000">
            <a:off x="262372" y="957943"/>
            <a:ext cx="2452700" cy="5820918"/>
          </a:xfrm>
          <a:prstGeom prst="triangle">
            <a:avLst/>
          </a:prstGeom>
          <a:pattFill prst="ltDnDiag">
            <a:fgClr>
              <a:srgbClr val="0070C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0" name="Elipse 169">
            <a:extLst>
              <a:ext uri="{FF2B5EF4-FFF2-40B4-BE49-F238E27FC236}">
                <a16:creationId xmlns:a16="http://schemas.microsoft.com/office/drawing/2014/main" id="{99362794-A756-5A42-9780-9DE720D62A3B}"/>
              </a:ext>
            </a:extLst>
          </p:cNvPr>
          <p:cNvSpPr/>
          <p:nvPr/>
        </p:nvSpPr>
        <p:spPr>
          <a:xfrm>
            <a:off x="1148330" y="2681845"/>
            <a:ext cx="661851" cy="661851"/>
          </a:xfrm>
          <a:prstGeom prst="ellipse">
            <a:avLst/>
          </a:prstGeom>
          <a:solidFill>
            <a:schemeClr val="accent1">
              <a:lumMod val="7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1" name="Elipse 170">
            <a:extLst>
              <a:ext uri="{FF2B5EF4-FFF2-40B4-BE49-F238E27FC236}">
                <a16:creationId xmlns:a16="http://schemas.microsoft.com/office/drawing/2014/main" id="{444132EB-2B64-E944-B691-3926C0CD7A39}"/>
              </a:ext>
            </a:extLst>
          </p:cNvPr>
          <p:cNvSpPr/>
          <p:nvPr/>
        </p:nvSpPr>
        <p:spPr>
          <a:xfrm>
            <a:off x="1148330" y="5052085"/>
            <a:ext cx="661851" cy="661851"/>
          </a:xfrm>
          <a:prstGeom prst="ellipse">
            <a:avLst/>
          </a:prstGeom>
          <a:solidFill>
            <a:srgbClr val="00B0F0"/>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3" name="Cheurón 82">
            <a:extLst>
              <a:ext uri="{FF2B5EF4-FFF2-40B4-BE49-F238E27FC236}">
                <a16:creationId xmlns:a16="http://schemas.microsoft.com/office/drawing/2014/main" id="{773F13C3-9CEB-D543-A7A7-2343D328F158}"/>
              </a:ext>
            </a:extLst>
          </p:cNvPr>
          <p:cNvSpPr/>
          <p:nvPr/>
        </p:nvSpPr>
        <p:spPr>
          <a:xfrm rot="5400000">
            <a:off x="7612911" y="1689813"/>
            <a:ext cx="803338" cy="674825"/>
          </a:xfrm>
          <a:prstGeom prst="chevron">
            <a:avLst/>
          </a:prstGeom>
          <a:pattFill prst="pct50">
            <a:fgClr>
              <a:srgbClr val="00B0F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sp>
        <p:nvSpPr>
          <p:cNvPr id="80" name="Cheurón 79">
            <a:extLst>
              <a:ext uri="{FF2B5EF4-FFF2-40B4-BE49-F238E27FC236}">
                <a16:creationId xmlns:a16="http://schemas.microsoft.com/office/drawing/2014/main" id="{AD4F327D-098D-B542-8D26-67B7B468BA7E}"/>
              </a:ext>
            </a:extLst>
          </p:cNvPr>
          <p:cNvSpPr/>
          <p:nvPr/>
        </p:nvSpPr>
        <p:spPr>
          <a:xfrm>
            <a:off x="6631644" y="1336505"/>
            <a:ext cx="2061508" cy="831618"/>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sp>
        <p:nvSpPr>
          <p:cNvPr id="69" name="Elipse 68">
            <a:extLst>
              <a:ext uri="{FF2B5EF4-FFF2-40B4-BE49-F238E27FC236}">
                <a16:creationId xmlns:a16="http://schemas.microsoft.com/office/drawing/2014/main" id="{5EFF68EF-037D-254B-AC18-78F9220CEB36}"/>
              </a:ext>
            </a:extLst>
          </p:cNvPr>
          <p:cNvSpPr/>
          <p:nvPr/>
        </p:nvSpPr>
        <p:spPr>
          <a:xfrm>
            <a:off x="1148330" y="3471925"/>
            <a:ext cx="661851" cy="6618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0" name="Elipse 69">
            <a:extLst>
              <a:ext uri="{FF2B5EF4-FFF2-40B4-BE49-F238E27FC236}">
                <a16:creationId xmlns:a16="http://schemas.microsoft.com/office/drawing/2014/main" id="{80EF4CC4-9AC6-DF47-96A6-74933C21DDA7}"/>
              </a:ext>
            </a:extLst>
          </p:cNvPr>
          <p:cNvSpPr/>
          <p:nvPr/>
        </p:nvSpPr>
        <p:spPr>
          <a:xfrm>
            <a:off x="1148330" y="5842162"/>
            <a:ext cx="661851" cy="6618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5" name="Conector recto 4">
            <a:extLst>
              <a:ext uri="{FF2B5EF4-FFF2-40B4-BE49-F238E27FC236}">
                <a16:creationId xmlns:a16="http://schemas.microsoft.com/office/drawing/2014/main" id="{CECC52A5-7F05-5C45-8C6D-21B5F9CB180E}"/>
              </a:ext>
            </a:extLst>
          </p:cNvPr>
          <p:cNvCxnSpPr/>
          <p:nvPr/>
        </p:nvCxnSpPr>
        <p:spPr>
          <a:xfrm flipV="1">
            <a:off x="6163570" y="646993"/>
            <a:ext cx="0" cy="5809129"/>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0D751B1-1057-0A42-B703-272F7432039E}"/>
              </a:ext>
            </a:extLst>
          </p:cNvPr>
          <p:cNvSpPr txBox="1"/>
          <p:nvPr/>
        </p:nvSpPr>
        <p:spPr>
          <a:xfrm>
            <a:off x="8494840" y="3791783"/>
            <a:ext cx="2746770" cy="415498"/>
          </a:xfrm>
          <a:prstGeom prst="rect">
            <a:avLst/>
          </a:prstGeom>
          <a:noFill/>
        </p:spPr>
        <p:txBody>
          <a:bodyPr wrap="square" rtlCol="0">
            <a:spAutoFit/>
          </a:bodyPr>
          <a:lstStyle/>
          <a:p>
            <a:r>
              <a:rPr lang="es-PA" sz="1050" dirty="0">
                <a:solidFill>
                  <a:schemeClr val="tx2">
                    <a:lumMod val="75000"/>
                  </a:schemeClr>
                </a:solidFill>
              </a:rPr>
              <a:t>DAT will provide assistance to client and/or other teams to install/deploy the product</a:t>
            </a:r>
          </a:p>
        </p:txBody>
      </p:sp>
      <p:sp>
        <p:nvSpPr>
          <p:cNvPr id="9" name="CuadroTexto 8">
            <a:extLst>
              <a:ext uri="{FF2B5EF4-FFF2-40B4-BE49-F238E27FC236}">
                <a16:creationId xmlns:a16="http://schemas.microsoft.com/office/drawing/2014/main" id="{946604C1-25D4-0442-815A-71A2D0A76141}"/>
              </a:ext>
            </a:extLst>
          </p:cNvPr>
          <p:cNvSpPr txBox="1"/>
          <p:nvPr/>
        </p:nvSpPr>
        <p:spPr>
          <a:xfrm>
            <a:off x="8452155" y="3007475"/>
            <a:ext cx="2995789" cy="430438"/>
          </a:xfrm>
          <a:prstGeom prst="rect">
            <a:avLst/>
          </a:prstGeom>
          <a:noFill/>
        </p:spPr>
        <p:txBody>
          <a:bodyPr wrap="square" rtlCol="0" anchor="t">
            <a:spAutoFit/>
          </a:bodyPr>
          <a:lstStyle/>
          <a:p>
            <a:r>
              <a:rPr lang="es-PA" sz="1050" dirty="0">
                <a:solidFill>
                  <a:schemeClr val="tx2">
                    <a:lumMod val="75000"/>
                  </a:schemeClr>
                </a:solidFill>
                <a:cs typeface="Calibri"/>
              </a:rPr>
              <a:t>DAT will analyse and prepare a </a:t>
            </a:r>
            <a:r>
              <a:rPr lang="en-CA" sz="1050" dirty="0">
                <a:solidFill>
                  <a:schemeClr val="tx2">
                    <a:lumMod val="75000"/>
                  </a:schemeClr>
                </a:solidFill>
                <a:cs typeface="Calibri"/>
              </a:rPr>
              <a:t>migration</a:t>
            </a:r>
            <a:r>
              <a:rPr lang="es-PA" sz="1050" dirty="0">
                <a:solidFill>
                  <a:schemeClr val="tx2">
                    <a:lumMod val="75000"/>
                  </a:schemeClr>
                </a:solidFill>
                <a:cs typeface="Calibri"/>
              </a:rPr>
              <a:t> process and workflow</a:t>
            </a:r>
          </a:p>
        </p:txBody>
      </p:sp>
      <p:sp>
        <p:nvSpPr>
          <p:cNvPr id="11" name="CuadroTexto 10">
            <a:extLst>
              <a:ext uri="{FF2B5EF4-FFF2-40B4-BE49-F238E27FC236}">
                <a16:creationId xmlns:a16="http://schemas.microsoft.com/office/drawing/2014/main" id="{7330563D-EDEC-1C43-A235-74D35E0A947D}"/>
              </a:ext>
            </a:extLst>
          </p:cNvPr>
          <p:cNvSpPr txBox="1"/>
          <p:nvPr/>
        </p:nvSpPr>
        <p:spPr>
          <a:xfrm>
            <a:off x="8494840" y="4614790"/>
            <a:ext cx="2746770" cy="577081"/>
          </a:xfrm>
          <a:prstGeom prst="rect">
            <a:avLst/>
          </a:prstGeom>
          <a:noFill/>
        </p:spPr>
        <p:txBody>
          <a:bodyPr wrap="square" rtlCol="0">
            <a:spAutoFit/>
          </a:bodyPr>
          <a:lstStyle/>
          <a:p>
            <a:r>
              <a:rPr lang="es-PA" sz="1050" dirty="0">
                <a:solidFill>
                  <a:schemeClr val="tx2">
                    <a:lumMod val="75000"/>
                  </a:schemeClr>
                </a:solidFill>
              </a:rPr>
              <a:t>DAT</a:t>
            </a:r>
            <a:r>
              <a:rPr lang="es-PA" sz="1050" b="1" dirty="0">
                <a:solidFill>
                  <a:schemeClr val="accent1">
                    <a:lumMod val="75000"/>
                  </a:schemeClr>
                </a:solidFill>
              </a:rPr>
              <a:t> </a:t>
            </a:r>
            <a:r>
              <a:rPr lang="es-PA" sz="1050" dirty="0">
                <a:solidFill>
                  <a:schemeClr val="tx2">
                    <a:lumMod val="75000"/>
                  </a:schemeClr>
                </a:solidFill>
              </a:rPr>
              <a:t>will work with clients and other teams involved towards a </a:t>
            </a:r>
            <a:r>
              <a:rPr lang="en-US" sz="1050" dirty="0">
                <a:solidFill>
                  <a:schemeClr val="tx2">
                    <a:lumMod val="75000"/>
                  </a:schemeClr>
                </a:solidFill>
              </a:rPr>
              <a:t>representative</a:t>
            </a:r>
            <a:r>
              <a:rPr lang="es-PA" sz="1050" dirty="0">
                <a:solidFill>
                  <a:schemeClr val="tx2">
                    <a:lumMod val="75000"/>
                  </a:schemeClr>
                </a:solidFill>
              </a:rPr>
              <a:t> </a:t>
            </a:r>
            <a:r>
              <a:rPr lang="en-CA" sz="1050" dirty="0">
                <a:solidFill>
                  <a:schemeClr val="tx2">
                    <a:lumMod val="75000"/>
                  </a:schemeClr>
                </a:solidFill>
              </a:rPr>
              <a:t>migration</a:t>
            </a:r>
            <a:r>
              <a:rPr lang="es-PA" sz="1050" dirty="0">
                <a:solidFill>
                  <a:schemeClr val="tx2">
                    <a:lumMod val="75000"/>
                  </a:schemeClr>
                </a:solidFill>
              </a:rPr>
              <a:t> </a:t>
            </a:r>
            <a:r>
              <a:rPr lang="en-CA" sz="1050" dirty="0">
                <a:solidFill>
                  <a:schemeClr val="tx2">
                    <a:lumMod val="75000"/>
                  </a:schemeClr>
                </a:solidFill>
              </a:rPr>
              <a:t>to</a:t>
            </a:r>
            <a:r>
              <a:rPr lang="es-PA" sz="1050" dirty="0">
                <a:solidFill>
                  <a:schemeClr val="tx2">
                    <a:lumMod val="75000"/>
                  </a:schemeClr>
                </a:solidFill>
              </a:rPr>
              <a:t> </a:t>
            </a:r>
            <a:r>
              <a:rPr lang="en-US" sz="1050" dirty="0">
                <a:solidFill>
                  <a:schemeClr val="tx2">
                    <a:lumMod val="75000"/>
                  </a:schemeClr>
                </a:solidFill>
              </a:rPr>
              <a:t>prove</a:t>
            </a:r>
            <a:r>
              <a:rPr lang="es-PA" sz="1050" dirty="0">
                <a:solidFill>
                  <a:schemeClr val="tx2">
                    <a:lumMod val="75000"/>
                  </a:schemeClr>
                </a:solidFill>
              </a:rPr>
              <a:t> </a:t>
            </a:r>
            <a:r>
              <a:rPr lang="en-CA" sz="1050" dirty="0">
                <a:solidFill>
                  <a:schemeClr val="tx2">
                    <a:lumMod val="75000"/>
                  </a:schemeClr>
                </a:solidFill>
              </a:rPr>
              <a:t>the</a:t>
            </a:r>
            <a:r>
              <a:rPr lang="es-PA" sz="1050" dirty="0">
                <a:solidFill>
                  <a:schemeClr val="tx2">
                    <a:lumMod val="75000"/>
                  </a:schemeClr>
                </a:solidFill>
              </a:rPr>
              <a:t> </a:t>
            </a:r>
            <a:r>
              <a:rPr lang="en-CA" sz="1050" dirty="0">
                <a:solidFill>
                  <a:schemeClr val="tx2">
                    <a:lumMod val="75000"/>
                  </a:schemeClr>
                </a:solidFill>
              </a:rPr>
              <a:t>workflow</a:t>
            </a:r>
          </a:p>
        </p:txBody>
      </p:sp>
      <p:sp>
        <p:nvSpPr>
          <p:cNvPr id="13" name="CuadroTexto 12">
            <a:extLst>
              <a:ext uri="{FF2B5EF4-FFF2-40B4-BE49-F238E27FC236}">
                <a16:creationId xmlns:a16="http://schemas.microsoft.com/office/drawing/2014/main" id="{1146576B-AC63-4B49-A02D-6DC211A656DD}"/>
              </a:ext>
            </a:extLst>
          </p:cNvPr>
          <p:cNvSpPr txBox="1"/>
          <p:nvPr/>
        </p:nvSpPr>
        <p:spPr>
          <a:xfrm>
            <a:off x="3001419" y="4400801"/>
            <a:ext cx="2897310" cy="430887"/>
          </a:xfrm>
          <a:prstGeom prst="rect">
            <a:avLst/>
          </a:prstGeom>
          <a:noFill/>
        </p:spPr>
        <p:txBody>
          <a:bodyPr wrap="square" rtlCol="0">
            <a:spAutoFit/>
          </a:bodyPr>
          <a:lstStyle/>
          <a:p>
            <a:pPr algn="just"/>
            <a:r>
              <a:rPr lang="es-PA" sz="1050" dirty="0">
                <a:solidFill>
                  <a:schemeClr val="tx2">
                    <a:lumMod val="75000"/>
                  </a:schemeClr>
                </a:solidFill>
              </a:rPr>
              <a:t>Performs Due Diligence with assistance from Client Success if required</a:t>
            </a:r>
          </a:p>
        </p:txBody>
      </p:sp>
      <p:sp>
        <p:nvSpPr>
          <p:cNvPr id="14" name="CuadroTexto 13">
            <a:extLst>
              <a:ext uri="{FF2B5EF4-FFF2-40B4-BE49-F238E27FC236}">
                <a16:creationId xmlns:a16="http://schemas.microsoft.com/office/drawing/2014/main" id="{96076705-E9FB-B349-BBC6-21D709758913}"/>
              </a:ext>
            </a:extLst>
          </p:cNvPr>
          <p:cNvSpPr txBox="1"/>
          <p:nvPr/>
        </p:nvSpPr>
        <p:spPr>
          <a:xfrm>
            <a:off x="4580582" y="197272"/>
            <a:ext cx="2872484" cy="338554"/>
          </a:xfrm>
          <a:prstGeom prst="rect">
            <a:avLst/>
          </a:prstGeom>
          <a:noFill/>
        </p:spPr>
        <p:txBody>
          <a:bodyPr wrap="square" rtlCol="0">
            <a:spAutoFit/>
          </a:bodyPr>
          <a:lstStyle/>
          <a:p>
            <a:pPr algn="ctr"/>
            <a:r>
              <a:rPr lang="es-PA" sz="1600" b="1" dirty="0">
                <a:solidFill>
                  <a:schemeClr val="tx2">
                    <a:lumMod val="75000"/>
                  </a:schemeClr>
                </a:solidFill>
              </a:rPr>
              <a:t>ENGAGEMENT MODEL - 2019</a:t>
            </a:r>
          </a:p>
        </p:txBody>
      </p:sp>
      <p:sp>
        <p:nvSpPr>
          <p:cNvPr id="40" name="CuadroTexto 39">
            <a:extLst>
              <a:ext uri="{FF2B5EF4-FFF2-40B4-BE49-F238E27FC236}">
                <a16:creationId xmlns:a16="http://schemas.microsoft.com/office/drawing/2014/main" id="{7609DE7F-AE5D-E742-B4CA-3F1F7DA959BE}"/>
              </a:ext>
            </a:extLst>
          </p:cNvPr>
          <p:cNvSpPr txBox="1"/>
          <p:nvPr/>
        </p:nvSpPr>
        <p:spPr>
          <a:xfrm>
            <a:off x="3001419" y="1252485"/>
            <a:ext cx="2897310" cy="430887"/>
          </a:xfrm>
          <a:prstGeom prst="rect">
            <a:avLst/>
          </a:prstGeom>
          <a:noFill/>
        </p:spPr>
        <p:txBody>
          <a:bodyPr wrap="square" rtlCol="0">
            <a:spAutoFit/>
          </a:bodyPr>
          <a:lstStyle/>
          <a:p>
            <a:pPr algn="just"/>
            <a:r>
              <a:rPr lang="es-PA" sz="1050" dirty="0">
                <a:solidFill>
                  <a:schemeClr val="tx2">
                    <a:lumMod val="75000"/>
                  </a:schemeClr>
                </a:solidFill>
              </a:rPr>
              <a:t>Sales Identifies ZOD/IDzEE(DBB-Git) as a solution for client</a:t>
            </a:r>
          </a:p>
        </p:txBody>
      </p:sp>
      <p:sp>
        <p:nvSpPr>
          <p:cNvPr id="41" name="CuadroTexto 40">
            <a:extLst>
              <a:ext uri="{FF2B5EF4-FFF2-40B4-BE49-F238E27FC236}">
                <a16:creationId xmlns:a16="http://schemas.microsoft.com/office/drawing/2014/main" id="{8AA0E2F8-B82E-364D-A2B0-E795F5FBBB1F}"/>
              </a:ext>
            </a:extLst>
          </p:cNvPr>
          <p:cNvSpPr txBox="1"/>
          <p:nvPr/>
        </p:nvSpPr>
        <p:spPr>
          <a:xfrm>
            <a:off x="3001418" y="2029196"/>
            <a:ext cx="2855835" cy="261610"/>
          </a:xfrm>
          <a:prstGeom prst="rect">
            <a:avLst/>
          </a:prstGeom>
          <a:noFill/>
        </p:spPr>
        <p:txBody>
          <a:bodyPr wrap="square" rtlCol="0">
            <a:spAutoFit/>
          </a:bodyPr>
          <a:lstStyle/>
          <a:p>
            <a:pPr algn="just"/>
            <a:r>
              <a:rPr lang="es-PA" sz="1050" dirty="0">
                <a:solidFill>
                  <a:schemeClr val="tx2">
                    <a:lumMod val="75000"/>
                  </a:schemeClr>
                </a:solidFill>
              </a:rPr>
              <a:t>Sales </a:t>
            </a:r>
            <a:r>
              <a:rPr lang="es-PA" sz="1050" dirty="0" err="1">
                <a:solidFill>
                  <a:schemeClr val="tx2">
                    <a:lumMod val="75000"/>
                  </a:schemeClr>
                </a:solidFill>
              </a:rPr>
              <a:t>Engages</a:t>
            </a:r>
            <a:r>
              <a:rPr lang="es-PA" sz="1050" dirty="0">
                <a:solidFill>
                  <a:schemeClr val="tx2">
                    <a:lumMod val="75000"/>
                  </a:schemeClr>
                </a:solidFill>
              </a:rPr>
              <a:t> DAT</a:t>
            </a:r>
          </a:p>
        </p:txBody>
      </p:sp>
      <p:sp>
        <p:nvSpPr>
          <p:cNvPr id="42" name="CuadroTexto 41">
            <a:extLst>
              <a:ext uri="{FF2B5EF4-FFF2-40B4-BE49-F238E27FC236}">
                <a16:creationId xmlns:a16="http://schemas.microsoft.com/office/drawing/2014/main" id="{C82F32FF-56E8-4E42-AB80-2AFD0082140F}"/>
              </a:ext>
            </a:extLst>
          </p:cNvPr>
          <p:cNvSpPr txBox="1"/>
          <p:nvPr/>
        </p:nvSpPr>
        <p:spPr>
          <a:xfrm>
            <a:off x="2980679" y="2833520"/>
            <a:ext cx="2897311" cy="253916"/>
          </a:xfrm>
          <a:prstGeom prst="rect">
            <a:avLst/>
          </a:prstGeom>
          <a:noFill/>
        </p:spPr>
        <p:txBody>
          <a:bodyPr wrap="square" rtlCol="0">
            <a:spAutoFit/>
          </a:bodyPr>
          <a:lstStyle/>
          <a:p>
            <a:pPr algn="just"/>
            <a:r>
              <a:rPr lang="es-PA" sz="1050" dirty="0">
                <a:solidFill>
                  <a:schemeClr val="tx2">
                    <a:lumMod val="75000"/>
                  </a:schemeClr>
                </a:solidFill>
              </a:rPr>
              <a:t>Product focussed workshop/Demo with inputs</a:t>
            </a:r>
          </a:p>
        </p:txBody>
      </p:sp>
      <p:sp>
        <p:nvSpPr>
          <p:cNvPr id="43" name="CuadroTexto 42">
            <a:extLst>
              <a:ext uri="{FF2B5EF4-FFF2-40B4-BE49-F238E27FC236}">
                <a16:creationId xmlns:a16="http://schemas.microsoft.com/office/drawing/2014/main" id="{A270D597-0365-0047-A396-3619919AE179}"/>
              </a:ext>
            </a:extLst>
          </p:cNvPr>
          <p:cNvSpPr txBox="1"/>
          <p:nvPr/>
        </p:nvSpPr>
        <p:spPr>
          <a:xfrm>
            <a:off x="2997185" y="3654542"/>
            <a:ext cx="2855835" cy="253916"/>
          </a:xfrm>
          <a:prstGeom prst="rect">
            <a:avLst/>
          </a:prstGeom>
          <a:noFill/>
        </p:spPr>
        <p:txBody>
          <a:bodyPr wrap="square" rtlCol="0" anchor="t">
            <a:spAutoFit/>
          </a:bodyPr>
          <a:lstStyle/>
          <a:p>
            <a:pPr algn="just"/>
            <a:r>
              <a:rPr lang="es-PA" sz="1050" dirty="0">
                <a:solidFill>
                  <a:schemeClr val="tx2">
                    <a:lumMod val="75000"/>
                  </a:schemeClr>
                </a:solidFill>
              </a:rPr>
              <a:t>Sales/TechSales - POC/POT  </a:t>
            </a:r>
          </a:p>
        </p:txBody>
      </p:sp>
      <p:sp>
        <p:nvSpPr>
          <p:cNvPr id="44" name="CuadroTexto 43">
            <a:extLst>
              <a:ext uri="{FF2B5EF4-FFF2-40B4-BE49-F238E27FC236}">
                <a16:creationId xmlns:a16="http://schemas.microsoft.com/office/drawing/2014/main" id="{9EEA9079-0AFA-0E4A-AE87-35CD7FB98D65}"/>
              </a:ext>
            </a:extLst>
          </p:cNvPr>
          <p:cNvSpPr txBox="1"/>
          <p:nvPr/>
        </p:nvSpPr>
        <p:spPr>
          <a:xfrm>
            <a:off x="2958322" y="5112015"/>
            <a:ext cx="2897311" cy="738664"/>
          </a:xfrm>
          <a:prstGeom prst="rect">
            <a:avLst/>
          </a:prstGeom>
          <a:noFill/>
        </p:spPr>
        <p:txBody>
          <a:bodyPr wrap="square" rtlCol="0" anchor="t">
            <a:spAutoFit/>
          </a:bodyPr>
          <a:lstStyle/>
          <a:p>
            <a:pPr algn="just"/>
            <a:r>
              <a:rPr lang="es-PA" sz="1050" dirty="0">
                <a:solidFill>
                  <a:schemeClr val="tx2">
                    <a:lumMod val="75000"/>
                  </a:schemeClr>
                </a:solidFill>
              </a:rPr>
              <a:t>Work with the client and other teams involved to perform a deep dive assesment. Enagage with Client and ensure client readiness for transformation</a:t>
            </a:r>
          </a:p>
        </p:txBody>
      </p:sp>
      <p:sp>
        <p:nvSpPr>
          <p:cNvPr id="45" name="CuadroTexto 44">
            <a:extLst>
              <a:ext uri="{FF2B5EF4-FFF2-40B4-BE49-F238E27FC236}">
                <a16:creationId xmlns:a16="http://schemas.microsoft.com/office/drawing/2014/main" id="{152DC748-6A0F-2C49-A507-F20082E0CF39}"/>
              </a:ext>
            </a:extLst>
          </p:cNvPr>
          <p:cNvSpPr txBox="1"/>
          <p:nvPr/>
        </p:nvSpPr>
        <p:spPr>
          <a:xfrm>
            <a:off x="2977190" y="6040624"/>
            <a:ext cx="2897310" cy="415498"/>
          </a:xfrm>
          <a:prstGeom prst="rect">
            <a:avLst/>
          </a:prstGeom>
          <a:noFill/>
        </p:spPr>
        <p:txBody>
          <a:bodyPr wrap="square" rtlCol="0">
            <a:spAutoFit/>
          </a:bodyPr>
          <a:lstStyle/>
          <a:p>
            <a:pPr algn="just"/>
            <a:r>
              <a:rPr lang="es-PA" sz="1050" dirty="0">
                <a:solidFill>
                  <a:schemeClr val="tx2">
                    <a:lumMod val="75000"/>
                  </a:schemeClr>
                </a:solidFill>
              </a:rPr>
              <a:t>Based on project estimates, Creates an offer/SOW and presents to Client</a:t>
            </a:r>
          </a:p>
        </p:txBody>
      </p:sp>
      <p:sp>
        <p:nvSpPr>
          <p:cNvPr id="62" name="Elipse 61">
            <a:extLst>
              <a:ext uri="{FF2B5EF4-FFF2-40B4-BE49-F238E27FC236}">
                <a16:creationId xmlns:a16="http://schemas.microsoft.com/office/drawing/2014/main" id="{E735FDA6-725A-5F40-A853-30D45F396444}"/>
              </a:ext>
            </a:extLst>
          </p:cNvPr>
          <p:cNvSpPr/>
          <p:nvPr/>
        </p:nvSpPr>
        <p:spPr>
          <a:xfrm>
            <a:off x="1148330" y="1101685"/>
            <a:ext cx="661851" cy="6618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3" name="Elipse 62">
            <a:extLst>
              <a:ext uri="{FF2B5EF4-FFF2-40B4-BE49-F238E27FC236}">
                <a16:creationId xmlns:a16="http://schemas.microsoft.com/office/drawing/2014/main" id="{E275C6F5-A114-1D4C-B881-EB95CF169DCD}"/>
              </a:ext>
            </a:extLst>
          </p:cNvPr>
          <p:cNvSpPr/>
          <p:nvPr/>
        </p:nvSpPr>
        <p:spPr>
          <a:xfrm>
            <a:off x="1148330" y="1891765"/>
            <a:ext cx="661851" cy="6618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9" name="CuadroTexto 58">
            <a:extLst>
              <a:ext uri="{FF2B5EF4-FFF2-40B4-BE49-F238E27FC236}">
                <a16:creationId xmlns:a16="http://schemas.microsoft.com/office/drawing/2014/main" id="{28CABEAB-A994-1746-BED3-CFDE96F59579}"/>
              </a:ext>
            </a:extLst>
          </p:cNvPr>
          <p:cNvSpPr txBox="1"/>
          <p:nvPr/>
        </p:nvSpPr>
        <p:spPr>
          <a:xfrm>
            <a:off x="1242652" y="1301804"/>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60" name="CuadroTexto 59">
            <a:extLst>
              <a:ext uri="{FF2B5EF4-FFF2-40B4-BE49-F238E27FC236}">
                <a16:creationId xmlns:a16="http://schemas.microsoft.com/office/drawing/2014/main" id="{09304EB0-48EB-9D4A-93DE-142450069F90}"/>
              </a:ext>
            </a:extLst>
          </p:cNvPr>
          <p:cNvSpPr txBox="1"/>
          <p:nvPr/>
        </p:nvSpPr>
        <p:spPr>
          <a:xfrm>
            <a:off x="1246287" y="2855469"/>
            <a:ext cx="482824" cy="261610"/>
          </a:xfrm>
          <a:prstGeom prst="rect">
            <a:avLst/>
          </a:prstGeom>
          <a:noFill/>
        </p:spPr>
        <p:txBody>
          <a:bodyPr wrap="none" rtlCol="0">
            <a:spAutoFit/>
          </a:bodyPr>
          <a:lstStyle/>
          <a:p>
            <a:pPr algn="ctr"/>
            <a:r>
              <a:rPr lang="es-PA" sz="1100" b="1">
                <a:solidFill>
                  <a:schemeClr val="bg1"/>
                </a:solidFill>
              </a:rPr>
              <a:t>Sales</a:t>
            </a:r>
            <a:endParaRPr lang="es-PA" sz="1100" b="1" dirty="0">
              <a:solidFill>
                <a:schemeClr val="bg1"/>
              </a:solidFill>
            </a:endParaRPr>
          </a:p>
        </p:txBody>
      </p:sp>
      <p:sp>
        <p:nvSpPr>
          <p:cNvPr id="64" name="CuadroTexto 63">
            <a:extLst>
              <a:ext uri="{FF2B5EF4-FFF2-40B4-BE49-F238E27FC236}">
                <a16:creationId xmlns:a16="http://schemas.microsoft.com/office/drawing/2014/main" id="{55B37E73-A30B-7D4B-AC22-33517C58B400}"/>
              </a:ext>
            </a:extLst>
          </p:cNvPr>
          <p:cNvSpPr txBox="1"/>
          <p:nvPr/>
        </p:nvSpPr>
        <p:spPr>
          <a:xfrm>
            <a:off x="1242652" y="2113412"/>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65" name="CuadroTexto 64">
            <a:extLst>
              <a:ext uri="{FF2B5EF4-FFF2-40B4-BE49-F238E27FC236}">
                <a16:creationId xmlns:a16="http://schemas.microsoft.com/office/drawing/2014/main" id="{E21FFA97-6554-1047-BD98-60C937597837}"/>
              </a:ext>
            </a:extLst>
          </p:cNvPr>
          <p:cNvSpPr txBox="1"/>
          <p:nvPr/>
        </p:nvSpPr>
        <p:spPr>
          <a:xfrm>
            <a:off x="1242652" y="3672043"/>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66" name="CuadroTexto 65">
            <a:extLst>
              <a:ext uri="{FF2B5EF4-FFF2-40B4-BE49-F238E27FC236}">
                <a16:creationId xmlns:a16="http://schemas.microsoft.com/office/drawing/2014/main" id="{717C1388-7DEC-254C-AA66-39F907DCE874}"/>
              </a:ext>
            </a:extLst>
          </p:cNvPr>
          <p:cNvSpPr txBox="1"/>
          <p:nvPr/>
        </p:nvSpPr>
        <p:spPr>
          <a:xfrm>
            <a:off x="1274469" y="5247924"/>
            <a:ext cx="428323" cy="261610"/>
          </a:xfrm>
          <a:prstGeom prst="rect">
            <a:avLst/>
          </a:prstGeom>
          <a:noFill/>
        </p:spPr>
        <p:txBody>
          <a:bodyPr wrap="none" rtlCol="0">
            <a:spAutoFit/>
          </a:bodyPr>
          <a:lstStyle/>
          <a:p>
            <a:pPr algn="ctr"/>
            <a:r>
              <a:rPr lang="es-PA" sz="1100" b="1" dirty="0">
                <a:solidFill>
                  <a:schemeClr val="bg1"/>
                </a:solidFill>
              </a:rPr>
              <a:t>DAT</a:t>
            </a:r>
          </a:p>
        </p:txBody>
      </p:sp>
      <p:sp>
        <p:nvSpPr>
          <p:cNvPr id="67" name="CuadroTexto 66">
            <a:extLst>
              <a:ext uri="{FF2B5EF4-FFF2-40B4-BE49-F238E27FC236}">
                <a16:creationId xmlns:a16="http://schemas.microsoft.com/office/drawing/2014/main" id="{F9377CE3-10EE-7A48-8692-D8E9274EA76E}"/>
              </a:ext>
            </a:extLst>
          </p:cNvPr>
          <p:cNvSpPr txBox="1"/>
          <p:nvPr/>
        </p:nvSpPr>
        <p:spPr>
          <a:xfrm>
            <a:off x="1242652" y="6042282"/>
            <a:ext cx="473206" cy="261610"/>
          </a:xfrm>
          <a:prstGeom prst="rect">
            <a:avLst/>
          </a:prstGeom>
          <a:noFill/>
        </p:spPr>
        <p:txBody>
          <a:bodyPr wrap="none" rtlCol="0">
            <a:spAutoFit/>
          </a:bodyPr>
          <a:lstStyle/>
          <a:p>
            <a:pPr algn="ctr"/>
            <a:r>
              <a:rPr lang="es-PA" sz="1100" dirty="0">
                <a:solidFill>
                  <a:schemeClr val="bg1"/>
                </a:solidFill>
              </a:rPr>
              <a:t>Sales</a:t>
            </a:r>
          </a:p>
        </p:txBody>
      </p:sp>
      <p:sp>
        <p:nvSpPr>
          <p:cNvPr id="73" name="Elipse 72">
            <a:extLst>
              <a:ext uri="{FF2B5EF4-FFF2-40B4-BE49-F238E27FC236}">
                <a16:creationId xmlns:a16="http://schemas.microsoft.com/office/drawing/2014/main" id="{3F1DFA0C-4C5F-E047-B656-A76E9ED288C7}"/>
              </a:ext>
            </a:extLst>
          </p:cNvPr>
          <p:cNvSpPr/>
          <p:nvPr/>
        </p:nvSpPr>
        <p:spPr>
          <a:xfrm>
            <a:off x="1148330" y="4262005"/>
            <a:ext cx="661851" cy="6618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4" name="CuadroTexto 73">
            <a:extLst>
              <a:ext uri="{FF2B5EF4-FFF2-40B4-BE49-F238E27FC236}">
                <a16:creationId xmlns:a16="http://schemas.microsoft.com/office/drawing/2014/main" id="{4A9D0B9B-A5A3-3C44-BA5C-0972DD3B2A30}"/>
              </a:ext>
            </a:extLst>
          </p:cNvPr>
          <p:cNvSpPr txBox="1"/>
          <p:nvPr/>
        </p:nvSpPr>
        <p:spPr>
          <a:xfrm>
            <a:off x="1242652" y="4483985"/>
            <a:ext cx="473206" cy="261610"/>
          </a:xfrm>
          <a:prstGeom prst="rect">
            <a:avLst/>
          </a:prstGeom>
          <a:noFill/>
        </p:spPr>
        <p:txBody>
          <a:bodyPr wrap="none" rtlCol="0">
            <a:spAutoFit/>
          </a:bodyPr>
          <a:lstStyle/>
          <a:p>
            <a:pPr algn="ctr"/>
            <a:r>
              <a:rPr lang="es-PA" sz="1100" dirty="0">
                <a:solidFill>
                  <a:schemeClr val="bg1"/>
                </a:solidFill>
              </a:rPr>
              <a:t>Sales</a:t>
            </a:r>
          </a:p>
        </p:txBody>
      </p:sp>
      <p:grpSp>
        <p:nvGrpSpPr>
          <p:cNvPr id="116" name="Grupo 115">
            <a:extLst>
              <a:ext uri="{FF2B5EF4-FFF2-40B4-BE49-F238E27FC236}">
                <a16:creationId xmlns:a16="http://schemas.microsoft.com/office/drawing/2014/main" id="{7796CFDA-B77D-D343-BB33-564BEE5785E9}"/>
              </a:ext>
            </a:extLst>
          </p:cNvPr>
          <p:cNvGrpSpPr/>
          <p:nvPr/>
        </p:nvGrpSpPr>
        <p:grpSpPr>
          <a:xfrm>
            <a:off x="6963245" y="3087664"/>
            <a:ext cx="460868" cy="458392"/>
            <a:chOff x="1904590" y="1798724"/>
            <a:chExt cx="298471" cy="296868"/>
          </a:xfrm>
          <a:solidFill>
            <a:srgbClr val="00B0F0"/>
          </a:solidFill>
        </p:grpSpPr>
        <p:sp>
          <p:nvSpPr>
            <p:cNvPr id="117" name="Freeform 425">
              <a:extLst>
                <a:ext uri="{FF2B5EF4-FFF2-40B4-BE49-F238E27FC236}">
                  <a16:creationId xmlns:a16="http://schemas.microsoft.com/office/drawing/2014/main" id="{54EE2D23-352F-7449-BCC5-E835506A68D3}"/>
                </a:ext>
              </a:extLst>
            </p:cNvPr>
            <p:cNvSpPr>
              <a:spLocks/>
            </p:cNvSpPr>
            <p:nvPr/>
          </p:nvSpPr>
          <p:spPr bwMode="auto">
            <a:xfrm>
              <a:off x="1904590" y="1798724"/>
              <a:ext cx="298471" cy="19050"/>
            </a:xfrm>
            <a:custGeom>
              <a:avLst/>
              <a:gdLst>
                <a:gd name="T0" fmla="*/ 100 w 188"/>
                <a:gd name="T1" fmla="*/ 6 h 12"/>
                <a:gd name="T2" fmla="*/ 100 w 188"/>
                <a:gd name="T3" fmla="*/ 0 h 12"/>
                <a:gd name="T4" fmla="*/ 88 w 188"/>
                <a:gd name="T5" fmla="*/ 0 h 12"/>
                <a:gd name="T6" fmla="*/ 88 w 188"/>
                <a:gd name="T7" fmla="*/ 6 h 12"/>
                <a:gd name="T8" fmla="*/ 0 w 188"/>
                <a:gd name="T9" fmla="*/ 6 h 12"/>
                <a:gd name="T10" fmla="*/ 0 w 188"/>
                <a:gd name="T11" fmla="*/ 12 h 12"/>
                <a:gd name="T12" fmla="*/ 188 w 188"/>
                <a:gd name="T13" fmla="*/ 12 h 12"/>
                <a:gd name="T14" fmla="*/ 188 w 188"/>
                <a:gd name="T15" fmla="*/ 6 h 12"/>
                <a:gd name="T16" fmla="*/ 100 w 188"/>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2">
                  <a:moveTo>
                    <a:pt x="100" y="6"/>
                  </a:moveTo>
                  <a:lnTo>
                    <a:pt x="100" y="0"/>
                  </a:lnTo>
                  <a:lnTo>
                    <a:pt x="88" y="0"/>
                  </a:lnTo>
                  <a:lnTo>
                    <a:pt x="88" y="6"/>
                  </a:lnTo>
                  <a:lnTo>
                    <a:pt x="0" y="6"/>
                  </a:lnTo>
                  <a:lnTo>
                    <a:pt x="0" y="12"/>
                  </a:lnTo>
                  <a:lnTo>
                    <a:pt x="188" y="12"/>
                  </a:lnTo>
                  <a:lnTo>
                    <a:pt x="188" y="6"/>
                  </a:lnTo>
                  <a:lnTo>
                    <a:pt x="1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18" name="Freeform 426">
              <a:extLst>
                <a:ext uri="{FF2B5EF4-FFF2-40B4-BE49-F238E27FC236}">
                  <a16:creationId xmlns:a16="http://schemas.microsoft.com/office/drawing/2014/main" id="{0D9A8CD7-EEF3-2845-AC11-338C918C9F8D}"/>
                </a:ext>
              </a:extLst>
            </p:cNvPr>
            <p:cNvSpPr>
              <a:spLocks/>
            </p:cNvSpPr>
            <p:nvPr/>
          </p:nvSpPr>
          <p:spPr bwMode="auto">
            <a:xfrm>
              <a:off x="1974445" y="2044791"/>
              <a:ext cx="65092" cy="50801"/>
            </a:xfrm>
            <a:custGeom>
              <a:avLst/>
              <a:gdLst>
                <a:gd name="T0" fmla="*/ 0 w 56"/>
                <a:gd name="T1" fmla="*/ 44 h 44"/>
                <a:gd name="T2" fmla="*/ 11 w 56"/>
                <a:gd name="T3" fmla="*/ 44 h 44"/>
                <a:gd name="T4" fmla="*/ 56 w 56"/>
                <a:gd name="T5" fmla="*/ 10 h 44"/>
                <a:gd name="T6" fmla="*/ 56 w 56"/>
                <a:gd name="T7" fmla="*/ 0 h 44"/>
                <a:gd name="T8" fmla="*/ 2 w 56"/>
                <a:gd name="T9" fmla="*/ 41 h 44"/>
                <a:gd name="T10" fmla="*/ 0 w 56"/>
                <a:gd name="T11" fmla="*/ 44 h 44"/>
              </a:gdLst>
              <a:ahLst/>
              <a:cxnLst>
                <a:cxn ang="0">
                  <a:pos x="T0" y="T1"/>
                </a:cxn>
                <a:cxn ang="0">
                  <a:pos x="T2" y="T3"/>
                </a:cxn>
                <a:cxn ang="0">
                  <a:pos x="T4" y="T5"/>
                </a:cxn>
                <a:cxn ang="0">
                  <a:pos x="T6" y="T7"/>
                </a:cxn>
                <a:cxn ang="0">
                  <a:pos x="T8" y="T9"/>
                </a:cxn>
                <a:cxn ang="0">
                  <a:pos x="T10" y="T11"/>
                </a:cxn>
              </a:cxnLst>
              <a:rect l="0" t="0" r="r" b="b"/>
              <a:pathLst>
                <a:path w="56" h="44">
                  <a:moveTo>
                    <a:pt x="0" y="44"/>
                  </a:moveTo>
                  <a:cubicBezTo>
                    <a:pt x="11" y="44"/>
                    <a:pt x="11" y="44"/>
                    <a:pt x="11" y="44"/>
                  </a:cubicBezTo>
                  <a:cubicBezTo>
                    <a:pt x="56" y="10"/>
                    <a:pt x="56" y="10"/>
                    <a:pt x="56" y="10"/>
                  </a:cubicBezTo>
                  <a:cubicBezTo>
                    <a:pt x="56" y="0"/>
                    <a:pt x="56" y="0"/>
                    <a:pt x="56" y="0"/>
                  </a:cubicBezTo>
                  <a:cubicBezTo>
                    <a:pt x="2" y="41"/>
                    <a:pt x="2" y="41"/>
                    <a:pt x="2" y="41"/>
                  </a:cubicBezTo>
                  <a:cubicBezTo>
                    <a:pt x="1" y="42"/>
                    <a:pt x="0" y="43"/>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19" name="Freeform 427">
              <a:extLst>
                <a:ext uri="{FF2B5EF4-FFF2-40B4-BE49-F238E27FC236}">
                  <a16:creationId xmlns:a16="http://schemas.microsoft.com/office/drawing/2014/main" id="{34DCF1DE-40EA-C24C-8F63-D8DB78609C0F}"/>
                </a:ext>
              </a:extLst>
            </p:cNvPr>
            <p:cNvSpPr>
              <a:spLocks/>
            </p:cNvSpPr>
            <p:nvPr/>
          </p:nvSpPr>
          <p:spPr bwMode="auto">
            <a:xfrm>
              <a:off x="2068114" y="2044791"/>
              <a:ext cx="65092" cy="50801"/>
            </a:xfrm>
            <a:custGeom>
              <a:avLst/>
              <a:gdLst>
                <a:gd name="T0" fmla="*/ 0 w 56"/>
                <a:gd name="T1" fmla="*/ 0 h 44"/>
                <a:gd name="T2" fmla="*/ 0 w 56"/>
                <a:gd name="T3" fmla="*/ 10 h 44"/>
                <a:gd name="T4" fmla="*/ 46 w 56"/>
                <a:gd name="T5" fmla="*/ 44 h 44"/>
                <a:gd name="T6" fmla="*/ 56 w 56"/>
                <a:gd name="T7" fmla="*/ 44 h 44"/>
                <a:gd name="T8" fmla="*/ 55 w 56"/>
                <a:gd name="T9" fmla="*/ 41 h 44"/>
                <a:gd name="T10" fmla="*/ 0 w 56"/>
                <a:gd name="T11" fmla="*/ 0 h 44"/>
              </a:gdLst>
              <a:ahLst/>
              <a:cxnLst>
                <a:cxn ang="0">
                  <a:pos x="T0" y="T1"/>
                </a:cxn>
                <a:cxn ang="0">
                  <a:pos x="T2" y="T3"/>
                </a:cxn>
                <a:cxn ang="0">
                  <a:pos x="T4" y="T5"/>
                </a:cxn>
                <a:cxn ang="0">
                  <a:pos x="T6" y="T7"/>
                </a:cxn>
                <a:cxn ang="0">
                  <a:pos x="T8" y="T9"/>
                </a:cxn>
                <a:cxn ang="0">
                  <a:pos x="T10" y="T11"/>
                </a:cxn>
              </a:cxnLst>
              <a:rect l="0" t="0" r="r" b="b"/>
              <a:pathLst>
                <a:path w="56" h="44">
                  <a:moveTo>
                    <a:pt x="0" y="0"/>
                  </a:moveTo>
                  <a:cubicBezTo>
                    <a:pt x="0" y="10"/>
                    <a:pt x="0" y="10"/>
                    <a:pt x="0" y="10"/>
                  </a:cubicBezTo>
                  <a:cubicBezTo>
                    <a:pt x="46" y="44"/>
                    <a:pt x="46" y="44"/>
                    <a:pt x="46" y="44"/>
                  </a:cubicBezTo>
                  <a:cubicBezTo>
                    <a:pt x="56" y="44"/>
                    <a:pt x="56" y="44"/>
                    <a:pt x="56" y="44"/>
                  </a:cubicBezTo>
                  <a:cubicBezTo>
                    <a:pt x="56" y="43"/>
                    <a:pt x="56" y="42"/>
                    <a:pt x="55" y="4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20" name="Rectangle 428">
              <a:extLst>
                <a:ext uri="{FF2B5EF4-FFF2-40B4-BE49-F238E27FC236}">
                  <a16:creationId xmlns:a16="http://schemas.microsoft.com/office/drawing/2014/main" id="{F68D2B9D-0BD3-0642-9175-808C5973C70B}"/>
                </a:ext>
              </a:extLst>
            </p:cNvPr>
            <p:cNvSpPr>
              <a:spLocks noChangeArrowheads="1"/>
            </p:cNvSpPr>
            <p:nvPr/>
          </p:nvSpPr>
          <p:spPr bwMode="auto">
            <a:xfrm>
              <a:off x="2049062" y="2020978"/>
              <a:ext cx="9526" cy="746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21" name="Freeform 429">
              <a:extLst>
                <a:ext uri="{FF2B5EF4-FFF2-40B4-BE49-F238E27FC236}">
                  <a16:creationId xmlns:a16="http://schemas.microsoft.com/office/drawing/2014/main" id="{0188140D-EB13-144A-A037-1441C01680A6}"/>
                </a:ext>
              </a:extLst>
            </p:cNvPr>
            <p:cNvSpPr>
              <a:spLocks noEditPoints="1"/>
            </p:cNvSpPr>
            <p:nvPr/>
          </p:nvSpPr>
          <p:spPr bwMode="auto">
            <a:xfrm>
              <a:off x="1914115" y="1825712"/>
              <a:ext cx="279420" cy="185741"/>
            </a:xfrm>
            <a:custGeom>
              <a:avLst/>
              <a:gdLst>
                <a:gd name="T0" fmla="*/ 0 w 240"/>
                <a:gd name="T1" fmla="*/ 160 h 160"/>
                <a:gd name="T2" fmla="*/ 240 w 240"/>
                <a:gd name="T3" fmla="*/ 160 h 160"/>
                <a:gd name="T4" fmla="*/ 240 w 240"/>
                <a:gd name="T5" fmla="*/ 0 h 160"/>
                <a:gd name="T6" fmla="*/ 0 w 240"/>
                <a:gd name="T7" fmla="*/ 0 h 160"/>
                <a:gd name="T8" fmla="*/ 0 w 240"/>
                <a:gd name="T9" fmla="*/ 160 h 160"/>
                <a:gd name="T10" fmla="*/ 80 w 240"/>
                <a:gd name="T11" fmla="*/ 32 h 160"/>
                <a:gd name="T12" fmla="*/ 184 w 240"/>
                <a:gd name="T13" fmla="*/ 32 h 160"/>
                <a:gd name="T14" fmla="*/ 184 w 240"/>
                <a:gd name="T15" fmla="*/ 40 h 160"/>
                <a:gd name="T16" fmla="*/ 80 w 240"/>
                <a:gd name="T17" fmla="*/ 40 h 160"/>
                <a:gd name="T18" fmla="*/ 80 w 240"/>
                <a:gd name="T19" fmla="*/ 32 h 160"/>
                <a:gd name="T20" fmla="*/ 80 w 240"/>
                <a:gd name="T21" fmla="*/ 72 h 160"/>
                <a:gd name="T22" fmla="*/ 184 w 240"/>
                <a:gd name="T23" fmla="*/ 72 h 160"/>
                <a:gd name="T24" fmla="*/ 184 w 240"/>
                <a:gd name="T25" fmla="*/ 80 h 160"/>
                <a:gd name="T26" fmla="*/ 80 w 240"/>
                <a:gd name="T27" fmla="*/ 80 h 160"/>
                <a:gd name="T28" fmla="*/ 80 w 240"/>
                <a:gd name="T29" fmla="*/ 72 h 160"/>
                <a:gd name="T30" fmla="*/ 80 w 240"/>
                <a:gd name="T31" fmla="*/ 112 h 160"/>
                <a:gd name="T32" fmla="*/ 184 w 240"/>
                <a:gd name="T33" fmla="*/ 112 h 160"/>
                <a:gd name="T34" fmla="*/ 184 w 240"/>
                <a:gd name="T35" fmla="*/ 120 h 160"/>
                <a:gd name="T36" fmla="*/ 80 w 240"/>
                <a:gd name="T37" fmla="*/ 120 h 160"/>
                <a:gd name="T38" fmla="*/ 80 w 240"/>
                <a:gd name="T39" fmla="*/ 112 h 160"/>
                <a:gd name="T40" fmla="*/ 36 w 240"/>
                <a:gd name="T41" fmla="*/ 14 h 160"/>
                <a:gd name="T42" fmla="*/ 49 w 240"/>
                <a:gd name="T43" fmla="*/ 40 h 160"/>
                <a:gd name="T44" fmla="*/ 61 w 240"/>
                <a:gd name="T45" fmla="*/ 22 h 160"/>
                <a:gd name="T46" fmla="*/ 68 w 240"/>
                <a:gd name="T47" fmla="*/ 26 h 160"/>
                <a:gd name="T48" fmla="*/ 52 w 240"/>
                <a:gd name="T49" fmla="*/ 50 h 160"/>
                <a:gd name="T50" fmla="*/ 48 w 240"/>
                <a:gd name="T51" fmla="*/ 52 h 160"/>
                <a:gd name="T52" fmla="*/ 48 w 240"/>
                <a:gd name="T53" fmla="*/ 52 h 160"/>
                <a:gd name="T54" fmla="*/ 45 w 240"/>
                <a:gd name="T55" fmla="*/ 50 h 160"/>
                <a:gd name="T56" fmla="*/ 29 w 240"/>
                <a:gd name="T57" fmla="*/ 18 h 160"/>
                <a:gd name="T58" fmla="*/ 36 w 240"/>
                <a:gd name="T59" fmla="*/ 14 h 160"/>
                <a:gd name="T60" fmla="*/ 36 w 240"/>
                <a:gd name="T61" fmla="*/ 54 h 160"/>
                <a:gd name="T62" fmla="*/ 49 w 240"/>
                <a:gd name="T63" fmla="*/ 80 h 160"/>
                <a:gd name="T64" fmla="*/ 61 w 240"/>
                <a:gd name="T65" fmla="*/ 62 h 160"/>
                <a:gd name="T66" fmla="*/ 68 w 240"/>
                <a:gd name="T67" fmla="*/ 66 h 160"/>
                <a:gd name="T68" fmla="*/ 52 w 240"/>
                <a:gd name="T69" fmla="*/ 90 h 160"/>
                <a:gd name="T70" fmla="*/ 48 w 240"/>
                <a:gd name="T71" fmla="*/ 92 h 160"/>
                <a:gd name="T72" fmla="*/ 48 w 240"/>
                <a:gd name="T73" fmla="*/ 92 h 160"/>
                <a:gd name="T74" fmla="*/ 45 w 240"/>
                <a:gd name="T75" fmla="*/ 90 h 160"/>
                <a:gd name="T76" fmla="*/ 29 w 240"/>
                <a:gd name="T77" fmla="*/ 58 h 160"/>
                <a:gd name="T78" fmla="*/ 36 w 240"/>
                <a:gd name="T79" fmla="*/ 54 h 160"/>
                <a:gd name="T80" fmla="*/ 36 w 240"/>
                <a:gd name="T81" fmla="*/ 94 h 160"/>
                <a:gd name="T82" fmla="*/ 49 w 240"/>
                <a:gd name="T83" fmla="*/ 120 h 160"/>
                <a:gd name="T84" fmla="*/ 61 w 240"/>
                <a:gd name="T85" fmla="*/ 102 h 160"/>
                <a:gd name="T86" fmla="*/ 68 w 240"/>
                <a:gd name="T87" fmla="*/ 106 h 160"/>
                <a:gd name="T88" fmla="*/ 52 w 240"/>
                <a:gd name="T89" fmla="*/ 130 h 160"/>
                <a:gd name="T90" fmla="*/ 48 w 240"/>
                <a:gd name="T91" fmla="*/ 132 h 160"/>
                <a:gd name="T92" fmla="*/ 48 w 240"/>
                <a:gd name="T93" fmla="*/ 132 h 160"/>
                <a:gd name="T94" fmla="*/ 45 w 240"/>
                <a:gd name="T95" fmla="*/ 130 h 160"/>
                <a:gd name="T96" fmla="*/ 29 w 240"/>
                <a:gd name="T97" fmla="*/ 98 h 160"/>
                <a:gd name="T98" fmla="*/ 36 w 240"/>
                <a:gd name="T99" fmla="*/ 9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 h="160">
                  <a:moveTo>
                    <a:pt x="0" y="160"/>
                  </a:moveTo>
                  <a:cubicBezTo>
                    <a:pt x="240" y="160"/>
                    <a:pt x="240" y="160"/>
                    <a:pt x="240" y="160"/>
                  </a:cubicBezTo>
                  <a:cubicBezTo>
                    <a:pt x="240" y="0"/>
                    <a:pt x="240" y="0"/>
                    <a:pt x="240" y="0"/>
                  </a:cubicBezTo>
                  <a:cubicBezTo>
                    <a:pt x="0" y="0"/>
                    <a:pt x="0" y="0"/>
                    <a:pt x="0" y="0"/>
                  </a:cubicBezTo>
                  <a:lnTo>
                    <a:pt x="0" y="160"/>
                  </a:lnTo>
                  <a:close/>
                  <a:moveTo>
                    <a:pt x="80" y="32"/>
                  </a:moveTo>
                  <a:cubicBezTo>
                    <a:pt x="184" y="32"/>
                    <a:pt x="184" y="32"/>
                    <a:pt x="184" y="32"/>
                  </a:cubicBezTo>
                  <a:cubicBezTo>
                    <a:pt x="184" y="40"/>
                    <a:pt x="184" y="40"/>
                    <a:pt x="184" y="40"/>
                  </a:cubicBezTo>
                  <a:cubicBezTo>
                    <a:pt x="80" y="40"/>
                    <a:pt x="80" y="40"/>
                    <a:pt x="80" y="40"/>
                  </a:cubicBezTo>
                  <a:lnTo>
                    <a:pt x="80" y="32"/>
                  </a:lnTo>
                  <a:close/>
                  <a:moveTo>
                    <a:pt x="80" y="72"/>
                  </a:moveTo>
                  <a:cubicBezTo>
                    <a:pt x="184" y="72"/>
                    <a:pt x="184" y="72"/>
                    <a:pt x="184" y="72"/>
                  </a:cubicBezTo>
                  <a:cubicBezTo>
                    <a:pt x="184" y="80"/>
                    <a:pt x="184" y="80"/>
                    <a:pt x="184" y="80"/>
                  </a:cubicBezTo>
                  <a:cubicBezTo>
                    <a:pt x="80" y="80"/>
                    <a:pt x="80" y="80"/>
                    <a:pt x="80" y="80"/>
                  </a:cubicBezTo>
                  <a:lnTo>
                    <a:pt x="80" y="72"/>
                  </a:lnTo>
                  <a:close/>
                  <a:moveTo>
                    <a:pt x="80" y="112"/>
                  </a:moveTo>
                  <a:cubicBezTo>
                    <a:pt x="184" y="112"/>
                    <a:pt x="184" y="112"/>
                    <a:pt x="184" y="112"/>
                  </a:cubicBezTo>
                  <a:cubicBezTo>
                    <a:pt x="184" y="120"/>
                    <a:pt x="184" y="120"/>
                    <a:pt x="184" y="120"/>
                  </a:cubicBezTo>
                  <a:cubicBezTo>
                    <a:pt x="80" y="120"/>
                    <a:pt x="80" y="120"/>
                    <a:pt x="80" y="120"/>
                  </a:cubicBezTo>
                  <a:lnTo>
                    <a:pt x="80" y="112"/>
                  </a:lnTo>
                  <a:close/>
                  <a:moveTo>
                    <a:pt x="36" y="14"/>
                  </a:moveTo>
                  <a:cubicBezTo>
                    <a:pt x="49" y="40"/>
                    <a:pt x="49" y="40"/>
                    <a:pt x="49" y="40"/>
                  </a:cubicBezTo>
                  <a:cubicBezTo>
                    <a:pt x="61" y="22"/>
                    <a:pt x="61" y="22"/>
                    <a:pt x="61" y="22"/>
                  </a:cubicBezTo>
                  <a:cubicBezTo>
                    <a:pt x="68" y="26"/>
                    <a:pt x="68" y="26"/>
                    <a:pt x="68" y="26"/>
                  </a:cubicBezTo>
                  <a:cubicBezTo>
                    <a:pt x="52" y="50"/>
                    <a:pt x="52" y="50"/>
                    <a:pt x="52" y="50"/>
                  </a:cubicBezTo>
                  <a:cubicBezTo>
                    <a:pt x="51" y="52"/>
                    <a:pt x="50" y="52"/>
                    <a:pt x="48" y="52"/>
                  </a:cubicBezTo>
                  <a:cubicBezTo>
                    <a:pt x="48" y="52"/>
                    <a:pt x="48" y="52"/>
                    <a:pt x="48" y="52"/>
                  </a:cubicBezTo>
                  <a:cubicBezTo>
                    <a:pt x="47" y="52"/>
                    <a:pt x="45" y="51"/>
                    <a:pt x="45" y="50"/>
                  </a:cubicBezTo>
                  <a:cubicBezTo>
                    <a:pt x="29" y="18"/>
                    <a:pt x="29" y="18"/>
                    <a:pt x="29" y="18"/>
                  </a:cubicBezTo>
                  <a:lnTo>
                    <a:pt x="36" y="14"/>
                  </a:lnTo>
                  <a:close/>
                  <a:moveTo>
                    <a:pt x="36" y="54"/>
                  </a:moveTo>
                  <a:cubicBezTo>
                    <a:pt x="49" y="80"/>
                    <a:pt x="49" y="80"/>
                    <a:pt x="49" y="80"/>
                  </a:cubicBezTo>
                  <a:cubicBezTo>
                    <a:pt x="61" y="62"/>
                    <a:pt x="61" y="62"/>
                    <a:pt x="61" y="62"/>
                  </a:cubicBezTo>
                  <a:cubicBezTo>
                    <a:pt x="68" y="66"/>
                    <a:pt x="68" y="66"/>
                    <a:pt x="68" y="66"/>
                  </a:cubicBezTo>
                  <a:cubicBezTo>
                    <a:pt x="52" y="90"/>
                    <a:pt x="52" y="90"/>
                    <a:pt x="52" y="90"/>
                  </a:cubicBezTo>
                  <a:cubicBezTo>
                    <a:pt x="51" y="92"/>
                    <a:pt x="50" y="92"/>
                    <a:pt x="48" y="92"/>
                  </a:cubicBezTo>
                  <a:cubicBezTo>
                    <a:pt x="48" y="92"/>
                    <a:pt x="48" y="92"/>
                    <a:pt x="48" y="92"/>
                  </a:cubicBezTo>
                  <a:cubicBezTo>
                    <a:pt x="47" y="92"/>
                    <a:pt x="45" y="91"/>
                    <a:pt x="45" y="90"/>
                  </a:cubicBezTo>
                  <a:cubicBezTo>
                    <a:pt x="29" y="58"/>
                    <a:pt x="29" y="58"/>
                    <a:pt x="29" y="58"/>
                  </a:cubicBezTo>
                  <a:lnTo>
                    <a:pt x="36" y="54"/>
                  </a:lnTo>
                  <a:close/>
                  <a:moveTo>
                    <a:pt x="36" y="94"/>
                  </a:moveTo>
                  <a:cubicBezTo>
                    <a:pt x="49" y="120"/>
                    <a:pt x="49" y="120"/>
                    <a:pt x="49" y="120"/>
                  </a:cubicBezTo>
                  <a:cubicBezTo>
                    <a:pt x="61" y="102"/>
                    <a:pt x="61" y="102"/>
                    <a:pt x="61" y="102"/>
                  </a:cubicBezTo>
                  <a:cubicBezTo>
                    <a:pt x="68" y="106"/>
                    <a:pt x="68" y="106"/>
                    <a:pt x="68" y="106"/>
                  </a:cubicBezTo>
                  <a:cubicBezTo>
                    <a:pt x="52" y="130"/>
                    <a:pt x="52" y="130"/>
                    <a:pt x="52" y="130"/>
                  </a:cubicBezTo>
                  <a:cubicBezTo>
                    <a:pt x="51" y="132"/>
                    <a:pt x="50" y="132"/>
                    <a:pt x="48" y="132"/>
                  </a:cubicBezTo>
                  <a:cubicBezTo>
                    <a:pt x="48" y="132"/>
                    <a:pt x="48" y="132"/>
                    <a:pt x="48" y="132"/>
                  </a:cubicBezTo>
                  <a:cubicBezTo>
                    <a:pt x="47" y="132"/>
                    <a:pt x="45" y="131"/>
                    <a:pt x="45" y="130"/>
                  </a:cubicBezTo>
                  <a:cubicBezTo>
                    <a:pt x="29" y="98"/>
                    <a:pt x="29" y="98"/>
                    <a:pt x="29" y="98"/>
                  </a:cubicBezTo>
                  <a:lnTo>
                    <a:pt x="3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grpSp>
      <p:grpSp>
        <p:nvGrpSpPr>
          <p:cNvPr id="137" name="Grupo 136">
            <a:extLst>
              <a:ext uri="{FF2B5EF4-FFF2-40B4-BE49-F238E27FC236}">
                <a16:creationId xmlns:a16="http://schemas.microsoft.com/office/drawing/2014/main" id="{95D248AF-3204-8C48-9F5F-D76B9D68058D}"/>
              </a:ext>
            </a:extLst>
          </p:cNvPr>
          <p:cNvGrpSpPr/>
          <p:nvPr/>
        </p:nvGrpSpPr>
        <p:grpSpPr>
          <a:xfrm>
            <a:off x="7053268" y="4653138"/>
            <a:ext cx="425456" cy="425456"/>
            <a:chOff x="8789131" y="4281572"/>
            <a:chExt cx="275538" cy="275538"/>
          </a:xfrm>
          <a:solidFill>
            <a:srgbClr val="00B0F0"/>
          </a:solidFill>
        </p:grpSpPr>
        <p:sp>
          <p:nvSpPr>
            <p:cNvPr id="138" name="Freeform 734">
              <a:extLst>
                <a:ext uri="{FF2B5EF4-FFF2-40B4-BE49-F238E27FC236}">
                  <a16:creationId xmlns:a16="http://schemas.microsoft.com/office/drawing/2014/main" id="{F5824457-0798-0542-91BF-0F7E6A316928}"/>
                </a:ext>
              </a:extLst>
            </p:cNvPr>
            <p:cNvSpPr>
              <a:spLocks/>
            </p:cNvSpPr>
            <p:nvPr/>
          </p:nvSpPr>
          <p:spPr bwMode="auto">
            <a:xfrm>
              <a:off x="8789131" y="4383522"/>
              <a:ext cx="99194" cy="85418"/>
            </a:xfrm>
            <a:custGeom>
              <a:avLst/>
              <a:gdLst>
                <a:gd name="T0" fmla="*/ 84 w 84"/>
                <a:gd name="T1" fmla="*/ 3 h 72"/>
                <a:gd name="T2" fmla="*/ 64 w 84"/>
                <a:gd name="T3" fmla="*/ 1 h 72"/>
                <a:gd name="T4" fmla="*/ 52 w 84"/>
                <a:gd name="T5" fmla="*/ 4 h 72"/>
                <a:gd name="T6" fmla="*/ 0 w 84"/>
                <a:gd name="T7" fmla="*/ 45 h 72"/>
                <a:gd name="T8" fmla="*/ 50 w 84"/>
                <a:gd name="T9" fmla="*/ 72 h 72"/>
                <a:gd name="T10" fmla="*/ 84 w 84"/>
                <a:gd name="T11" fmla="*/ 3 h 72"/>
              </a:gdLst>
              <a:ahLst/>
              <a:cxnLst>
                <a:cxn ang="0">
                  <a:pos x="T0" y="T1"/>
                </a:cxn>
                <a:cxn ang="0">
                  <a:pos x="T2" y="T3"/>
                </a:cxn>
                <a:cxn ang="0">
                  <a:pos x="T4" y="T5"/>
                </a:cxn>
                <a:cxn ang="0">
                  <a:pos x="T6" y="T7"/>
                </a:cxn>
                <a:cxn ang="0">
                  <a:pos x="T8" y="T9"/>
                </a:cxn>
                <a:cxn ang="0">
                  <a:pos x="T10" y="T11"/>
                </a:cxn>
              </a:cxnLst>
              <a:rect l="0" t="0" r="r" b="b"/>
              <a:pathLst>
                <a:path w="84" h="72">
                  <a:moveTo>
                    <a:pt x="84" y="3"/>
                  </a:moveTo>
                  <a:cubicBezTo>
                    <a:pt x="64" y="1"/>
                    <a:pt x="64" y="1"/>
                    <a:pt x="64" y="1"/>
                  </a:cubicBezTo>
                  <a:cubicBezTo>
                    <a:pt x="59" y="0"/>
                    <a:pt x="55" y="2"/>
                    <a:pt x="52" y="4"/>
                  </a:cubicBezTo>
                  <a:cubicBezTo>
                    <a:pt x="0" y="45"/>
                    <a:pt x="0" y="45"/>
                    <a:pt x="0" y="45"/>
                  </a:cubicBezTo>
                  <a:cubicBezTo>
                    <a:pt x="0" y="45"/>
                    <a:pt x="30" y="62"/>
                    <a:pt x="50" y="72"/>
                  </a:cubicBezTo>
                  <a:cubicBezTo>
                    <a:pt x="57" y="54"/>
                    <a:pt x="67" y="28"/>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39" name="Freeform 735">
              <a:extLst>
                <a:ext uri="{FF2B5EF4-FFF2-40B4-BE49-F238E27FC236}">
                  <a16:creationId xmlns:a16="http://schemas.microsoft.com/office/drawing/2014/main" id="{8DD1CEE3-9104-0043-843C-61394A08678C}"/>
                </a:ext>
              </a:extLst>
            </p:cNvPr>
            <p:cNvSpPr>
              <a:spLocks/>
            </p:cNvSpPr>
            <p:nvPr/>
          </p:nvSpPr>
          <p:spPr bwMode="auto">
            <a:xfrm>
              <a:off x="8880058" y="4457916"/>
              <a:ext cx="82661" cy="99194"/>
            </a:xfrm>
            <a:custGeom>
              <a:avLst/>
              <a:gdLst>
                <a:gd name="T0" fmla="*/ 69 w 71"/>
                <a:gd name="T1" fmla="*/ 0 h 83"/>
                <a:gd name="T2" fmla="*/ 0 w 71"/>
                <a:gd name="T3" fmla="*/ 33 h 83"/>
                <a:gd name="T4" fmla="*/ 26 w 71"/>
                <a:gd name="T5" fmla="*/ 83 h 83"/>
                <a:gd name="T6" fmla="*/ 67 w 71"/>
                <a:gd name="T7" fmla="*/ 32 h 83"/>
                <a:gd name="T8" fmla="*/ 71 w 71"/>
                <a:gd name="T9" fmla="*/ 20 h 83"/>
                <a:gd name="T10" fmla="*/ 69 w 71"/>
                <a:gd name="T11" fmla="*/ 0 h 83"/>
              </a:gdLst>
              <a:ahLst/>
              <a:cxnLst>
                <a:cxn ang="0">
                  <a:pos x="T0" y="T1"/>
                </a:cxn>
                <a:cxn ang="0">
                  <a:pos x="T2" y="T3"/>
                </a:cxn>
                <a:cxn ang="0">
                  <a:pos x="T4" y="T5"/>
                </a:cxn>
                <a:cxn ang="0">
                  <a:pos x="T6" y="T7"/>
                </a:cxn>
                <a:cxn ang="0">
                  <a:pos x="T8" y="T9"/>
                </a:cxn>
                <a:cxn ang="0">
                  <a:pos x="T10" y="T11"/>
                </a:cxn>
              </a:cxnLst>
              <a:rect l="0" t="0" r="r" b="b"/>
              <a:pathLst>
                <a:path w="71" h="83">
                  <a:moveTo>
                    <a:pt x="69" y="0"/>
                  </a:moveTo>
                  <a:cubicBezTo>
                    <a:pt x="43" y="16"/>
                    <a:pt x="18" y="27"/>
                    <a:pt x="0" y="33"/>
                  </a:cubicBezTo>
                  <a:cubicBezTo>
                    <a:pt x="10" y="53"/>
                    <a:pt x="26" y="83"/>
                    <a:pt x="26" y="83"/>
                  </a:cubicBezTo>
                  <a:cubicBezTo>
                    <a:pt x="67" y="32"/>
                    <a:pt x="67" y="32"/>
                    <a:pt x="67" y="32"/>
                  </a:cubicBezTo>
                  <a:cubicBezTo>
                    <a:pt x="70" y="29"/>
                    <a:pt x="71" y="24"/>
                    <a:pt x="71" y="20"/>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40" name="Freeform 736">
              <a:extLst>
                <a:ext uri="{FF2B5EF4-FFF2-40B4-BE49-F238E27FC236}">
                  <a16:creationId xmlns:a16="http://schemas.microsoft.com/office/drawing/2014/main" id="{2BEA0E3E-0B90-FE4B-AC9F-602B5D42265D}"/>
                </a:ext>
              </a:extLst>
            </p:cNvPr>
            <p:cNvSpPr>
              <a:spLocks noEditPoints="1"/>
            </p:cNvSpPr>
            <p:nvPr/>
          </p:nvSpPr>
          <p:spPr bwMode="auto">
            <a:xfrm>
              <a:off x="8852504" y="4281572"/>
              <a:ext cx="212165" cy="212165"/>
            </a:xfrm>
            <a:custGeom>
              <a:avLst/>
              <a:gdLst>
                <a:gd name="T0" fmla="*/ 66 w 179"/>
                <a:gd name="T1" fmla="*/ 57 h 179"/>
                <a:gd name="T2" fmla="*/ 0 w 179"/>
                <a:gd name="T3" fmla="*/ 173 h 179"/>
                <a:gd name="T4" fmla="*/ 58 w 179"/>
                <a:gd name="T5" fmla="*/ 116 h 179"/>
                <a:gd name="T6" fmla="*/ 63 w 179"/>
                <a:gd name="T7" fmla="*/ 122 h 179"/>
                <a:gd name="T8" fmla="*/ 6 w 179"/>
                <a:gd name="T9" fmla="*/ 179 h 179"/>
                <a:gd name="T10" fmla="*/ 123 w 179"/>
                <a:gd name="T11" fmla="*/ 113 h 179"/>
                <a:gd name="T12" fmla="*/ 179 w 179"/>
                <a:gd name="T13" fmla="*/ 0 h 179"/>
                <a:gd name="T14" fmla="*/ 66 w 179"/>
                <a:gd name="T15" fmla="*/ 57 h 179"/>
                <a:gd name="T16" fmla="*/ 123 w 179"/>
                <a:gd name="T17" fmla="*/ 73 h 179"/>
                <a:gd name="T18" fmla="*/ 111 w 179"/>
                <a:gd name="T19" fmla="*/ 68 h 179"/>
                <a:gd name="T20" fmla="*/ 111 w 179"/>
                <a:gd name="T21" fmla="*/ 46 h 179"/>
                <a:gd name="T22" fmla="*/ 123 w 179"/>
                <a:gd name="T23" fmla="*/ 41 h 179"/>
                <a:gd name="T24" fmla="*/ 134 w 179"/>
                <a:gd name="T25" fmla="*/ 46 h 179"/>
                <a:gd name="T26" fmla="*/ 134 w 179"/>
                <a:gd name="T27" fmla="*/ 68 h 179"/>
                <a:gd name="T28" fmla="*/ 123 w 179"/>
                <a:gd name="T29" fmla="*/ 7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179">
                  <a:moveTo>
                    <a:pt x="66" y="57"/>
                  </a:moveTo>
                  <a:cubicBezTo>
                    <a:pt x="26" y="97"/>
                    <a:pt x="7" y="153"/>
                    <a:pt x="0" y="173"/>
                  </a:cubicBezTo>
                  <a:cubicBezTo>
                    <a:pt x="58" y="116"/>
                    <a:pt x="58" y="116"/>
                    <a:pt x="58" y="116"/>
                  </a:cubicBezTo>
                  <a:cubicBezTo>
                    <a:pt x="63" y="122"/>
                    <a:pt x="63" y="122"/>
                    <a:pt x="63" y="122"/>
                  </a:cubicBezTo>
                  <a:cubicBezTo>
                    <a:pt x="6" y="179"/>
                    <a:pt x="6" y="179"/>
                    <a:pt x="6" y="179"/>
                  </a:cubicBezTo>
                  <a:cubicBezTo>
                    <a:pt x="27" y="173"/>
                    <a:pt x="83" y="154"/>
                    <a:pt x="123" y="113"/>
                  </a:cubicBezTo>
                  <a:cubicBezTo>
                    <a:pt x="173" y="63"/>
                    <a:pt x="179" y="0"/>
                    <a:pt x="179" y="0"/>
                  </a:cubicBezTo>
                  <a:cubicBezTo>
                    <a:pt x="179" y="0"/>
                    <a:pt x="116" y="7"/>
                    <a:pt x="66" y="57"/>
                  </a:cubicBezTo>
                  <a:close/>
                  <a:moveTo>
                    <a:pt x="123" y="73"/>
                  </a:moveTo>
                  <a:cubicBezTo>
                    <a:pt x="119" y="73"/>
                    <a:pt x="115" y="71"/>
                    <a:pt x="111" y="68"/>
                  </a:cubicBezTo>
                  <a:cubicBezTo>
                    <a:pt x="105" y="62"/>
                    <a:pt x="105" y="52"/>
                    <a:pt x="111" y="46"/>
                  </a:cubicBezTo>
                  <a:cubicBezTo>
                    <a:pt x="115" y="42"/>
                    <a:pt x="119" y="41"/>
                    <a:pt x="123" y="41"/>
                  </a:cubicBezTo>
                  <a:cubicBezTo>
                    <a:pt x="127" y="41"/>
                    <a:pt x="131" y="42"/>
                    <a:pt x="134" y="46"/>
                  </a:cubicBezTo>
                  <a:cubicBezTo>
                    <a:pt x="140" y="52"/>
                    <a:pt x="140" y="62"/>
                    <a:pt x="134" y="68"/>
                  </a:cubicBezTo>
                  <a:cubicBezTo>
                    <a:pt x="131" y="71"/>
                    <a:pt x="127" y="73"/>
                    <a:pt x="12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41" name="Freeform 737">
              <a:extLst>
                <a:ext uri="{FF2B5EF4-FFF2-40B4-BE49-F238E27FC236}">
                  <a16:creationId xmlns:a16="http://schemas.microsoft.com/office/drawing/2014/main" id="{0D8FCD1F-B741-D546-95C6-FD318E6AA0E1}"/>
                </a:ext>
              </a:extLst>
            </p:cNvPr>
            <p:cNvSpPr>
              <a:spLocks/>
            </p:cNvSpPr>
            <p:nvPr/>
          </p:nvSpPr>
          <p:spPr bwMode="auto">
            <a:xfrm>
              <a:off x="8791885" y="4493737"/>
              <a:ext cx="60618" cy="60618"/>
            </a:xfrm>
            <a:custGeom>
              <a:avLst/>
              <a:gdLst>
                <a:gd name="T0" fmla="*/ 20 w 22"/>
                <a:gd name="T1" fmla="*/ 0 h 22"/>
                <a:gd name="T2" fmla="*/ 0 w 22"/>
                <a:gd name="T3" fmla="*/ 20 h 22"/>
                <a:gd name="T4" fmla="*/ 3 w 22"/>
                <a:gd name="T5" fmla="*/ 22 h 22"/>
                <a:gd name="T6" fmla="*/ 22 w 22"/>
                <a:gd name="T7" fmla="*/ 3 h 22"/>
                <a:gd name="T8" fmla="*/ 20 w 22"/>
                <a:gd name="T9" fmla="*/ 0 h 22"/>
              </a:gdLst>
              <a:ahLst/>
              <a:cxnLst>
                <a:cxn ang="0">
                  <a:pos x="T0" y="T1"/>
                </a:cxn>
                <a:cxn ang="0">
                  <a:pos x="T2" y="T3"/>
                </a:cxn>
                <a:cxn ang="0">
                  <a:pos x="T4" y="T5"/>
                </a:cxn>
                <a:cxn ang="0">
                  <a:pos x="T6" y="T7"/>
                </a:cxn>
                <a:cxn ang="0">
                  <a:pos x="T8" y="T9"/>
                </a:cxn>
              </a:cxnLst>
              <a:rect l="0" t="0" r="r" b="b"/>
              <a:pathLst>
                <a:path w="22" h="22">
                  <a:moveTo>
                    <a:pt x="20" y="0"/>
                  </a:moveTo>
                  <a:lnTo>
                    <a:pt x="0" y="20"/>
                  </a:lnTo>
                  <a:lnTo>
                    <a:pt x="3" y="22"/>
                  </a:lnTo>
                  <a:lnTo>
                    <a:pt x="22"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42" name="Freeform 738">
              <a:extLst>
                <a:ext uri="{FF2B5EF4-FFF2-40B4-BE49-F238E27FC236}">
                  <a16:creationId xmlns:a16="http://schemas.microsoft.com/office/drawing/2014/main" id="{565024C0-CD9B-2043-8AA6-1FC6601408C2}"/>
                </a:ext>
              </a:extLst>
            </p:cNvPr>
            <p:cNvSpPr>
              <a:spLocks/>
            </p:cNvSpPr>
            <p:nvPr/>
          </p:nvSpPr>
          <p:spPr bwMode="auto">
            <a:xfrm>
              <a:off x="8819438" y="4507513"/>
              <a:ext cx="46842" cy="46842"/>
            </a:xfrm>
            <a:custGeom>
              <a:avLst/>
              <a:gdLst>
                <a:gd name="T0" fmla="*/ 15 w 17"/>
                <a:gd name="T1" fmla="*/ 0 h 17"/>
                <a:gd name="T2" fmla="*/ 0 w 17"/>
                <a:gd name="T3" fmla="*/ 15 h 17"/>
                <a:gd name="T4" fmla="*/ 3 w 17"/>
                <a:gd name="T5" fmla="*/ 17 h 17"/>
                <a:gd name="T6" fmla="*/ 17 w 17"/>
                <a:gd name="T7" fmla="*/ 2 h 17"/>
                <a:gd name="T8" fmla="*/ 15 w 17"/>
                <a:gd name="T9" fmla="*/ 0 h 17"/>
              </a:gdLst>
              <a:ahLst/>
              <a:cxnLst>
                <a:cxn ang="0">
                  <a:pos x="T0" y="T1"/>
                </a:cxn>
                <a:cxn ang="0">
                  <a:pos x="T2" y="T3"/>
                </a:cxn>
                <a:cxn ang="0">
                  <a:pos x="T4" y="T5"/>
                </a:cxn>
                <a:cxn ang="0">
                  <a:pos x="T6" y="T7"/>
                </a:cxn>
                <a:cxn ang="0">
                  <a:pos x="T8" y="T9"/>
                </a:cxn>
              </a:cxnLst>
              <a:rect l="0" t="0" r="r" b="b"/>
              <a:pathLst>
                <a:path w="17" h="17">
                  <a:moveTo>
                    <a:pt x="15" y="0"/>
                  </a:moveTo>
                  <a:lnTo>
                    <a:pt x="0" y="15"/>
                  </a:lnTo>
                  <a:lnTo>
                    <a:pt x="3" y="17"/>
                  </a:lnTo>
                  <a:lnTo>
                    <a:pt x="17" y="2"/>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43" name="Freeform 739">
              <a:extLst>
                <a:ext uri="{FF2B5EF4-FFF2-40B4-BE49-F238E27FC236}">
                  <a16:creationId xmlns:a16="http://schemas.microsoft.com/office/drawing/2014/main" id="{8B3B972F-74D5-EB44-AECC-766E2AB6EC28}"/>
                </a:ext>
              </a:extLst>
            </p:cNvPr>
            <p:cNvSpPr>
              <a:spLocks/>
            </p:cNvSpPr>
            <p:nvPr/>
          </p:nvSpPr>
          <p:spPr bwMode="auto">
            <a:xfrm>
              <a:off x="8791885" y="4479959"/>
              <a:ext cx="49597" cy="46842"/>
            </a:xfrm>
            <a:custGeom>
              <a:avLst/>
              <a:gdLst>
                <a:gd name="T0" fmla="*/ 3 w 18"/>
                <a:gd name="T1" fmla="*/ 17 h 17"/>
                <a:gd name="T2" fmla="*/ 18 w 18"/>
                <a:gd name="T3" fmla="*/ 3 h 17"/>
                <a:gd name="T4" fmla="*/ 15 w 18"/>
                <a:gd name="T5" fmla="*/ 0 h 17"/>
                <a:gd name="T6" fmla="*/ 0 w 18"/>
                <a:gd name="T7" fmla="*/ 15 h 17"/>
                <a:gd name="T8" fmla="*/ 3 w 18"/>
                <a:gd name="T9" fmla="*/ 17 h 17"/>
              </a:gdLst>
              <a:ahLst/>
              <a:cxnLst>
                <a:cxn ang="0">
                  <a:pos x="T0" y="T1"/>
                </a:cxn>
                <a:cxn ang="0">
                  <a:pos x="T2" y="T3"/>
                </a:cxn>
                <a:cxn ang="0">
                  <a:pos x="T4" y="T5"/>
                </a:cxn>
                <a:cxn ang="0">
                  <a:pos x="T6" y="T7"/>
                </a:cxn>
                <a:cxn ang="0">
                  <a:pos x="T8" y="T9"/>
                </a:cxn>
              </a:cxnLst>
              <a:rect l="0" t="0" r="r" b="b"/>
              <a:pathLst>
                <a:path w="18" h="17">
                  <a:moveTo>
                    <a:pt x="3" y="17"/>
                  </a:moveTo>
                  <a:lnTo>
                    <a:pt x="18" y="3"/>
                  </a:lnTo>
                  <a:lnTo>
                    <a:pt x="15" y="0"/>
                  </a:lnTo>
                  <a:lnTo>
                    <a:pt x="0" y="15"/>
                  </a:ln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44" name="Freeform 740">
              <a:extLst>
                <a:ext uri="{FF2B5EF4-FFF2-40B4-BE49-F238E27FC236}">
                  <a16:creationId xmlns:a16="http://schemas.microsoft.com/office/drawing/2014/main" id="{743F57CB-D26C-FD41-BAE5-FF99724ACF77}"/>
                </a:ext>
              </a:extLst>
            </p:cNvPr>
            <p:cNvSpPr>
              <a:spLocks/>
            </p:cNvSpPr>
            <p:nvPr/>
          </p:nvSpPr>
          <p:spPr bwMode="auto">
            <a:xfrm>
              <a:off x="8846992" y="4521291"/>
              <a:ext cx="33064" cy="33064"/>
            </a:xfrm>
            <a:custGeom>
              <a:avLst/>
              <a:gdLst>
                <a:gd name="T0" fmla="*/ 0 w 12"/>
                <a:gd name="T1" fmla="*/ 10 h 12"/>
                <a:gd name="T2" fmla="*/ 2 w 12"/>
                <a:gd name="T3" fmla="*/ 12 h 12"/>
                <a:gd name="T4" fmla="*/ 12 w 12"/>
                <a:gd name="T5" fmla="*/ 2 h 12"/>
                <a:gd name="T6" fmla="*/ 10 w 12"/>
                <a:gd name="T7" fmla="*/ 0 h 12"/>
                <a:gd name="T8" fmla="*/ 0 w 12"/>
                <a:gd name="T9" fmla="*/ 10 h 12"/>
              </a:gdLst>
              <a:ahLst/>
              <a:cxnLst>
                <a:cxn ang="0">
                  <a:pos x="T0" y="T1"/>
                </a:cxn>
                <a:cxn ang="0">
                  <a:pos x="T2" y="T3"/>
                </a:cxn>
                <a:cxn ang="0">
                  <a:pos x="T4" y="T5"/>
                </a:cxn>
                <a:cxn ang="0">
                  <a:pos x="T6" y="T7"/>
                </a:cxn>
                <a:cxn ang="0">
                  <a:pos x="T8" y="T9"/>
                </a:cxn>
              </a:cxnLst>
              <a:rect l="0" t="0" r="r" b="b"/>
              <a:pathLst>
                <a:path w="12" h="12">
                  <a:moveTo>
                    <a:pt x="0" y="10"/>
                  </a:moveTo>
                  <a:lnTo>
                    <a:pt x="2" y="12"/>
                  </a:lnTo>
                  <a:lnTo>
                    <a:pt x="12" y="2"/>
                  </a:lnTo>
                  <a:lnTo>
                    <a:pt x="10"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45" name="Freeform 741">
              <a:extLst>
                <a:ext uri="{FF2B5EF4-FFF2-40B4-BE49-F238E27FC236}">
                  <a16:creationId xmlns:a16="http://schemas.microsoft.com/office/drawing/2014/main" id="{FA2167F6-E6E6-5940-AAAC-C3E8CAB4CCD0}"/>
                </a:ext>
              </a:extLst>
            </p:cNvPr>
            <p:cNvSpPr>
              <a:spLocks/>
            </p:cNvSpPr>
            <p:nvPr/>
          </p:nvSpPr>
          <p:spPr bwMode="auto">
            <a:xfrm>
              <a:off x="8791885" y="4466183"/>
              <a:ext cx="35821" cy="35821"/>
            </a:xfrm>
            <a:custGeom>
              <a:avLst/>
              <a:gdLst>
                <a:gd name="T0" fmla="*/ 10 w 13"/>
                <a:gd name="T1" fmla="*/ 0 h 13"/>
                <a:gd name="T2" fmla="*/ 0 w 13"/>
                <a:gd name="T3" fmla="*/ 10 h 13"/>
                <a:gd name="T4" fmla="*/ 3 w 13"/>
                <a:gd name="T5" fmla="*/ 13 h 13"/>
                <a:gd name="T6" fmla="*/ 13 w 13"/>
                <a:gd name="T7" fmla="*/ 3 h 13"/>
                <a:gd name="T8" fmla="*/ 10 w 13"/>
                <a:gd name="T9" fmla="*/ 0 h 13"/>
              </a:gdLst>
              <a:ahLst/>
              <a:cxnLst>
                <a:cxn ang="0">
                  <a:pos x="T0" y="T1"/>
                </a:cxn>
                <a:cxn ang="0">
                  <a:pos x="T2" y="T3"/>
                </a:cxn>
                <a:cxn ang="0">
                  <a:pos x="T4" y="T5"/>
                </a:cxn>
                <a:cxn ang="0">
                  <a:pos x="T6" y="T7"/>
                </a:cxn>
                <a:cxn ang="0">
                  <a:pos x="T8" y="T9"/>
                </a:cxn>
              </a:cxnLst>
              <a:rect l="0" t="0" r="r" b="b"/>
              <a:pathLst>
                <a:path w="13" h="13">
                  <a:moveTo>
                    <a:pt x="10" y="0"/>
                  </a:moveTo>
                  <a:lnTo>
                    <a:pt x="0" y="10"/>
                  </a:lnTo>
                  <a:lnTo>
                    <a:pt x="3" y="13"/>
                  </a:lnTo>
                  <a:lnTo>
                    <a:pt x="13"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grpSp>
      <p:grpSp>
        <p:nvGrpSpPr>
          <p:cNvPr id="151" name="Grupo 150">
            <a:extLst>
              <a:ext uri="{FF2B5EF4-FFF2-40B4-BE49-F238E27FC236}">
                <a16:creationId xmlns:a16="http://schemas.microsoft.com/office/drawing/2014/main" id="{3DF3B5CF-FA9E-C646-B6B8-1E358B604657}"/>
              </a:ext>
            </a:extLst>
          </p:cNvPr>
          <p:cNvGrpSpPr/>
          <p:nvPr/>
        </p:nvGrpSpPr>
        <p:grpSpPr>
          <a:xfrm>
            <a:off x="6985308" y="3813972"/>
            <a:ext cx="460868" cy="458392"/>
            <a:chOff x="1272720" y="4321308"/>
            <a:chExt cx="298471" cy="296868"/>
          </a:xfrm>
          <a:solidFill>
            <a:srgbClr val="00B0F0"/>
          </a:solidFill>
        </p:grpSpPr>
        <p:sp>
          <p:nvSpPr>
            <p:cNvPr id="152" name="Rectangle 398">
              <a:extLst>
                <a:ext uri="{FF2B5EF4-FFF2-40B4-BE49-F238E27FC236}">
                  <a16:creationId xmlns:a16="http://schemas.microsoft.com/office/drawing/2014/main" id="{25CB0EB9-DE9B-5946-8E57-FBE151906D43}"/>
                </a:ext>
              </a:extLst>
            </p:cNvPr>
            <p:cNvSpPr>
              <a:spLocks noChangeArrowheads="1"/>
            </p:cNvSpPr>
            <p:nvPr/>
          </p:nvSpPr>
          <p:spPr bwMode="auto">
            <a:xfrm>
              <a:off x="1272720" y="4608651"/>
              <a:ext cx="93669"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3" name="Rectangle 399">
              <a:extLst>
                <a:ext uri="{FF2B5EF4-FFF2-40B4-BE49-F238E27FC236}">
                  <a16:creationId xmlns:a16="http://schemas.microsoft.com/office/drawing/2014/main" id="{C43F0C48-75A9-C54F-9EDA-4D67FC47235C}"/>
                </a:ext>
              </a:extLst>
            </p:cNvPr>
            <p:cNvSpPr>
              <a:spLocks noChangeArrowheads="1"/>
            </p:cNvSpPr>
            <p:nvPr/>
          </p:nvSpPr>
          <p:spPr bwMode="auto">
            <a:xfrm>
              <a:off x="1477522" y="4608651"/>
              <a:ext cx="93669"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4" name="Rectangle 400">
              <a:extLst>
                <a:ext uri="{FF2B5EF4-FFF2-40B4-BE49-F238E27FC236}">
                  <a16:creationId xmlns:a16="http://schemas.microsoft.com/office/drawing/2014/main" id="{86998406-F43B-B248-B0DF-6B238DEC6465}"/>
                </a:ext>
              </a:extLst>
            </p:cNvPr>
            <p:cNvSpPr>
              <a:spLocks noChangeArrowheads="1"/>
            </p:cNvSpPr>
            <p:nvPr/>
          </p:nvSpPr>
          <p:spPr bwMode="auto">
            <a:xfrm>
              <a:off x="1375915" y="4608651"/>
              <a:ext cx="92082"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5" name="Rectangle 401">
              <a:extLst>
                <a:ext uri="{FF2B5EF4-FFF2-40B4-BE49-F238E27FC236}">
                  <a16:creationId xmlns:a16="http://schemas.microsoft.com/office/drawing/2014/main" id="{F62BFAFD-4F9A-764D-AE56-AEB7A69DB4AC}"/>
                </a:ext>
              </a:extLst>
            </p:cNvPr>
            <p:cNvSpPr>
              <a:spLocks noChangeArrowheads="1"/>
            </p:cNvSpPr>
            <p:nvPr/>
          </p:nvSpPr>
          <p:spPr bwMode="auto">
            <a:xfrm>
              <a:off x="1282246" y="4553087"/>
              <a:ext cx="7461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6" name="Rectangle 402">
              <a:extLst>
                <a:ext uri="{FF2B5EF4-FFF2-40B4-BE49-F238E27FC236}">
                  <a16:creationId xmlns:a16="http://schemas.microsoft.com/office/drawing/2014/main" id="{0FDD9783-E3E6-234A-B0D6-52674E085E11}"/>
                </a:ext>
              </a:extLst>
            </p:cNvPr>
            <p:cNvSpPr>
              <a:spLocks noChangeArrowheads="1"/>
            </p:cNvSpPr>
            <p:nvPr/>
          </p:nvSpPr>
          <p:spPr bwMode="auto">
            <a:xfrm>
              <a:off x="1385441" y="4553087"/>
              <a:ext cx="7461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7" name="Rectangle 403">
              <a:extLst>
                <a:ext uri="{FF2B5EF4-FFF2-40B4-BE49-F238E27FC236}">
                  <a16:creationId xmlns:a16="http://schemas.microsoft.com/office/drawing/2014/main" id="{F0BA8937-4556-5E42-9C39-29AE2B359882}"/>
                </a:ext>
              </a:extLst>
            </p:cNvPr>
            <p:cNvSpPr>
              <a:spLocks noChangeArrowheads="1"/>
            </p:cNvSpPr>
            <p:nvPr/>
          </p:nvSpPr>
          <p:spPr bwMode="auto">
            <a:xfrm>
              <a:off x="1487048" y="4553087"/>
              <a:ext cx="7461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8" name="Freeform 404">
              <a:extLst>
                <a:ext uri="{FF2B5EF4-FFF2-40B4-BE49-F238E27FC236}">
                  <a16:creationId xmlns:a16="http://schemas.microsoft.com/office/drawing/2014/main" id="{B37E44EA-AA27-C744-98D2-0B44F510EA6F}"/>
                </a:ext>
              </a:extLst>
            </p:cNvPr>
            <p:cNvSpPr>
              <a:spLocks noEditPoints="1"/>
            </p:cNvSpPr>
            <p:nvPr/>
          </p:nvSpPr>
          <p:spPr bwMode="auto">
            <a:xfrm>
              <a:off x="1291771" y="4321308"/>
              <a:ext cx="260369" cy="46038"/>
            </a:xfrm>
            <a:custGeom>
              <a:avLst/>
              <a:gdLst>
                <a:gd name="T0" fmla="*/ 164 w 164"/>
                <a:gd name="T1" fmla="*/ 0 h 29"/>
                <a:gd name="T2" fmla="*/ 0 w 164"/>
                <a:gd name="T3" fmla="*/ 0 h 29"/>
                <a:gd name="T4" fmla="*/ 0 w 164"/>
                <a:gd name="T5" fmla="*/ 29 h 29"/>
                <a:gd name="T6" fmla="*/ 164 w 164"/>
                <a:gd name="T7" fmla="*/ 29 h 29"/>
                <a:gd name="T8" fmla="*/ 164 w 164"/>
                <a:gd name="T9" fmla="*/ 0 h 29"/>
                <a:gd name="T10" fmla="*/ 18 w 164"/>
                <a:gd name="T11" fmla="*/ 17 h 29"/>
                <a:gd name="T12" fmla="*/ 12 w 164"/>
                <a:gd name="T13" fmla="*/ 17 h 29"/>
                <a:gd name="T14" fmla="*/ 12 w 164"/>
                <a:gd name="T15" fmla="*/ 12 h 29"/>
                <a:gd name="T16" fmla="*/ 18 w 164"/>
                <a:gd name="T17" fmla="*/ 12 h 29"/>
                <a:gd name="T18" fmla="*/ 18 w 164"/>
                <a:gd name="T19" fmla="*/ 17 h 29"/>
                <a:gd name="T20" fmla="*/ 29 w 164"/>
                <a:gd name="T21" fmla="*/ 17 h 29"/>
                <a:gd name="T22" fmla="*/ 24 w 164"/>
                <a:gd name="T23" fmla="*/ 17 h 29"/>
                <a:gd name="T24" fmla="*/ 24 w 164"/>
                <a:gd name="T25" fmla="*/ 12 h 29"/>
                <a:gd name="T26" fmla="*/ 29 w 164"/>
                <a:gd name="T27" fmla="*/ 12 h 29"/>
                <a:gd name="T28" fmla="*/ 29 w 164"/>
                <a:gd name="T29" fmla="*/ 17 h 29"/>
                <a:gd name="T30" fmla="*/ 41 w 164"/>
                <a:gd name="T31" fmla="*/ 17 h 29"/>
                <a:gd name="T32" fmla="*/ 35 w 164"/>
                <a:gd name="T33" fmla="*/ 17 h 29"/>
                <a:gd name="T34" fmla="*/ 35 w 164"/>
                <a:gd name="T35" fmla="*/ 12 h 29"/>
                <a:gd name="T36" fmla="*/ 41 w 164"/>
                <a:gd name="T37" fmla="*/ 12 h 29"/>
                <a:gd name="T38" fmla="*/ 41 w 164"/>
                <a:gd name="T39" fmla="*/ 17 h 29"/>
                <a:gd name="T40" fmla="*/ 158 w 164"/>
                <a:gd name="T41" fmla="*/ 23 h 29"/>
                <a:gd name="T42" fmla="*/ 117 w 164"/>
                <a:gd name="T43" fmla="*/ 23 h 29"/>
                <a:gd name="T44" fmla="*/ 117 w 164"/>
                <a:gd name="T45" fmla="*/ 6 h 29"/>
                <a:gd name="T46" fmla="*/ 158 w 164"/>
                <a:gd name="T47" fmla="*/ 6 h 29"/>
                <a:gd name="T48" fmla="*/ 158 w 164"/>
                <a:gd name="T4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9">
                  <a:moveTo>
                    <a:pt x="164" y="0"/>
                  </a:moveTo>
                  <a:lnTo>
                    <a:pt x="0" y="0"/>
                  </a:lnTo>
                  <a:lnTo>
                    <a:pt x="0" y="29"/>
                  </a:lnTo>
                  <a:lnTo>
                    <a:pt x="164" y="29"/>
                  </a:lnTo>
                  <a:lnTo>
                    <a:pt x="164" y="0"/>
                  </a:lnTo>
                  <a:close/>
                  <a:moveTo>
                    <a:pt x="18" y="17"/>
                  </a:moveTo>
                  <a:lnTo>
                    <a:pt x="12" y="17"/>
                  </a:lnTo>
                  <a:lnTo>
                    <a:pt x="12" y="12"/>
                  </a:lnTo>
                  <a:lnTo>
                    <a:pt x="18" y="12"/>
                  </a:lnTo>
                  <a:lnTo>
                    <a:pt x="18" y="17"/>
                  </a:lnTo>
                  <a:close/>
                  <a:moveTo>
                    <a:pt x="29" y="17"/>
                  </a:moveTo>
                  <a:lnTo>
                    <a:pt x="24" y="17"/>
                  </a:lnTo>
                  <a:lnTo>
                    <a:pt x="24" y="12"/>
                  </a:lnTo>
                  <a:lnTo>
                    <a:pt x="29" y="12"/>
                  </a:lnTo>
                  <a:lnTo>
                    <a:pt x="29" y="17"/>
                  </a:lnTo>
                  <a:close/>
                  <a:moveTo>
                    <a:pt x="41" y="17"/>
                  </a:moveTo>
                  <a:lnTo>
                    <a:pt x="35" y="17"/>
                  </a:lnTo>
                  <a:lnTo>
                    <a:pt x="35" y="12"/>
                  </a:lnTo>
                  <a:lnTo>
                    <a:pt x="41" y="12"/>
                  </a:lnTo>
                  <a:lnTo>
                    <a:pt x="41" y="17"/>
                  </a:lnTo>
                  <a:close/>
                  <a:moveTo>
                    <a:pt x="158" y="23"/>
                  </a:moveTo>
                  <a:lnTo>
                    <a:pt x="117" y="23"/>
                  </a:lnTo>
                  <a:lnTo>
                    <a:pt x="117" y="6"/>
                  </a:lnTo>
                  <a:lnTo>
                    <a:pt x="158" y="6"/>
                  </a:lnTo>
                  <a:lnTo>
                    <a:pt x="1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59" name="Freeform 405">
              <a:extLst>
                <a:ext uri="{FF2B5EF4-FFF2-40B4-BE49-F238E27FC236}">
                  <a16:creationId xmlns:a16="http://schemas.microsoft.com/office/drawing/2014/main" id="{93A5FE20-3657-4D40-89A0-B5D2C7F27476}"/>
                </a:ext>
              </a:extLst>
            </p:cNvPr>
            <p:cNvSpPr>
              <a:spLocks noEditPoints="1"/>
            </p:cNvSpPr>
            <p:nvPr/>
          </p:nvSpPr>
          <p:spPr bwMode="auto">
            <a:xfrm>
              <a:off x="1291771" y="4376871"/>
              <a:ext cx="260369" cy="46038"/>
            </a:xfrm>
            <a:custGeom>
              <a:avLst/>
              <a:gdLst>
                <a:gd name="T0" fmla="*/ 164 w 164"/>
                <a:gd name="T1" fmla="*/ 0 h 29"/>
                <a:gd name="T2" fmla="*/ 0 w 164"/>
                <a:gd name="T3" fmla="*/ 0 h 29"/>
                <a:gd name="T4" fmla="*/ 0 w 164"/>
                <a:gd name="T5" fmla="*/ 29 h 29"/>
                <a:gd name="T6" fmla="*/ 164 w 164"/>
                <a:gd name="T7" fmla="*/ 29 h 29"/>
                <a:gd name="T8" fmla="*/ 164 w 164"/>
                <a:gd name="T9" fmla="*/ 0 h 29"/>
                <a:gd name="T10" fmla="*/ 18 w 164"/>
                <a:gd name="T11" fmla="*/ 17 h 29"/>
                <a:gd name="T12" fmla="*/ 12 w 164"/>
                <a:gd name="T13" fmla="*/ 17 h 29"/>
                <a:gd name="T14" fmla="*/ 12 w 164"/>
                <a:gd name="T15" fmla="*/ 12 h 29"/>
                <a:gd name="T16" fmla="*/ 18 w 164"/>
                <a:gd name="T17" fmla="*/ 12 h 29"/>
                <a:gd name="T18" fmla="*/ 18 w 164"/>
                <a:gd name="T19" fmla="*/ 17 h 29"/>
                <a:gd name="T20" fmla="*/ 29 w 164"/>
                <a:gd name="T21" fmla="*/ 17 h 29"/>
                <a:gd name="T22" fmla="*/ 24 w 164"/>
                <a:gd name="T23" fmla="*/ 17 h 29"/>
                <a:gd name="T24" fmla="*/ 24 w 164"/>
                <a:gd name="T25" fmla="*/ 12 h 29"/>
                <a:gd name="T26" fmla="*/ 29 w 164"/>
                <a:gd name="T27" fmla="*/ 12 h 29"/>
                <a:gd name="T28" fmla="*/ 29 w 164"/>
                <a:gd name="T29" fmla="*/ 17 h 29"/>
                <a:gd name="T30" fmla="*/ 41 w 164"/>
                <a:gd name="T31" fmla="*/ 17 h 29"/>
                <a:gd name="T32" fmla="*/ 35 w 164"/>
                <a:gd name="T33" fmla="*/ 17 h 29"/>
                <a:gd name="T34" fmla="*/ 35 w 164"/>
                <a:gd name="T35" fmla="*/ 12 h 29"/>
                <a:gd name="T36" fmla="*/ 41 w 164"/>
                <a:gd name="T37" fmla="*/ 12 h 29"/>
                <a:gd name="T38" fmla="*/ 41 w 164"/>
                <a:gd name="T39" fmla="*/ 17 h 29"/>
                <a:gd name="T40" fmla="*/ 158 w 164"/>
                <a:gd name="T41" fmla="*/ 23 h 29"/>
                <a:gd name="T42" fmla="*/ 117 w 164"/>
                <a:gd name="T43" fmla="*/ 23 h 29"/>
                <a:gd name="T44" fmla="*/ 117 w 164"/>
                <a:gd name="T45" fmla="*/ 6 h 29"/>
                <a:gd name="T46" fmla="*/ 158 w 164"/>
                <a:gd name="T47" fmla="*/ 6 h 29"/>
                <a:gd name="T48" fmla="*/ 158 w 164"/>
                <a:gd name="T4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9">
                  <a:moveTo>
                    <a:pt x="164" y="0"/>
                  </a:moveTo>
                  <a:lnTo>
                    <a:pt x="0" y="0"/>
                  </a:lnTo>
                  <a:lnTo>
                    <a:pt x="0" y="29"/>
                  </a:lnTo>
                  <a:lnTo>
                    <a:pt x="164" y="29"/>
                  </a:lnTo>
                  <a:lnTo>
                    <a:pt x="164" y="0"/>
                  </a:lnTo>
                  <a:close/>
                  <a:moveTo>
                    <a:pt x="18" y="17"/>
                  </a:moveTo>
                  <a:lnTo>
                    <a:pt x="12" y="17"/>
                  </a:lnTo>
                  <a:lnTo>
                    <a:pt x="12" y="12"/>
                  </a:lnTo>
                  <a:lnTo>
                    <a:pt x="18" y="12"/>
                  </a:lnTo>
                  <a:lnTo>
                    <a:pt x="18" y="17"/>
                  </a:lnTo>
                  <a:close/>
                  <a:moveTo>
                    <a:pt x="29" y="17"/>
                  </a:moveTo>
                  <a:lnTo>
                    <a:pt x="24" y="17"/>
                  </a:lnTo>
                  <a:lnTo>
                    <a:pt x="24" y="12"/>
                  </a:lnTo>
                  <a:lnTo>
                    <a:pt x="29" y="12"/>
                  </a:lnTo>
                  <a:lnTo>
                    <a:pt x="29" y="17"/>
                  </a:lnTo>
                  <a:close/>
                  <a:moveTo>
                    <a:pt x="41" y="17"/>
                  </a:moveTo>
                  <a:lnTo>
                    <a:pt x="35" y="17"/>
                  </a:lnTo>
                  <a:lnTo>
                    <a:pt x="35" y="12"/>
                  </a:lnTo>
                  <a:lnTo>
                    <a:pt x="41" y="12"/>
                  </a:lnTo>
                  <a:lnTo>
                    <a:pt x="41" y="17"/>
                  </a:lnTo>
                  <a:close/>
                  <a:moveTo>
                    <a:pt x="158" y="23"/>
                  </a:moveTo>
                  <a:lnTo>
                    <a:pt x="117" y="23"/>
                  </a:lnTo>
                  <a:lnTo>
                    <a:pt x="117" y="6"/>
                  </a:lnTo>
                  <a:lnTo>
                    <a:pt x="158" y="6"/>
                  </a:lnTo>
                  <a:lnTo>
                    <a:pt x="1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60" name="Freeform 407">
              <a:extLst>
                <a:ext uri="{FF2B5EF4-FFF2-40B4-BE49-F238E27FC236}">
                  <a16:creationId xmlns:a16="http://schemas.microsoft.com/office/drawing/2014/main" id="{85E54BD4-87EA-B048-BF9D-9B9C563D9CF3}"/>
                </a:ext>
              </a:extLst>
            </p:cNvPr>
            <p:cNvSpPr>
              <a:spLocks noEditPoints="1"/>
            </p:cNvSpPr>
            <p:nvPr/>
          </p:nvSpPr>
          <p:spPr bwMode="auto">
            <a:xfrm>
              <a:off x="1291771" y="4432434"/>
              <a:ext cx="260369" cy="46038"/>
            </a:xfrm>
            <a:custGeom>
              <a:avLst/>
              <a:gdLst>
                <a:gd name="T0" fmla="*/ 164 w 164"/>
                <a:gd name="T1" fmla="*/ 0 h 29"/>
                <a:gd name="T2" fmla="*/ 0 w 164"/>
                <a:gd name="T3" fmla="*/ 0 h 29"/>
                <a:gd name="T4" fmla="*/ 0 w 164"/>
                <a:gd name="T5" fmla="*/ 29 h 29"/>
                <a:gd name="T6" fmla="*/ 164 w 164"/>
                <a:gd name="T7" fmla="*/ 29 h 29"/>
                <a:gd name="T8" fmla="*/ 164 w 164"/>
                <a:gd name="T9" fmla="*/ 0 h 29"/>
                <a:gd name="T10" fmla="*/ 18 w 164"/>
                <a:gd name="T11" fmla="*/ 18 h 29"/>
                <a:gd name="T12" fmla="*/ 12 w 164"/>
                <a:gd name="T13" fmla="*/ 18 h 29"/>
                <a:gd name="T14" fmla="*/ 12 w 164"/>
                <a:gd name="T15" fmla="*/ 12 h 29"/>
                <a:gd name="T16" fmla="*/ 18 w 164"/>
                <a:gd name="T17" fmla="*/ 12 h 29"/>
                <a:gd name="T18" fmla="*/ 18 w 164"/>
                <a:gd name="T19" fmla="*/ 18 h 29"/>
                <a:gd name="T20" fmla="*/ 29 w 164"/>
                <a:gd name="T21" fmla="*/ 18 h 29"/>
                <a:gd name="T22" fmla="*/ 24 w 164"/>
                <a:gd name="T23" fmla="*/ 18 h 29"/>
                <a:gd name="T24" fmla="*/ 24 w 164"/>
                <a:gd name="T25" fmla="*/ 12 h 29"/>
                <a:gd name="T26" fmla="*/ 29 w 164"/>
                <a:gd name="T27" fmla="*/ 12 h 29"/>
                <a:gd name="T28" fmla="*/ 29 w 164"/>
                <a:gd name="T29" fmla="*/ 18 h 29"/>
                <a:gd name="T30" fmla="*/ 41 w 164"/>
                <a:gd name="T31" fmla="*/ 18 h 29"/>
                <a:gd name="T32" fmla="*/ 35 w 164"/>
                <a:gd name="T33" fmla="*/ 18 h 29"/>
                <a:gd name="T34" fmla="*/ 35 w 164"/>
                <a:gd name="T35" fmla="*/ 12 h 29"/>
                <a:gd name="T36" fmla="*/ 41 w 164"/>
                <a:gd name="T37" fmla="*/ 12 h 29"/>
                <a:gd name="T38" fmla="*/ 41 w 164"/>
                <a:gd name="T39" fmla="*/ 18 h 29"/>
                <a:gd name="T40" fmla="*/ 158 w 164"/>
                <a:gd name="T41" fmla="*/ 23 h 29"/>
                <a:gd name="T42" fmla="*/ 117 w 164"/>
                <a:gd name="T43" fmla="*/ 23 h 29"/>
                <a:gd name="T44" fmla="*/ 117 w 164"/>
                <a:gd name="T45" fmla="*/ 6 h 29"/>
                <a:gd name="T46" fmla="*/ 158 w 164"/>
                <a:gd name="T47" fmla="*/ 6 h 29"/>
                <a:gd name="T48" fmla="*/ 158 w 164"/>
                <a:gd name="T4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9">
                  <a:moveTo>
                    <a:pt x="164" y="0"/>
                  </a:moveTo>
                  <a:lnTo>
                    <a:pt x="0" y="0"/>
                  </a:lnTo>
                  <a:lnTo>
                    <a:pt x="0" y="29"/>
                  </a:lnTo>
                  <a:lnTo>
                    <a:pt x="164" y="29"/>
                  </a:lnTo>
                  <a:lnTo>
                    <a:pt x="164" y="0"/>
                  </a:lnTo>
                  <a:close/>
                  <a:moveTo>
                    <a:pt x="18" y="18"/>
                  </a:moveTo>
                  <a:lnTo>
                    <a:pt x="12" y="18"/>
                  </a:lnTo>
                  <a:lnTo>
                    <a:pt x="12" y="12"/>
                  </a:lnTo>
                  <a:lnTo>
                    <a:pt x="18" y="12"/>
                  </a:lnTo>
                  <a:lnTo>
                    <a:pt x="18" y="18"/>
                  </a:lnTo>
                  <a:close/>
                  <a:moveTo>
                    <a:pt x="29" y="18"/>
                  </a:moveTo>
                  <a:lnTo>
                    <a:pt x="24" y="18"/>
                  </a:lnTo>
                  <a:lnTo>
                    <a:pt x="24" y="12"/>
                  </a:lnTo>
                  <a:lnTo>
                    <a:pt x="29" y="12"/>
                  </a:lnTo>
                  <a:lnTo>
                    <a:pt x="29" y="18"/>
                  </a:lnTo>
                  <a:close/>
                  <a:moveTo>
                    <a:pt x="41" y="18"/>
                  </a:moveTo>
                  <a:lnTo>
                    <a:pt x="35" y="18"/>
                  </a:lnTo>
                  <a:lnTo>
                    <a:pt x="35" y="12"/>
                  </a:lnTo>
                  <a:lnTo>
                    <a:pt x="41" y="12"/>
                  </a:lnTo>
                  <a:lnTo>
                    <a:pt x="41" y="18"/>
                  </a:lnTo>
                  <a:close/>
                  <a:moveTo>
                    <a:pt x="158" y="23"/>
                  </a:moveTo>
                  <a:lnTo>
                    <a:pt x="117" y="23"/>
                  </a:lnTo>
                  <a:lnTo>
                    <a:pt x="117" y="6"/>
                  </a:lnTo>
                  <a:lnTo>
                    <a:pt x="158" y="6"/>
                  </a:lnTo>
                  <a:lnTo>
                    <a:pt x="1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61" name="Rectangle 408">
              <a:extLst>
                <a:ext uri="{FF2B5EF4-FFF2-40B4-BE49-F238E27FC236}">
                  <a16:creationId xmlns:a16="http://schemas.microsoft.com/office/drawing/2014/main" id="{9B6F3E7C-59F9-4E45-9561-4F3B0CB0949D}"/>
                </a:ext>
              </a:extLst>
            </p:cNvPr>
            <p:cNvSpPr>
              <a:spLocks noChangeArrowheads="1"/>
            </p:cNvSpPr>
            <p:nvPr/>
          </p:nvSpPr>
          <p:spPr bwMode="auto">
            <a:xfrm>
              <a:off x="1417192" y="4487998"/>
              <a:ext cx="9526" cy="555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62" name="Freeform 409">
              <a:extLst>
                <a:ext uri="{FF2B5EF4-FFF2-40B4-BE49-F238E27FC236}">
                  <a16:creationId xmlns:a16="http://schemas.microsoft.com/office/drawing/2014/main" id="{BBAB1128-42DF-4344-9868-4C607D330290}"/>
                </a:ext>
              </a:extLst>
            </p:cNvPr>
            <p:cNvSpPr>
              <a:spLocks/>
            </p:cNvSpPr>
            <p:nvPr/>
          </p:nvSpPr>
          <p:spPr bwMode="auto">
            <a:xfrm>
              <a:off x="1445769" y="4487998"/>
              <a:ext cx="82556" cy="55564"/>
            </a:xfrm>
            <a:custGeom>
              <a:avLst/>
              <a:gdLst>
                <a:gd name="T0" fmla="*/ 47 w 52"/>
                <a:gd name="T1" fmla="*/ 35 h 35"/>
                <a:gd name="T2" fmla="*/ 52 w 52"/>
                <a:gd name="T3" fmla="*/ 35 h 35"/>
                <a:gd name="T4" fmla="*/ 52 w 52"/>
                <a:gd name="T5" fmla="*/ 15 h 35"/>
                <a:gd name="T6" fmla="*/ 6 w 52"/>
                <a:gd name="T7" fmla="*/ 15 h 35"/>
                <a:gd name="T8" fmla="*/ 6 w 52"/>
                <a:gd name="T9" fmla="*/ 0 h 35"/>
                <a:gd name="T10" fmla="*/ 0 w 52"/>
                <a:gd name="T11" fmla="*/ 0 h 35"/>
                <a:gd name="T12" fmla="*/ 0 w 52"/>
                <a:gd name="T13" fmla="*/ 21 h 35"/>
                <a:gd name="T14" fmla="*/ 47 w 52"/>
                <a:gd name="T15" fmla="*/ 21 h 35"/>
                <a:gd name="T16" fmla="*/ 47 w 52"/>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5">
                  <a:moveTo>
                    <a:pt x="47" y="35"/>
                  </a:moveTo>
                  <a:lnTo>
                    <a:pt x="52" y="35"/>
                  </a:lnTo>
                  <a:lnTo>
                    <a:pt x="52" y="15"/>
                  </a:lnTo>
                  <a:lnTo>
                    <a:pt x="6" y="15"/>
                  </a:lnTo>
                  <a:lnTo>
                    <a:pt x="6" y="0"/>
                  </a:lnTo>
                  <a:lnTo>
                    <a:pt x="0" y="0"/>
                  </a:lnTo>
                  <a:lnTo>
                    <a:pt x="0" y="21"/>
                  </a:lnTo>
                  <a:lnTo>
                    <a:pt x="47" y="21"/>
                  </a:lnTo>
                  <a:lnTo>
                    <a:pt x="4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63" name="Freeform 410">
              <a:extLst>
                <a:ext uri="{FF2B5EF4-FFF2-40B4-BE49-F238E27FC236}">
                  <a16:creationId xmlns:a16="http://schemas.microsoft.com/office/drawing/2014/main" id="{5C1B466D-C3ED-074A-9258-8A952FAB1A67}"/>
                </a:ext>
              </a:extLst>
            </p:cNvPr>
            <p:cNvSpPr>
              <a:spLocks/>
            </p:cNvSpPr>
            <p:nvPr/>
          </p:nvSpPr>
          <p:spPr bwMode="auto">
            <a:xfrm>
              <a:off x="1315585" y="4487998"/>
              <a:ext cx="82556" cy="55564"/>
            </a:xfrm>
            <a:custGeom>
              <a:avLst/>
              <a:gdLst>
                <a:gd name="T0" fmla="*/ 52 w 52"/>
                <a:gd name="T1" fmla="*/ 0 h 35"/>
                <a:gd name="T2" fmla="*/ 47 w 52"/>
                <a:gd name="T3" fmla="*/ 0 h 35"/>
                <a:gd name="T4" fmla="*/ 47 w 52"/>
                <a:gd name="T5" fmla="*/ 15 h 35"/>
                <a:gd name="T6" fmla="*/ 0 w 52"/>
                <a:gd name="T7" fmla="*/ 15 h 35"/>
                <a:gd name="T8" fmla="*/ 0 w 52"/>
                <a:gd name="T9" fmla="*/ 35 h 35"/>
                <a:gd name="T10" fmla="*/ 6 w 52"/>
                <a:gd name="T11" fmla="*/ 35 h 35"/>
                <a:gd name="T12" fmla="*/ 6 w 52"/>
                <a:gd name="T13" fmla="*/ 21 h 35"/>
                <a:gd name="T14" fmla="*/ 52 w 52"/>
                <a:gd name="T15" fmla="*/ 21 h 35"/>
                <a:gd name="T16" fmla="*/ 52 w 52"/>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5">
                  <a:moveTo>
                    <a:pt x="52" y="0"/>
                  </a:moveTo>
                  <a:lnTo>
                    <a:pt x="47" y="0"/>
                  </a:lnTo>
                  <a:lnTo>
                    <a:pt x="47" y="15"/>
                  </a:lnTo>
                  <a:lnTo>
                    <a:pt x="0" y="15"/>
                  </a:lnTo>
                  <a:lnTo>
                    <a:pt x="0" y="35"/>
                  </a:lnTo>
                  <a:lnTo>
                    <a:pt x="6" y="35"/>
                  </a:lnTo>
                  <a:lnTo>
                    <a:pt x="6" y="21"/>
                  </a:lnTo>
                  <a:lnTo>
                    <a:pt x="52" y="21"/>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a:p>
          </p:txBody>
        </p:sp>
      </p:grpSp>
      <p:cxnSp>
        <p:nvCxnSpPr>
          <p:cNvPr id="178" name="Conector recto 177">
            <a:extLst>
              <a:ext uri="{FF2B5EF4-FFF2-40B4-BE49-F238E27FC236}">
                <a16:creationId xmlns:a16="http://schemas.microsoft.com/office/drawing/2014/main" id="{9F951028-6581-0945-88CA-A0D67D9B76C4}"/>
              </a:ext>
            </a:extLst>
          </p:cNvPr>
          <p:cNvCxnSpPr>
            <a:cxnSpLocks/>
          </p:cNvCxnSpPr>
          <p:nvPr/>
        </p:nvCxnSpPr>
        <p:spPr>
          <a:xfrm>
            <a:off x="1881732" y="1432608"/>
            <a:ext cx="1046885" cy="1"/>
          </a:xfrm>
          <a:prstGeom prst="line">
            <a:avLst/>
          </a:prstGeom>
          <a:ln>
            <a:solidFill>
              <a:schemeClr val="accent1">
                <a:alpha val="99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79" name="Conector recto 178">
            <a:extLst>
              <a:ext uri="{FF2B5EF4-FFF2-40B4-BE49-F238E27FC236}">
                <a16:creationId xmlns:a16="http://schemas.microsoft.com/office/drawing/2014/main" id="{EA2DCF39-D369-6D48-B786-0B1319466671}"/>
              </a:ext>
            </a:extLst>
          </p:cNvPr>
          <p:cNvCxnSpPr/>
          <p:nvPr/>
        </p:nvCxnSpPr>
        <p:spPr>
          <a:xfrm>
            <a:off x="1881732" y="2135408"/>
            <a:ext cx="1046885" cy="1"/>
          </a:xfrm>
          <a:prstGeom prst="line">
            <a:avLst/>
          </a:prstGeom>
          <a:ln>
            <a:solidFill>
              <a:schemeClr val="accent1">
                <a:alpha val="99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0" name="Conector recto 179">
            <a:extLst>
              <a:ext uri="{FF2B5EF4-FFF2-40B4-BE49-F238E27FC236}">
                <a16:creationId xmlns:a16="http://schemas.microsoft.com/office/drawing/2014/main" id="{BB2498D4-551A-B540-AF66-508CEE9F87BB}"/>
              </a:ext>
            </a:extLst>
          </p:cNvPr>
          <p:cNvCxnSpPr/>
          <p:nvPr/>
        </p:nvCxnSpPr>
        <p:spPr>
          <a:xfrm>
            <a:off x="1881732" y="2954207"/>
            <a:ext cx="1046885" cy="1"/>
          </a:xfrm>
          <a:prstGeom prst="line">
            <a:avLst/>
          </a:prstGeom>
          <a:ln>
            <a:solidFill>
              <a:srgbClr val="00B0F0">
                <a:alpha val="99000"/>
              </a:srgb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1" name="Conector recto 180">
            <a:extLst>
              <a:ext uri="{FF2B5EF4-FFF2-40B4-BE49-F238E27FC236}">
                <a16:creationId xmlns:a16="http://schemas.microsoft.com/office/drawing/2014/main" id="{F86E4FAD-9469-9049-B13A-2113A8EA5AF2}"/>
              </a:ext>
            </a:extLst>
          </p:cNvPr>
          <p:cNvCxnSpPr/>
          <p:nvPr/>
        </p:nvCxnSpPr>
        <p:spPr>
          <a:xfrm>
            <a:off x="1881732" y="3797938"/>
            <a:ext cx="1046885" cy="1"/>
          </a:xfrm>
          <a:prstGeom prst="line">
            <a:avLst/>
          </a:prstGeom>
          <a:ln>
            <a:solidFill>
              <a:schemeClr val="accent1">
                <a:alpha val="99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2" name="Conector recto 181">
            <a:extLst>
              <a:ext uri="{FF2B5EF4-FFF2-40B4-BE49-F238E27FC236}">
                <a16:creationId xmlns:a16="http://schemas.microsoft.com/office/drawing/2014/main" id="{122C1FBF-7808-8B44-ABF4-11695DFE5AD2}"/>
              </a:ext>
            </a:extLst>
          </p:cNvPr>
          <p:cNvCxnSpPr/>
          <p:nvPr/>
        </p:nvCxnSpPr>
        <p:spPr>
          <a:xfrm>
            <a:off x="1881732" y="4592929"/>
            <a:ext cx="1046885" cy="1"/>
          </a:xfrm>
          <a:prstGeom prst="line">
            <a:avLst/>
          </a:prstGeom>
          <a:ln>
            <a:solidFill>
              <a:schemeClr val="accent1">
                <a:alpha val="99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3" name="Conector recto 182">
            <a:extLst>
              <a:ext uri="{FF2B5EF4-FFF2-40B4-BE49-F238E27FC236}">
                <a16:creationId xmlns:a16="http://schemas.microsoft.com/office/drawing/2014/main" id="{007D637B-C694-384C-8234-64FBCE2591AD}"/>
              </a:ext>
            </a:extLst>
          </p:cNvPr>
          <p:cNvCxnSpPr/>
          <p:nvPr/>
        </p:nvCxnSpPr>
        <p:spPr>
          <a:xfrm>
            <a:off x="1881732" y="5387921"/>
            <a:ext cx="1046885" cy="1"/>
          </a:xfrm>
          <a:prstGeom prst="line">
            <a:avLst/>
          </a:prstGeom>
          <a:ln>
            <a:solidFill>
              <a:srgbClr val="00B0F0">
                <a:alpha val="99000"/>
              </a:srgb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4" name="Conector recto 183">
            <a:extLst>
              <a:ext uri="{FF2B5EF4-FFF2-40B4-BE49-F238E27FC236}">
                <a16:creationId xmlns:a16="http://schemas.microsoft.com/office/drawing/2014/main" id="{0B08F2AC-F173-9940-B24C-8B8CE752E938}"/>
              </a:ext>
            </a:extLst>
          </p:cNvPr>
          <p:cNvCxnSpPr/>
          <p:nvPr/>
        </p:nvCxnSpPr>
        <p:spPr>
          <a:xfrm>
            <a:off x="1881732" y="6217614"/>
            <a:ext cx="1046885" cy="1"/>
          </a:xfrm>
          <a:prstGeom prst="line">
            <a:avLst/>
          </a:prstGeom>
          <a:ln>
            <a:solidFill>
              <a:schemeClr val="accent1">
                <a:alpha val="99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7" name="Conector recto 186">
            <a:extLst>
              <a:ext uri="{FF2B5EF4-FFF2-40B4-BE49-F238E27FC236}">
                <a16:creationId xmlns:a16="http://schemas.microsoft.com/office/drawing/2014/main" id="{C1B5A127-F95A-2141-A2F3-312F664D3C37}"/>
              </a:ext>
            </a:extLst>
          </p:cNvPr>
          <p:cNvCxnSpPr>
            <a:cxnSpLocks/>
          </p:cNvCxnSpPr>
          <p:nvPr/>
        </p:nvCxnSpPr>
        <p:spPr>
          <a:xfrm>
            <a:off x="7994469" y="2496976"/>
            <a:ext cx="0" cy="300997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2F31CE9F-343E-1642-961B-F6FCECD79F21}"/>
              </a:ext>
            </a:extLst>
          </p:cNvPr>
          <p:cNvSpPr/>
          <p:nvPr/>
        </p:nvSpPr>
        <p:spPr>
          <a:xfrm>
            <a:off x="7800069" y="3026364"/>
            <a:ext cx="392660" cy="392660"/>
          </a:xfrm>
          <a:prstGeom prst="ellipse">
            <a:avLst/>
          </a:prstGeom>
          <a:pattFill prst="pct50">
            <a:fgClr>
              <a:srgbClr val="00B0F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400" b="1" dirty="0"/>
              <a:t>1</a:t>
            </a:r>
          </a:p>
        </p:txBody>
      </p:sp>
      <p:sp>
        <p:nvSpPr>
          <p:cNvPr id="20" name="Elipse 19">
            <a:extLst>
              <a:ext uri="{FF2B5EF4-FFF2-40B4-BE49-F238E27FC236}">
                <a16:creationId xmlns:a16="http://schemas.microsoft.com/office/drawing/2014/main" id="{CF0F209A-FB04-E144-8639-0AF271CFB937}"/>
              </a:ext>
            </a:extLst>
          </p:cNvPr>
          <p:cNvSpPr/>
          <p:nvPr/>
        </p:nvSpPr>
        <p:spPr>
          <a:xfrm>
            <a:off x="7800069" y="3812859"/>
            <a:ext cx="392660" cy="392660"/>
          </a:xfrm>
          <a:prstGeom prst="ellipse">
            <a:avLst/>
          </a:prstGeom>
          <a:pattFill prst="pct50">
            <a:fgClr>
              <a:srgbClr val="00B0F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400" b="1" dirty="0"/>
              <a:t>2</a:t>
            </a:r>
          </a:p>
        </p:txBody>
      </p:sp>
      <p:sp>
        <p:nvSpPr>
          <p:cNvPr id="21" name="Elipse 20">
            <a:extLst>
              <a:ext uri="{FF2B5EF4-FFF2-40B4-BE49-F238E27FC236}">
                <a16:creationId xmlns:a16="http://schemas.microsoft.com/office/drawing/2014/main" id="{970373E5-1ECA-1348-8F96-DEFBFD53B2AD}"/>
              </a:ext>
            </a:extLst>
          </p:cNvPr>
          <p:cNvSpPr/>
          <p:nvPr/>
        </p:nvSpPr>
        <p:spPr>
          <a:xfrm>
            <a:off x="7818250" y="4663518"/>
            <a:ext cx="392660" cy="392660"/>
          </a:xfrm>
          <a:prstGeom prst="ellipse">
            <a:avLst/>
          </a:prstGeom>
          <a:pattFill prst="pct50">
            <a:fgClr>
              <a:srgbClr val="00B0F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400" b="1" dirty="0"/>
              <a:t>3</a:t>
            </a:r>
          </a:p>
        </p:txBody>
      </p:sp>
      <p:sp>
        <p:nvSpPr>
          <p:cNvPr id="191" name="CuadroTexto 190">
            <a:extLst>
              <a:ext uri="{FF2B5EF4-FFF2-40B4-BE49-F238E27FC236}">
                <a16:creationId xmlns:a16="http://schemas.microsoft.com/office/drawing/2014/main" id="{0EC4B705-5801-2D42-AFC5-B4403BF4130F}"/>
              </a:ext>
            </a:extLst>
          </p:cNvPr>
          <p:cNvSpPr txBox="1"/>
          <p:nvPr/>
        </p:nvSpPr>
        <p:spPr>
          <a:xfrm>
            <a:off x="6894857" y="1574080"/>
            <a:ext cx="1707109" cy="338554"/>
          </a:xfrm>
          <a:prstGeom prst="rect">
            <a:avLst/>
          </a:prstGeom>
          <a:noFill/>
        </p:spPr>
        <p:txBody>
          <a:bodyPr wrap="square" rtlCol="0">
            <a:spAutoFit/>
          </a:bodyPr>
          <a:lstStyle/>
          <a:p>
            <a:pPr algn="ctr"/>
            <a:r>
              <a:rPr lang="es-PA" sz="1600" b="1" dirty="0">
                <a:solidFill>
                  <a:schemeClr val="bg1"/>
                </a:solidFill>
              </a:rPr>
              <a:t>DEAL SIGNED</a:t>
            </a:r>
          </a:p>
        </p:txBody>
      </p:sp>
      <p:sp>
        <p:nvSpPr>
          <p:cNvPr id="193" name="Rectángulo 192">
            <a:extLst>
              <a:ext uri="{FF2B5EF4-FFF2-40B4-BE49-F238E27FC236}">
                <a16:creationId xmlns:a16="http://schemas.microsoft.com/office/drawing/2014/main" id="{C1147DB2-D446-2F48-827F-F059D015D771}"/>
              </a:ext>
            </a:extLst>
          </p:cNvPr>
          <p:cNvSpPr/>
          <p:nvPr/>
        </p:nvSpPr>
        <p:spPr>
          <a:xfrm>
            <a:off x="4654194" y="505418"/>
            <a:ext cx="266205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08" name="Rectángulo 207">
            <a:extLst>
              <a:ext uri="{FF2B5EF4-FFF2-40B4-BE49-F238E27FC236}">
                <a16:creationId xmlns:a16="http://schemas.microsoft.com/office/drawing/2014/main" id="{91D2AF22-D440-6045-9062-7257EF5CC627}"/>
              </a:ext>
            </a:extLst>
          </p:cNvPr>
          <p:cNvSpPr/>
          <p:nvPr/>
        </p:nvSpPr>
        <p:spPr>
          <a:xfrm>
            <a:off x="0" y="0"/>
            <a:ext cx="12192000" cy="17417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 name="Footer Placeholder 1">
            <a:extLst>
              <a:ext uri="{FF2B5EF4-FFF2-40B4-BE49-F238E27FC236}">
                <a16:creationId xmlns:a16="http://schemas.microsoft.com/office/drawing/2014/main" id="{6466B129-B601-6D4E-A031-988C5ED5640A}"/>
              </a:ext>
            </a:extLst>
          </p:cNvPr>
          <p:cNvSpPr>
            <a:spLocks noGrp="1"/>
          </p:cNvSpPr>
          <p:nvPr>
            <p:ph type="ftr" sz="quarter" idx="11"/>
          </p:nvPr>
        </p:nvSpPr>
        <p:spPr>
          <a:xfrm>
            <a:off x="4038600" y="6582098"/>
            <a:ext cx="4114800" cy="365125"/>
          </a:xfrm>
        </p:spPr>
        <p:txBody>
          <a:bodyPr/>
          <a:lstStyle/>
          <a:p>
            <a:r>
              <a:rPr lang="en-US" dirty="0"/>
              <a:t>© 2018 IBM Corporation</a:t>
            </a:r>
          </a:p>
        </p:txBody>
      </p:sp>
      <p:sp>
        <p:nvSpPr>
          <p:cNvPr id="3" name="Slide Number Placeholder 2">
            <a:extLst>
              <a:ext uri="{FF2B5EF4-FFF2-40B4-BE49-F238E27FC236}">
                <a16:creationId xmlns:a16="http://schemas.microsoft.com/office/drawing/2014/main" id="{61658834-A898-3942-B4BB-94F160049302}"/>
              </a:ext>
            </a:extLst>
          </p:cNvPr>
          <p:cNvSpPr>
            <a:spLocks noGrp="1"/>
          </p:cNvSpPr>
          <p:nvPr>
            <p:ph type="sldNum" sz="quarter" idx="12"/>
          </p:nvPr>
        </p:nvSpPr>
        <p:spPr>
          <a:xfrm>
            <a:off x="9033928" y="6546835"/>
            <a:ext cx="2743200" cy="365125"/>
          </a:xfrm>
        </p:spPr>
        <p:txBody>
          <a:bodyPr/>
          <a:lstStyle/>
          <a:p>
            <a:fld id="{E1475BB0-79CA-FF40-9230-C7A0E676BBBB}" type="slidenum">
              <a:rPr lang="en-US" smtClean="0"/>
              <a:t>3</a:t>
            </a:fld>
            <a:endParaRPr lang="en-US" dirty="0"/>
          </a:p>
        </p:txBody>
      </p:sp>
      <p:sp>
        <p:nvSpPr>
          <p:cNvPr id="81" name="Elipse 20">
            <a:extLst>
              <a:ext uri="{FF2B5EF4-FFF2-40B4-BE49-F238E27FC236}">
                <a16:creationId xmlns:a16="http://schemas.microsoft.com/office/drawing/2014/main" id="{B6291A79-E7AB-2141-BF70-9241AF2A69A1}"/>
              </a:ext>
            </a:extLst>
          </p:cNvPr>
          <p:cNvSpPr/>
          <p:nvPr/>
        </p:nvSpPr>
        <p:spPr>
          <a:xfrm>
            <a:off x="7800069" y="5514177"/>
            <a:ext cx="392660" cy="392660"/>
          </a:xfrm>
          <a:prstGeom prst="ellipse">
            <a:avLst/>
          </a:prstGeom>
          <a:pattFill prst="pct50">
            <a:fgClr>
              <a:srgbClr val="00B0F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1400" b="1" dirty="0"/>
              <a:t>4</a:t>
            </a:r>
          </a:p>
        </p:txBody>
      </p:sp>
      <p:sp>
        <p:nvSpPr>
          <p:cNvPr id="82" name="CuadroTexto 7">
            <a:extLst>
              <a:ext uri="{FF2B5EF4-FFF2-40B4-BE49-F238E27FC236}">
                <a16:creationId xmlns:a16="http://schemas.microsoft.com/office/drawing/2014/main" id="{DEBC39C6-6889-B046-AEC8-78B8D2720213}"/>
              </a:ext>
            </a:extLst>
          </p:cNvPr>
          <p:cNvSpPr txBox="1"/>
          <p:nvPr/>
        </p:nvSpPr>
        <p:spPr>
          <a:xfrm>
            <a:off x="8494840" y="5468823"/>
            <a:ext cx="2746770" cy="1061829"/>
          </a:xfrm>
          <a:prstGeom prst="rect">
            <a:avLst/>
          </a:prstGeom>
          <a:noFill/>
        </p:spPr>
        <p:txBody>
          <a:bodyPr wrap="square" rtlCol="0">
            <a:spAutoFit/>
          </a:bodyPr>
          <a:lstStyle/>
          <a:p>
            <a:r>
              <a:rPr lang="es-PA" sz="1050" dirty="0">
                <a:solidFill>
                  <a:schemeClr val="tx2">
                    <a:lumMod val="75000"/>
                  </a:schemeClr>
                </a:solidFill>
              </a:rPr>
              <a:t>DAT will transition the work  for  pending migrations</a:t>
            </a:r>
          </a:p>
          <a:p>
            <a:endParaRPr lang="es-PA" sz="1050" dirty="0">
              <a:solidFill>
                <a:schemeClr val="tx2">
                  <a:lumMod val="75000"/>
                </a:schemeClr>
              </a:solidFill>
            </a:endParaRPr>
          </a:p>
          <a:p>
            <a:r>
              <a:rPr lang="es-PA" sz="1050" b="1" dirty="0">
                <a:solidFill>
                  <a:schemeClr val="accent1">
                    <a:lumMod val="50000"/>
                  </a:schemeClr>
                </a:solidFill>
              </a:rPr>
              <a:t>DAT  will continue to provide outside assistace</a:t>
            </a:r>
          </a:p>
          <a:p>
            <a:endParaRPr lang="es-PA" sz="1050" dirty="0">
              <a:solidFill>
                <a:schemeClr val="tx2">
                  <a:lumMod val="75000"/>
                </a:schemeClr>
              </a:solidFill>
            </a:endParaRPr>
          </a:p>
        </p:txBody>
      </p:sp>
      <p:pic>
        <p:nvPicPr>
          <p:cNvPr id="24" name="Picture 23" descr="interface - Which symbol is best interpreted as describing ...">
            <a:extLst>
              <a:ext uri="{FF2B5EF4-FFF2-40B4-BE49-F238E27FC236}">
                <a16:creationId xmlns:a16="http://schemas.microsoft.com/office/drawing/2014/main" id="{DE8F8B5E-C247-B944-8DA8-158FE42223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9714" y="5378729"/>
            <a:ext cx="752684" cy="734033"/>
          </a:xfrm>
          <a:prstGeom prst="rect">
            <a:avLst/>
          </a:prstGeom>
        </p:spPr>
      </p:pic>
      <p:sp>
        <p:nvSpPr>
          <p:cNvPr id="4" name="TextBox 3">
            <a:extLst>
              <a:ext uri="{FF2B5EF4-FFF2-40B4-BE49-F238E27FC236}">
                <a16:creationId xmlns:a16="http://schemas.microsoft.com/office/drawing/2014/main" id="{51DC8A76-7EEF-AB4C-A7D3-47265B98CE98}"/>
              </a:ext>
            </a:extLst>
          </p:cNvPr>
          <p:cNvSpPr txBox="1"/>
          <p:nvPr/>
        </p:nvSpPr>
        <p:spPr>
          <a:xfrm>
            <a:off x="9071221" y="1418218"/>
            <a:ext cx="2286589" cy="523220"/>
          </a:xfrm>
          <a:prstGeom prst="rect">
            <a:avLst/>
          </a:prstGeom>
          <a:noFill/>
        </p:spPr>
        <p:txBody>
          <a:bodyPr wrap="square" rtlCol="0">
            <a:spAutoFit/>
          </a:bodyPr>
          <a:lstStyle/>
          <a:p>
            <a:r>
              <a:rPr lang="en-US" sz="1400" b="1" dirty="0"/>
              <a:t>DAT will directly engage on the following activities</a:t>
            </a:r>
          </a:p>
        </p:txBody>
      </p:sp>
    </p:spTree>
    <p:extLst>
      <p:ext uri="{BB962C8B-B14F-4D97-AF65-F5344CB8AC3E}">
        <p14:creationId xmlns:p14="http://schemas.microsoft.com/office/powerpoint/2010/main" val="258003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ángulo 207">
            <a:extLst>
              <a:ext uri="{FF2B5EF4-FFF2-40B4-BE49-F238E27FC236}">
                <a16:creationId xmlns:a16="http://schemas.microsoft.com/office/drawing/2014/main" id="{91D2AF22-D440-6045-9062-7257EF5CC627}"/>
              </a:ext>
            </a:extLst>
          </p:cNvPr>
          <p:cNvSpPr/>
          <p:nvPr/>
        </p:nvSpPr>
        <p:spPr>
          <a:xfrm>
            <a:off x="0" y="0"/>
            <a:ext cx="12192000" cy="17417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Shape 296">
            <a:extLst>
              <a:ext uri="{FF2B5EF4-FFF2-40B4-BE49-F238E27FC236}">
                <a16:creationId xmlns:a16="http://schemas.microsoft.com/office/drawing/2014/main" id="{8EFDD9B7-2DB7-5E4C-AE33-80DEEEA290AE}"/>
              </a:ext>
            </a:extLst>
          </p:cNvPr>
          <p:cNvSpPr>
            <a:spLocks noChangeArrowheads="1"/>
          </p:cNvSpPr>
          <p:nvPr/>
        </p:nvSpPr>
        <p:spPr bwMode="auto">
          <a:xfrm>
            <a:off x="1974354" y="5669482"/>
            <a:ext cx="1309396" cy="221599"/>
          </a:xfrm>
          <a:prstGeom prst="rect">
            <a:avLst/>
          </a:prstGeom>
          <a:noFill/>
          <a:ln w="12700">
            <a:noFill/>
            <a:miter lim="400000"/>
            <a:headEnd/>
            <a:tailEnd/>
          </a:ln>
        </p:spPr>
        <p:txBody>
          <a:bodyPr wrap="square" lIns="0" tIns="0" rIns="0" bIns="0">
            <a:spAutoFit/>
          </a:bodyPr>
          <a:lstStyle/>
          <a:p>
            <a:pPr defTabSz="764588" fontAlgn="base">
              <a:lnSpc>
                <a:spcPct val="90000"/>
              </a:lnSpc>
              <a:spcBef>
                <a:spcPct val="0"/>
              </a:spcBef>
              <a:spcAft>
                <a:spcPct val="0"/>
              </a:spcAft>
              <a:buClr>
                <a:srgbClr val="E68A35"/>
              </a:buClr>
            </a:pPr>
            <a:r>
              <a:rPr lang="en-US" sz="1600" b="1" dirty="0">
                <a:solidFill>
                  <a:schemeClr val="bg1"/>
                </a:solidFill>
                <a:sym typeface="Helvetica Neue Light for IBM" charset="0"/>
              </a:rPr>
              <a:t>Duration</a:t>
            </a:r>
          </a:p>
        </p:txBody>
      </p:sp>
      <p:sp>
        <p:nvSpPr>
          <p:cNvPr id="18" name="Shape 296">
            <a:extLst>
              <a:ext uri="{FF2B5EF4-FFF2-40B4-BE49-F238E27FC236}">
                <a16:creationId xmlns:a16="http://schemas.microsoft.com/office/drawing/2014/main" id="{70FC99A2-54CE-5749-9BEA-A668A0D63753}"/>
              </a:ext>
            </a:extLst>
          </p:cNvPr>
          <p:cNvSpPr>
            <a:spLocks noChangeArrowheads="1"/>
          </p:cNvSpPr>
          <p:nvPr/>
        </p:nvSpPr>
        <p:spPr bwMode="auto">
          <a:xfrm>
            <a:off x="2028105" y="6158909"/>
            <a:ext cx="1309396" cy="221599"/>
          </a:xfrm>
          <a:prstGeom prst="rect">
            <a:avLst/>
          </a:prstGeom>
          <a:noFill/>
          <a:ln w="12700">
            <a:noFill/>
            <a:miter lim="400000"/>
            <a:headEnd/>
            <a:tailEnd/>
          </a:ln>
        </p:spPr>
        <p:txBody>
          <a:bodyPr wrap="square" lIns="0" tIns="0" rIns="0" bIns="0">
            <a:spAutoFit/>
          </a:bodyPr>
          <a:lstStyle/>
          <a:p>
            <a:pPr defTabSz="764588" fontAlgn="base">
              <a:lnSpc>
                <a:spcPct val="90000"/>
              </a:lnSpc>
              <a:spcBef>
                <a:spcPct val="0"/>
              </a:spcBef>
              <a:spcAft>
                <a:spcPct val="0"/>
              </a:spcAft>
              <a:buClr>
                <a:srgbClr val="E68A35"/>
              </a:buClr>
            </a:pPr>
            <a:r>
              <a:rPr lang="en-US" sz="1600" b="1" dirty="0">
                <a:solidFill>
                  <a:schemeClr val="bg1"/>
                </a:solidFill>
                <a:sym typeface="Helvetica Neue Light for IBM" charset="0"/>
              </a:rPr>
              <a:t>Pricing</a:t>
            </a:r>
          </a:p>
        </p:txBody>
      </p:sp>
      <p:sp>
        <p:nvSpPr>
          <p:cNvPr id="2" name="Footer Placeholder 1">
            <a:extLst>
              <a:ext uri="{FF2B5EF4-FFF2-40B4-BE49-F238E27FC236}">
                <a16:creationId xmlns:a16="http://schemas.microsoft.com/office/drawing/2014/main" id="{D1020BCE-5131-D946-B8C3-4530F7D8E5C6}"/>
              </a:ext>
            </a:extLst>
          </p:cNvPr>
          <p:cNvSpPr>
            <a:spLocks noGrp="1"/>
          </p:cNvSpPr>
          <p:nvPr>
            <p:ph type="ftr" sz="quarter" idx="11"/>
          </p:nvPr>
        </p:nvSpPr>
        <p:spPr>
          <a:xfrm>
            <a:off x="3894000" y="6579858"/>
            <a:ext cx="4114800" cy="365125"/>
          </a:xfrm>
        </p:spPr>
        <p:txBody>
          <a:bodyPr/>
          <a:lstStyle/>
          <a:p>
            <a:r>
              <a:rPr lang="en-US" dirty="0"/>
              <a:t>© 2018 IBM Corporation</a:t>
            </a:r>
          </a:p>
        </p:txBody>
      </p:sp>
      <p:sp>
        <p:nvSpPr>
          <p:cNvPr id="4" name="Slide Number Placeholder 3">
            <a:extLst>
              <a:ext uri="{FF2B5EF4-FFF2-40B4-BE49-F238E27FC236}">
                <a16:creationId xmlns:a16="http://schemas.microsoft.com/office/drawing/2014/main" id="{56574104-41A6-1146-94B6-EEBBA13F937E}"/>
              </a:ext>
            </a:extLst>
          </p:cNvPr>
          <p:cNvSpPr>
            <a:spLocks noGrp="1"/>
          </p:cNvSpPr>
          <p:nvPr>
            <p:ph type="sldNum" sz="quarter" idx="12"/>
          </p:nvPr>
        </p:nvSpPr>
        <p:spPr>
          <a:xfrm>
            <a:off x="8682350" y="6579857"/>
            <a:ext cx="2743200" cy="365125"/>
          </a:xfrm>
        </p:spPr>
        <p:txBody>
          <a:bodyPr/>
          <a:lstStyle/>
          <a:p>
            <a:fld id="{E1475BB0-79CA-FF40-9230-C7A0E676BBBB}" type="slidenum">
              <a:rPr lang="en-US" smtClean="0"/>
              <a:t>4</a:t>
            </a:fld>
            <a:endParaRPr lang="en-US" dirty="0"/>
          </a:p>
        </p:txBody>
      </p:sp>
      <p:graphicFrame>
        <p:nvGraphicFramePr>
          <p:cNvPr id="25" name="Gráfico 5">
            <a:extLst>
              <a:ext uri="{FF2B5EF4-FFF2-40B4-BE49-F238E27FC236}">
                <a16:creationId xmlns:a16="http://schemas.microsoft.com/office/drawing/2014/main" id="{D1F488C6-488C-6941-BEC1-9333EC1763A8}"/>
              </a:ext>
            </a:extLst>
          </p:cNvPr>
          <p:cNvGraphicFramePr/>
          <p:nvPr>
            <p:extLst>
              <p:ext uri="{D42A27DB-BD31-4B8C-83A1-F6EECF244321}">
                <p14:modId xmlns:p14="http://schemas.microsoft.com/office/powerpoint/2010/main" val="170374202"/>
              </p:ext>
            </p:extLst>
          </p:nvPr>
        </p:nvGraphicFramePr>
        <p:xfrm>
          <a:off x="6536762" y="916266"/>
          <a:ext cx="4892177" cy="5298761"/>
        </p:xfrm>
        <a:graphic>
          <a:graphicData uri="http://schemas.openxmlformats.org/drawingml/2006/chart">
            <c:chart xmlns:c="http://schemas.openxmlformats.org/drawingml/2006/chart" xmlns:r="http://schemas.openxmlformats.org/officeDocument/2006/relationships" r:id="rId2"/>
          </a:graphicData>
        </a:graphic>
      </p:graphicFrame>
      <p:sp>
        <p:nvSpPr>
          <p:cNvPr id="28" name="CuadroTexto 107">
            <a:extLst>
              <a:ext uri="{FF2B5EF4-FFF2-40B4-BE49-F238E27FC236}">
                <a16:creationId xmlns:a16="http://schemas.microsoft.com/office/drawing/2014/main" id="{5FF37E0A-8712-0044-9FF3-653D6A6CB932}"/>
              </a:ext>
            </a:extLst>
          </p:cNvPr>
          <p:cNvSpPr txBox="1"/>
          <p:nvPr/>
        </p:nvSpPr>
        <p:spPr>
          <a:xfrm>
            <a:off x="3127884" y="327678"/>
            <a:ext cx="5554465" cy="338554"/>
          </a:xfrm>
          <a:prstGeom prst="rect">
            <a:avLst/>
          </a:prstGeom>
          <a:noFill/>
        </p:spPr>
        <p:txBody>
          <a:bodyPr wrap="square" rtlCol="0">
            <a:spAutoFit/>
          </a:bodyPr>
          <a:lstStyle/>
          <a:p>
            <a:pPr algn="ctr"/>
            <a:r>
              <a:rPr lang="en-US" sz="1600" b="1" dirty="0" err="1">
                <a:solidFill>
                  <a:schemeClr val="bg2">
                    <a:lumMod val="10000"/>
                  </a:schemeClr>
                </a:solidFill>
              </a:rPr>
              <a:t>zDevOps</a:t>
            </a:r>
            <a:r>
              <a:rPr lang="en-US" sz="1600" b="1" dirty="0">
                <a:solidFill>
                  <a:schemeClr val="bg2">
                    <a:lumMod val="10000"/>
                  </a:schemeClr>
                </a:solidFill>
              </a:rPr>
              <a:t> DAT WORKLOAD DISTRIBUTION PATTERN </a:t>
            </a:r>
          </a:p>
        </p:txBody>
      </p:sp>
      <p:sp>
        <p:nvSpPr>
          <p:cNvPr id="29" name="Rectángulo 108">
            <a:extLst>
              <a:ext uri="{FF2B5EF4-FFF2-40B4-BE49-F238E27FC236}">
                <a16:creationId xmlns:a16="http://schemas.microsoft.com/office/drawing/2014/main" id="{3B4353AB-F03D-F541-9270-41E20F39DBBB}"/>
              </a:ext>
            </a:extLst>
          </p:cNvPr>
          <p:cNvSpPr/>
          <p:nvPr/>
        </p:nvSpPr>
        <p:spPr>
          <a:xfrm flipV="1">
            <a:off x="3127885" y="686302"/>
            <a:ext cx="555446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3" name="TextBox 12">
            <a:extLst>
              <a:ext uri="{FF2B5EF4-FFF2-40B4-BE49-F238E27FC236}">
                <a16:creationId xmlns:a16="http://schemas.microsoft.com/office/drawing/2014/main" id="{570DE0AB-274E-494B-AFB5-B496B5545BB4}"/>
              </a:ext>
            </a:extLst>
          </p:cNvPr>
          <p:cNvSpPr txBox="1"/>
          <p:nvPr/>
        </p:nvSpPr>
        <p:spPr>
          <a:xfrm>
            <a:off x="479841" y="1081747"/>
            <a:ext cx="5996322" cy="4985980"/>
          </a:xfrm>
          <a:prstGeom prst="rect">
            <a:avLst/>
          </a:prstGeom>
          <a:noFill/>
        </p:spPr>
        <p:txBody>
          <a:bodyPr wrap="none" rtlCol="0">
            <a:spAutoFit/>
          </a:bodyPr>
          <a:lstStyle/>
          <a:p>
            <a:r>
              <a:rPr lang="en-US" b="1" dirty="0">
                <a:solidFill>
                  <a:srgbClr val="0070C0"/>
                </a:solidFill>
              </a:rPr>
              <a:t>Enablement</a:t>
            </a:r>
            <a:endParaRPr lang="en-US" dirty="0">
              <a:solidFill>
                <a:srgbClr val="0070C0"/>
              </a:solidFill>
            </a:endParaRPr>
          </a:p>
          <a:p>
            <a:r>
              <a:rPr lang="en-US" sz="1400" dirty="0"/>
              <a:t>IBM Services and Business partner enablement</a:t>
            </a:r>
          </a:p>
          <a:p>
            <a:endParaRPr lang="en-US" sz="1400" dirty="0"/>
          </a:p>
          <a:p>
            <a:endParaRPr lang="en-US" sz="1400" dirty="0"/>
          </a:p>
          <a:p>
            <a:r>
              <a:rPr lang="en-US" b="1" dirty="0">
                <a:solidFill>
                  <a:srgbClr val="0070C0"/>
                </a:solidFill>
              </a:rPr>
              <a:t>Discovery</a:t>
            </a:r>
            <a:r>
              <a:rPr lang="en-US" b="1" dirty="0"/>
              <a:t>  </a:t>
            </a:r>
          </a:p>
          <a:p>
            <a:pPr>
              <a:buFont typeface="Wingdings" pitchFamily="2" charset="2"/>
              <a:buChar char="ü"/>
            </a:pPr>
            <a:r>
              <a:rPr lang="en-US" sz="1400" dirty="0"/>
              <a:t>Input to product workshop to teams involved</a:t>
            </a:r>
          </a:p>
          <a:p>
            <a:pPr>
              <a:buFont typeface="Wingdings" pitchFamily="2" charset="2"/>
              <a:buChar char="ü"/>
            </a:pPr>
            <a:r>
              <a:rPr lang="en-US" sz="1400" dirty="0"/>
              <a:t>Inputs to tech sales for POC/POT</a:t>
            </a:r>
          </a:p>
          <a:p>
            <a:endParaRPr lang="en-US" sz="1400" dirty="0"/>
          </a:p>
          <a:p>
            <a:endParaRPr lang="en-US" sz="1400" dirty="0"/>
          </a:p>
          <a:p>
            <a:r>
              <a:rPr lang="en-US" b="1" dirty="0">
                <a:solidFill>
                  <a:srgbClr val="0070C0"/>
                </a:solidFill>
              </a:rPr>
              <a:t>Engagement</a:t>
            </a:r>
          </a:p>
          <a:p>
            <a:pPr marL="285750" indent="-285750">
              <a:buFont typeface="Wingdings" pitchFamily="2" charset="2"/>
              <a:buChar char="ü"/>
            </a:pPr>
            <a:r>
              <a:rPr lang="en-US" sz="1400" dirty="0"/>
              <a:t>Assist in Due Diligence/Pre-Migration assessment </a:t>
            </a:r>
          </a:p>
          <a:p>
            <a:pPr marL="285750" indent="-285750">
              <a:buFont typeface="Wingdings" pitchFamily="2" charset="2"/>
              <a:buChar char="ü"/>
            </a:pPr>
            <a:r>
              <a:rPr lang="en-US" sz="1400" dirty="0"/>
              <a:t>Work with Sales to identify Services team or business </a:t>
            </a:r>
          </a:p>
          <a:p>
            <a:r>
              <a:rPr lang="en-US" sz="1400" dirty="0"/>
              <a:t>        partners and assist with estimates</a:t>
            </a:r>
          </a:p>
          <a:p>
            <a:endParaRPr lang="en-US" sz="1400" dirty="0"/>
          </a:p>
          <a:p>
            <a:r>
              <a:rPr lang="en-US" b="1" dirty="0">
                <a:solidFill>
                  <a:srgbClr val="0070C0"/>
                </a:solidFill>
              </a:rPr>
              <a:t>Conversion</a:t>
            </a:r>
          </a:p>
          <a:p>
            <a:pPr marL="285750" indent="-285750">
              <a:buFont typeface="Wingdings" panose="05000000000000000000" pitchFamily="2" charset="2"/>
              <a:buChar char="ü"/>
            </a:pPr>
            <a:r>
              <a:rPr lang="en-US" sz="1400" dirty="0"/>
              <a:t>Engage with clients or business partners to perform a deep dive assessment</a:t>
            </a:r>
          </a:p>
          <a:p>
            <a:pPr marL="285750" indent="-285750">
              <a:buFont typeface="Wingdings" panose="05000000000000000000" pitchFamily="2" charset="2"/>
              <a:buChar char="ü"/>
            </a:pPr>
            <a:r>
              <a:rPr lang="en-US" sz="1400" dirty="0"/>
              <a:t>Ensure client readiness and prepare a migration strategy.</a:t>
            </a:r>
          </a:p>
          <a:p>
            <a:pPr marL="285750" indent="-285750">
              <a:buFont typeface="Wingdings" panose="05000000000000000000" pitchFamily="2" charset="2"/>
              <a:buChar char="ü"/>
            </a:pPr>
            <a:r>
              <a:rPr lang="en-US" sz="1400" dirty="0"/>
              <a:t>Identify and agree upon an application for representative Migration</a:t>
            </a:r>
          </a:p>
          <a:p>
            <a:endParaRPr lang="en-US" b="1" dirty="0"/>
          </a:p>
          <a:p>
            <a:r>
              <a:rPr lang="en-US" b="1" dirty="0">
                <a:solidFill>
                  <a:srgbClr val="0070C0"/>
                </a:solidFill>
              </a:rPr>
              <a:t>Migration</a:t>
            </a:r>
            <a:r>
              <a:rPr lang="en-US" sz="1400" dirty="0">
                <a:solidFill>
                  <a:srgbClr val="0070C0"/>
                </a:solidFill>
              </a:rPr>
              <a:t> </a:t>
            </a:r>
          </a:p>
          <a:p>
            <a:r>
              <a:rPr lang="en-US" sz="1400" dirty="0"/>
              <a:t>Deployment Assistance, representative migration, knowledge transfer  </a:t>
            </a:r>
          </a:p>
        </p:txBody>
      </p:sp>
      <p:cxnSp>
        <p:nvCxnSpPr>
          <p:cNvPr id="5" name="Straight Connector 4">
            <a:extLst>
              <a:ext uri="{FF2B5EF4-FFF2-40B4-BE49-F238E27FC236}">
                <a16:creationId xmlns:a16="http://schemas.microsoft.com/office/drawing/2014/main" id="{6A857440-56DA-A942-9A2A-0787A9D43D9D}"/>
              </a:ext>
            </a:extLst>
          </p:cNvPr>
          <p:cNvCxnSpPr/>
          <p:nvPr/>
        </p:nvCxnSpPr>
        <p:spPr>
          <a:xfrm>
            <a:off x="6277510" y="972385"/>
            <a:ext cx="0" cy="5186524"/>
          </a:xfrm>
          <a:prstGeom prst="line">
            <a:avLst/>
          </a:prstGeom>
          <a:ln>
            <a:solidFill>
              <a:schemeClr val="accent1">
                <a:lumMod val="75000"/>
              </a:schemeClr>
            </a:solidFill>
            <a:prstDash val="sysDot"/>
          </a:ln>
          <a:effectLst>
            <a:outerShdw blurRad="50800" dist="38100" algn="l"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233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462E83-2D01-1345-8E43-EC6AA2F20CC0}"/>
              </a:ext>
            </a:extLst>
          </p:cNvPr>
          <p:cNvSpPr>
            <a:spLocks noGrp="1"/>
          </p:cNvSpPr>
          <p:nvPr>
            <p:ph type="ftr" sz="quarter" idx="11"/>
          </p:nvPr>
        </p:nvSpPr>
        <p:spPr/>
        <p:txBody>
          <a:bodyPr/>
          <a:lstStyle/>
          <a:p>
            <a:r>
              <a:rPr lang="en-US"/>
              <a:t>© 2018 IBM Corporation</a:t>
            </a:r>
          </a:p>
        </p:txBody>
      </p:sp>
      <p:sp>
        <p:nvSpPr>
          <p:cNvPr id="3" name="Slide Number Placeholder 2">
            <a:extLst>
              <a:ext uri="{FF2B5EF4-FFF2-40B4-BE49-F238E27FC236}">
                <a16:creationId xmlns:a16="http://schemas.microsoft.com/office/drawing/2014/main" id="{181D0B6B-4E1E-5641-9F81-613297E9CAAB}"/>
              </a:ext>
            </a:extLst>
          </p:cNvPr>
          <p:cNvSpPr>
            <a:spLocks noGrp="1"/>
          </p:cNvSpPr>
          <p:nvPr>
            <p:ph type="sldNum" sz="quarter" idx="12"/>
          </p:nvPr>
        </p:nvSpPr>
        <p:spPr/>
        <p:txBody>
          <a:bodyPr/>
          <a:lstStyle/>
          <a:p>
            <a:fld id="{E1475BB0-79CA-FF40-9230-C7A0E676BBBB}" type="slidenum">
              <a:rPr lang="en-US" smtClean="0"/>
              <a:t>5</a:t>
            </a:fld>
            <a:endParaRPr lang="en-US" dirty="0"/>
          </a:p>
        </p:txBody>
      </p:sp>
      <p:sp>
        <p:nvSpPr>
          <p:cNvPr id="12" name="TextBox 11">
            <a:extLst>
              <a:ext uri="{FF2B5EF4-FFF2-40B4-BE49-F238E27FC236}">
                <a16:creationId xmlns:a16="http://schemas.microsoft.com/office/drawing/2014/main" id="{9A002ED6-AA52-904D-8E96-D5A6CDE38472}"/>
              </a:ext>
            </a:extLst>
          </p:cNvPr>
          <p:cNvSpPr txBox="1"/>
          <p:nvPr/>
        </p:nvSpPr>
        <p:spPr>
          <a:xfrm>
            <a:off x="407542" y="440570"/>
            <a:ext cx="11270750" cy="589736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algn="l" rotWithShape="0">
              <a:schemeClr val="tx2">
                <a:lumMod val="50000"/>
                <a:alpha val="40000"/>
              </a:schemeClr>
            </a:outerShdw>
          </a:effectLst>
        </p:spPr>
        <p:txBody>
          <a:bodyPr wrap="square" rtlCol="0">
            <a:spAutoFit/>
          </a:bodyPr>
          <a:lstStyle/>
          <a:p>
            <a:endParaRPr lang="en-US" dirty="0"/>
          </a:p>
        </p:txBody>
      </p:sp>
      <p:sp>
        <p:nvSpPr>
          <p:cNvPr id="13" name="TextBox 12">
            <a:extLst>
              <a:ext uri="{FF2B5EF4-FFF2-40B4-BE49-F238E27FC236}">
                <a16:creationId xmlns:a16="http://schemas.microsoft.com/office/drawing/2014/main" id="{C3889FED-D205-3148-B02E-0A075AC5CC62}"/>
              </a:ext>
            </a:extLst>
          </p:cNvPr>
          <p:cNvSpPr txBox="1"/>
          <p:nvPr/>
        </p:nvSpPr>
        <p:spPr>
          <a:xfrm>
            <a:off x="513707" y="452351"/>
            <a:ext cx="9535067" cy="5832000"/>
          </a:xfrm>
          <a:prstGeom prst="rect">
            <a:avLst/>
          </a:prstGeom>
          <a:blipFill dpi="0" rotWithShape="1">
            <a:blip r:embed="rId2">
              <a:alphaModFix amt="3000"/>
            </a:blip>
            <a:srcRect/>
            <a:stretch>
              <a:fillRect/>
            </a:stretch>
          </a:blipFill>
          <a:ln>
            <a:noFill/>
          </a:ln>
          <a:effectLst>
            <a:outerShdw blurRad="50800" dist="38100" algn="l" rotWithShape="0">
              <a:schemeClr val="accent1">
                <a:lumMod val="20000"/>
                <a:lumOff val="80000"/>
                <a:alpha val="0"/>
              </a:schemeClr>
            </a:outerShdw>
          </a:effectLst>
        </p:spPr>
        <p:txBody>
          <a:bodyPr wrap="square" rtlCol="0">
            <a:spAutoFit/>
          </a:bodyPr>
          <a:lstStyle/>
          <a:p>
            <a:endParaRPr lang="en-US" dirty="0"/>
          </a:p>
        </p:txBody>
      </p:sp>
      <p:sp>
        <p:nvSpPr>
          <p:cNvPr id="14" name="TextBox 13">
            <a:extLst>
              <a:ext uri="{FF2B5EF4-FFF2-40B4-BE49-F238E27FC236}">
                <a16:creationId xmlns:a16="http://schemas.microsoft.com/office/drawing/2014/main" id="{94109945-7260-A84E-89A3-4563249C491E}"/>
              </a:ext>
            </a:extLst>
          </p:cNvPr>
          <p:cNvSpPr txBox="1"/>
          <p:nvPr/>
        </p:nvSpPr>
        <p:spPr>
          <a:xfrm>
            <a:off x="802394" y="608418"/>
            <a:ext cx="9246381" cy="5688000"/>
          </a:xfrm>
          <a:prstGeom prst="rect">
            <a:avLst/>
          </a:prstGeom>
          <a:noFill/>
        </p:spPr>
        <p:txBody>
          <a:bodyPr wrap="square" rtlCol="0" anchor="t">
            <a:spAutoFit/>
          </a:bodyPr>
          <a:lstStyle/>
          <a:p>
            <a:r>
              <a:rPr lang="en-US" b="1" dirty="0"/>
              <a:t>DAT will offer Clients and IBM the following services  </a:t>
            </a:r>
          </a:p>
          <a:p>
            <a:r>
              <a:rPr lang="en-US" b="1" dirty="0">
                <a:solidFill>
                  <a:srgbClr val="002060"/>
                </a:solidFill>
              </a:rPr>
              <a:t>(</a:t>
            </a:r>
            <a:r>
              <a:rPr lang="en-US" sz="1200" b="1" dirty="0">
                <a:solidFill>
                  <a:srgbClr val="002060"/>
                </a:solidFill>
              </a:rPr>
              <a:t>The tasks are representational only. Detailed list of tasks, IBM and Client responsibilities and completion criteria will be defined through a DOU/SOW )</a:t>
            </a:r>
            <a:endParaRPr lang="en-US" sz="1200" dirty="0"/>
          </a:p>
          <a:p>
            <a:endParaRPr lang="en-US" sz="1400" dirty="0"/>
          </a:p>
          <a:p>
            <a:endParaRPr lang="en-US" sz="1400" dirty="0"/>
          </a:p>
          <a:p>
            <a:endParaRPr lang="en-US" sz="1400" dirty="0"/>
          </a:p>
          <a:p>
            <a:pPr marL="285750" indent="-285750">
              <a:buFont typeface="Wingdings" pitchFamily="2" charset="2"/>
              <a:buChar char="§"/>
            </a:pPr>
            <a:r>
              <a:rPr lang="en-CA" sz="1600" dirty="0"/>
              <a:t>Assessment of current state client setup</a:t>
            </a:r>
          </a:p>
          <a:p>
            <a:pPr marL="285750" indent="-285750">
              <a:buFont typeface="Wingdings" pitchFamily="2" charset="2"/>
              <a:buChar char="§"/>
            </a:pPr>
            <a:r>
              <a:rPr lang="en-CA" sz="1600" dirty="0"/>
              <a:t>Transformation/Product workshop and Future state Architecture </a:t>
            </a:r>
            <a:endParaRPr lang="en-US" sz="1600" dirty="0"/>
          </a:p>
          <a:p>
            <a:pPr marL="285750" indent="-285750">
              <a:buFont typeface="Wingdings" pitchFamily="2" charset="2"/>
              <a:buChar char="§"/>
            </a:pPr>
            <a:r>
              <a:rPr lang="en-CA" sz="1600" dirty="0"/>
              <a:t>Assistance for Product deployment  </a:t>
            </a:r>
          </a:p>
          <a:p>
            <a:pPr marL="285750" indent="-285750">
              <a:buFont typeface="Wingdings" pitchFamily="2" charset="2"/>
              <a:buChar char="§"/>
            </a:pPr>
            <a:r>
              <a:rPr lang="en-CA" sz="1600" dirty="0"/>
              <a:t>Representative Migration</a:t>
            </a:r>
          </a:p>
          <a:p>
            <a:pPr marL="285750" indent="-285750">
              <a:buFont typeface="Wingdings" pitchFamily="2" charset="2"/>
              <a:buChar char="§"/>
            </a:pPr>
            <a:r>
              <a:rPr lang="en-CA" sz="1600" dirty="0"/>
              <a:t>Migration approach for future implementation</a:t>
            </a:r>
          </a:p>
          <a:p>
            <a:pPr marL="285750" indent="-285750">
              <a:buFont typeface="Wingdings" pitchFamily="2" charset="2"/>
              <a:buChar char="§"/>
            </a:pPr>
            <a:r>
              <a:rPr lang="en-CA" sz="1600" dirty="0"/>
              <a:t>Knowledge transfer</a:t>
            </a:r>
            <a:br>
              <a:rPr lang="en-CA" sz="1600" dirty="0"/>
            </a:br>
            <a:endParaRPr lang="en-CA" sz="1600" dirty="0"/>
          </a:p>
          <a:p>
            <a:r>
              <a:rPr lang="en-CA" sz="1600" b="1" dirty="0"/>
              <a:t>Products in Scope</a:t>
            </a:r>
          </a:p>
          <a:p>
            <a:endParaRPr lang="en-CA" sz="1600" b="1" dirty="0"/>
          </a:p>
          <a:p>
            <a:r>
              <a:rPr lang="en-CA" sz="1600" b="1" dirty="0"/>
              <a:t>ZOD, </a:t>
            </a:r>
            <a:r>
              <a:rPr lang="en-CA" sz="1600" b="1" dirty="0" err="1"/>
              <a:t>IDzEE</a:t>
            </a:r>
            <a:r>
              <a:rPr lang="en-CA" sz="1600" b="1" dirty="0"/>
              <a:t>(DBB-Git)</a:t>
            </a:r>
          </a:p>
          <a:p>
            <a:r>
              <a:rPr lang="en-CA" sz="1600" b="1" dirty="0"/>
              <a:t>Note : </a:t>
            </a:r>
            <a:r>
              <a:rPr lang="en-CA" sz="1600" dirty="0"/>
              <a:t>ADDI program details is a work in progress and is not included in this presentation</a:t>
            </a:r>
          </a:p>
          <a:p>
            <a:endParaRPr lang="en-CA" sz="1600" dirty="0"/>
          </a:p>
          <a:p>
            <a:r>
              <a:rPr lang="en-CA" sz="1600" b="1" dirty="0"/>
              <a:t>Pricing</a:t>
            </a:r>
          </a:p>
          <a:p>
            <a:r>
              <a:rPr lang="en-CA" sz="1600" dirty="0"/>
              <a:t>DAT will offer the DAP program at no cost. If travel is involved, T&amp;L are to be covered by requesting organization</a:t>
            </a:r>
          </a:p>
          <a:p>
            <a:endParaRPr lang="en-CA" sz="1600" dirty="0"/>
          </a:p>
          <a:p>
            <a:endParaRPr lang="en-CA" sz="1600" b="1" dirty="0"/>
          </a:p>
          <a:p>
            <a:endParaRPr lang="en-CA" sz="1600" b="1" dirty="0"/>
          </a:p>
          <a:p>
            <a:endParaRPr lang="en-CA" sz="1600" b="1" dirty="0"/>
          </a:p>
          <a:p>
            <a:endParaRPr lang="en-CA" sz="1600" b="1" dirty="0"/>
          </a:p>
          <a:p>
            <a:endParaRPr lang="en-CA" sz="1600" dirty="0"/>
          </a:p>
          <a:p>
            <a:r>
              <a:rPr lang="en-CA" sz="1600" dirty="0"/>
              <a:t>   </a:t>
            </a:r>
            <a:r>
              <a:rPr lang="en-CA" sz="1600" dirty="0">
                <a:cs typeface="Calibri"/>
              </a:rPr>
              <a:t> </a:t>
            </a:r>
          </a:p>
          <a:p>
            <a:endParaRPr lang="en-CA" sz="1600" dirty="0"/>
          </a:p>
          <a:p>
            <a:endParaRPr lang="en-US" dirty="0"/>
          </a:p>
          <a:p>
            <a:endParaRPr lang="en-CA" b="1" dirty="0">
              <a:solidFill>
                <a:srgbClr val="FF0000"/>
              </a:solidFill>
            </a:endParaRPr>
          </a:p>
          <a:p>
            <a:endParaRPr lang="en-CA" dirty="0"/>
          </a:p>
          <a:p>
            <a:endParaRPr lang="en-US" dirty="0"/>
          </a:p>
        </p:txBody>
      </p:sp>
      <p:sp>
        <p:nvSpPr>
          <p:cNvPr id="20" name="CuadroTexto 107">
            <a:extLst>
              <a:ext uri="{FF2B5EF4-FFF2-40B4-BE49-F238E27FC236}">
                <a16:creationId xmlns:a16="http://schemas.microsoft.com/office/drawing/2014/main" id="{8454A92A-40B9-934A-8E90-AC77C7AE87FB}"/>
              </a:ext>
            </a:extLst>
          </p:cNvPr>
          <p:cNvSpPr txBox="1"/>
          <p:nvPr/>
        </p:nvSpPr>
        <p:spPr>
          <a:xfrm>
            <a:off x="3318767" y="-3423"/>
            <a:ext cx="5554465" cy="369332"/>
          </a:xfrm>
          <a:prstGeom prst="rect">
            <a:avLst/>
          </a:prstGeom>
          <a:noFill/>
        </p:spPr>
        <p:txBody>
          <a:bodyPr wrap="square" rtlCol="0">
            <a:spAutoFit/>
          </a:bodyPr>
          <a:lstStyle/>
          <a:p>
            <a:pPr algn="ctr"/>
            <a:r>
              <a:rPr lang="en-US" b="1" dirty="0">
                <a:solidFill>
                  <a:schemeClr val="bg2">
                    <a:lumMod val="10000"/>
                  </a:schemeClr>
                </a:solidFill>
              </a:rPr>
              <a:t>DevOps Acceleration Program(DAP) Summary - 2019</a:t>
            </a:r>
          </a:p>
        </p:txBody>
      </p:sp>
      <p:sp>
        <p:nvSpPr>
          <p:cNvPr id="21" name="Rectángulo 108">
            <a:extLst>
              <a:ext uri="{FF2B5EF4-FFF2-40B4-BE49-F238E27FC236}">
                <a16:creationId xmlns:a16="http://schemas.microsoft.com/office/drawing/2014/main" id="{DCE507B1-CC19-5248-85B4-039F4D62D05E}"/>
              </a:ext>
            </a:extLst>
          </p:cNvPr>
          <p:cNvSpPr/>
          <p:nvPr/>
        </p:nvSpPr>
        <p:spPr>
          <a:xfrm flipV="1">
            <a:off x="3513221" y="336506"/>
            <a:ext cx="5178392"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TextBox 5">
            <a:extLst>
              <a:ext uri="{FF2B5EF4-FFF2-40B4-BE49-F238E27FC236}">
                <a16:creationId xmlns:a16="http://schemas.microsoft.com/office/drawing/2014/main" id="{06B7F4CA-9F6B-4960-9FB2-3BB84E902461}"/>
              </a:ext>
            </a:extLst>
          </p:cNvPr>
          <p:cNvSpPr txBox="1"/>
          <p:nvPr/>
        </p:nvSpPr>
        <p:spPr>
          <a:xfrm>
            <a:off x="10048776" y="452351"/>
            <a:ext cx="1629516" cy="5885585"/>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2276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462E83-2D01-1345-8E43-EC6AA2F20CC0}"/>
              </a:ext>
            </a:extLst>
          </p:cNvPr>
          <p:cNvSpPr>
            <a:spLocks noGrp="1"/>
          </p:cNvSpPr>
          <p:nvPr>
            <p:ph type="ftr" sz="quarter" idx="11"/>
          </p:nvPr>
        </p:nvSpPr>
        <p:spPr/>
        <p:txBody>
          <a:bodyPr/>
          <a:lstStyle/>
          <a:p>
            <a:r>
              <a:rPr lang="en-US"/>
              <a:t>© 2018 IBM Corporation</a:t>
            </a:r>
          </a:p>
        </p:txBody>
      </p:sp>
      <p:sp>
        <p:nvSpPr>
          <p:cNvPr id="3" name="Slide Number Placeholder 2">
            <a:extLst>
              <a:ext uri="{FF2B5EF4-FFF2-40B4-BE49-F238E27FC236}">
                <a16:creationId xmlns:a16="http://schemas.microsoft.com/office/drawing/2014/main" id="{181D0B6B-4E1E-5641-9F81-613297E9CAAB}"/>
              </a:ext>
            </a:extLst>
          </p:cNvPr>
          <p:cNvSpPr>
            <a:spLocks noGrp="1"/>
          </p:cNvSpPr>
          <p:nvPr>
            <p:ph type="sldNum" sz="quarter" idx="12"/>
          </p:nvPr>
        </p:nvSpPr>
        <p:spPr/>
        <p:txBody>
          <a:bodyPr/>
          <a:lstStyle/>
          <a:p>
            <a:fld id="{E1475BB0-79CA-FF40-9230-C7A0E676BBBB}" type="slidenum">
              <a:rPr lang="en-US" smtClean="0"/>
              <a:t>6</a:t>
            </a:fld>
            <a:endParaRPr lang="en-US" dirty="0"/>
          </a:p>
        </p:txBody>
      </p:sp>
      <p:sp>
        <p:nvSpPr>
          <p:cNvPr id="12" name="TextBox 11">
            <a:extLst>
              <a:ext uri="{FF2B5EF4-FFF2-40B4-BE49-F238E27FC236}">
                <a16:creationId xmlns:a16="http://schemas.microsoft.com/office/drawing/2014/main" id="{9A002ED6-AA52-904D-8E96-D5A6CDE38472}"/>
              </a:ext>
            </a:extLst>
          </p:cNvPr>
          <p:cNvSpPr txBox="1"/>
          <p:nvPr/>
        </p:nvSpPr>
        <p:spPr>
          <a:xfrm>
            <a:off x="513708" y="422155"/>
            <a:ext cx="11270750" cy="589736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algn="l" rotWithShape="0">
              <a:schemeClr val="tx2">
                <a:lumMod val="50000"/>
                <a:alpha val="40000"/>
              </a:schemeClr>
            </a:outerShdw>
          </a:effectLst>
        </p:spPr>
        <p:txBody>
          <a:bodyPr wrap="square" rtlCol="0">
            <a:spAutoFit/>
          </a:bodyPr>
          <a:lstStyle/>
          <a:p>
            <a:endParaRPr lang="en-US" dirty="0"/>
          </a:p>
        </p:txBody>
      </p:sp>
      <p:sp>
        <p:nvSpPr>
          <p:cNvPr id="13" name="TextBox 12">
            <a:extLst>
              <a:ext uri="{FF2B5EF4-FFF2-40B4-BE49-F238E27FC236}">
                <a16:creationId xmlns:a16="http://schemas.microsoft.com/office/drawing/2014/main" id="{C3889FED-D205-3148-B02E-0A075AC5CC62}"/>
              </a:ext>
            </a:extLst>
          </p:cNvPr>
          <p:cNvSpPr txBox="1"/>
          <p:nvPr/>
        </p:nvSpPr>
        <p:spPr>
          <a:xfrm>
            <a:off x="513708" y="452350"/>
            <a:ext cx="9639414" cy="5904000"/>
          </a:xfrm>
          <a:prstGeom prst="rect">
            <a:avLst/>
          </a:prstGeom>
          <a:blipFill dpi="0" rotWithShape="1">
            <a:blip r:embed="rId2">
              <a:alphaModFix amt="3000"/>
            </a:blip>
            <a:srcRect/>
            <a:stretch>
              <a:fillRect/>
            </a:stretch>
          </a:blipFill>
          <a:ln>
            <a:noFill/>
          </a:ln>
          <a:effectLst>
            <a:outerShdw blurRad="50800" dist="38100" algn="l" rotWithShape="0">
              <a:schemeClr val="accent1">
                <a:lumMod val="20000"/>
                <a:lumOff val="80000"/>
                <a:alpha val="0"/>
              </a:schemeClr>
            </a:outerShdw>
          </a:effectLst>
        </p:spPr>
        <p:txBody>
          <a:bodyPr wrap="square" rtlCol="0">
            <a:spAutoFit/>
          </a:bodyPr>
          <a:lstStyle/>
          <a:p>
            <a:endParaRPr lang="en-US" dirty="0"/>
          </a:p>
        </p:txBody>
      </p:sp>
      <p:sp>
        <p:nvSpPr>
          <p:cNvPr id="14" name="TextBox 13">
            <a:extLst>
              <a:ext uri="{FF2B5EF4-FFF2-40B4-BE49-F238E27FC236}">
                <a16:creationId xmlns:a16="http://schemas.microsoft.com/office/drawing/2014/main" id="{94109945-7260-A84E-89A3-4563249C491E}"/>
              </a:ext>
            </a:extLst>
          </p:cNvPr>
          <p:cNvSpPr txBox="1"/>
          <p:nvPr/>
        </p:nvSpPr>
        <p:spPr>
          <a:xfrm>
            <a:off x="802395" y="608427"/>
            <a:ext cx="8631382" cy="8156079"/>
          </a:xfrm>
          <a:prstGeom prst="rect">
            <a:avLst/>
          </a:prstGeom>
          <a:noFill/>
        </p:spPr>
        <p:txBody>
          <a:bodyPr wrap="square" rtlCol="0" anchor="t">
            <a:spAutoFit/>
          </a:bodyPr>
          <a:lstStyle/>
          <a:p>
            <a:r>
              <a:rPr lang="en-US" b="1" dirty="0"/>
              <a:t>DAT will offer clients the following services  </a:t>
            </a:r>
          </a:p>
          <a:p>
            <a:r>
              <a:rPr lang="en-US" b="1" dirty="0">
                <a:solidFill>
                  <a:srgbClr val="002060"/>
                </a:solidFill>
              </a:rPr>
              <a:t>(</a:t>
            </a:r>
            <a:r>
              <a:rPr lang="en-US" sz="1200" b="1" dirty="0">
                <a:solidFill>
                  <a:srgbClr val="002060"/>
                </a:solidFill>
              </a:rPr>
              <a:t>The tasks are representational only. Detailed list of tasks, IBM and Client responsibilities and completion criteria will be defined through a DOU/SOW )</a:t>
            </a:r>
            <a:endParaRPr lang="en-US" sz="1200" dirty="0"/>
          </a:p>
          <a:p>
            <a:endParaRPr lang="en-US" sz="1400" dirty="0"/>
          </a:p>
          <a:p>
            <a:br>
              <a:rPr lang="en-CA" b="1" dirty="0"/>
            </a:br>
            <a:r>
              <a:rPr lang="en-CA" b="1" dirty="0"/>
              <a:t>Product deployment </a:t>
            </a:r>
          </a:p>
          <a:p>
            <a:pPr marL="285750" indent="-285750">
              <a:buFont typeface="Wingdings" pitchFamily="2" charset="2"/>
              <a:buChar char="§"/>
            </a:pPr>
            <a:r>
              <a:rPr lang="en-CA" sz="1600" dirty="0"/>
              <a:t>Provide detailed and client specific installation procedure to perform the following</a:t>
            </a:r>
          </a:p>
          <a:p>
            <a:r>
              <a:rPr lang="en-CA" sz="1600" dirty="0"/>
              <a:t>	- Install ZOD client and server components</a:t>
            </a:r>
          </a:p>
          <a:p>
            <a:r>
              <a:rPr lang="en-CA" sz="1600" dirty="0"/>
              <a:t>	- Install DBB</a:t>
            </a:r>
          </a:p>
          <a:p>
            <a:r>
              <a:rPr lang="en-CA" sz="1600" dirty="0"/>
              <a:t>	- Install Git client on z/OS </a:t>
            </a:r>
          </a:p>
          <a:p>
            <a:r>
              <a:rPr lang="en-CA" sz="1600" dirty="0"/>
              <a:t>	- Integration</a:t>
            </a:r>
          </a:p>
          <a:p>
            <a:endParaRPr lang="en-CA" sz="1600" b="1" dirty="0"/>
          </a:p>
          <a:p>
            <a:r>
              <a:rPr lang="en-CA" sz="1600" b="1" dirty="0"/>
              <a:t>Note : </a:t>
            </a:r>
            <a:r>
              <a:rPr lang="en-CA" sz="1600" dirty="0"/>
              <a:t>If the product is </a:t>
            </a:r>
            <a:r>
              <a:rPr lang="en-CA" sz="1600" dirty="0" err="1"/>
              <a:t>IDzEE</a:t>
            </a:r>
            <a:r>
              <a:rPr lang="en-CA" sz="1600" dirty="0"/>
              <a:t>, CST will be involved for the DBB-Git, SCM/build Portion of project</a:t>
            </a:r>
          </a:p>
          <a:p>
            <a:endParaRPr lang="en-CA" sz="1600" dirty="0"/>
          </a:p>
          <a:p>
            <a:endParaRPr lang="en-CA" sz="1600" dirty="0"/>
          </a:p>
          <a:p>
            <a:r>
              <a:rPr lang="en-CA" sz="1600" b="1" dirty="0"/>
              <a:t>Product Deployment - Assumptions</a:t>
            </a:r>
          </a:p>
          <a:p>
            <a:pPr marL="285750" indent="-285750">
              <a:buFont typeface="Wingdings" pitchFamily="2" charset="2"/>
              <a:buChar char="Ø"/>
            </a:pPr>
            <a:r>
              <a:rPr lang="en-CA" dirty="0"/>
              <a:t>	</a:t>
            </a:r>
            <a:r>
              <a:rPr lang="en-CA" sz="1600" dirty="0"/>
              <a:t>Git server already up and running for other teams that z/OS artifacts will be added to</a:t>
            </a:r>
          </a:p>
          <a:p>
            <a:pPr marL="285750" indent="-285750">
              <a:buFont typeface="Wingdings" pitchFamily="2" charset="2"/>
              <a:buChar char="Ø"/>
            </a:pPr>
            <a:r>
              <a:rPr lang="en-CA" sz="1600" dirty="0"/>
              <a:t>	Automated pipeline using Jenkins already configured with quality gates and running for 	other systems</a:t>
            </a:r>
          </a:p>
          <a:p>
            <a:pPr marL="285750" indent="-285750">
              <a:buFont typeface="Wingdings" pitchFamily="2" charset="2"/>
              <a:buChar char="Ø"/>
            </a:pPr>
            <a:r>
              <a:rPr lang="en-CA" sz="1600" dirty="0"/>
              <a:t>	Artifact repository in place and being used, either Artifactory or Nexus</a:t>
            </a:r>
          </a:p>
          <a:p>
            <a:endParaRPr lang="en-CA" sz="1600" dirty="0"/>
          </a:p>
          <a:p>
            <a:endParaRPr lang="en-CA" sz="1600" b="1" dirty="0"/>
          </a:p>
          <a:p>
            <a:endParaRPr lang="en-CA" sz="1600" b="1" dirty="0"/>
          </a:p>
          <a:p>
            <a:endParaRPr lang="en-CA" sz="1600" b="1" dirty="0"/>
          </a:p>
          <a:p>
            <a:endParaRPr lang="en-CA" sz="1600" b="1" dirty="0"/>
          </a:p>
          <a:p>
            <a:endParaRPr lang="en-CA" sz="1600" dirty="0"/>
          </a:p>
          <a:p>
            <a:r>
              <a:rPr lang="en-CA" sz="1600" dirty="0"/>
              <a:t>   </a:t>
            </a:r>
            <a:r>
              <a:rPr lang="en-CA" sz="1600" dirty="0">
                <a:cs typeface="Calibri"/>
              </a:rPr>
              <a:t> </a:t>
            </a:r>
          </a:p>
          <a:p>
            <a:endParaRPr lang="en-CA" sz="1600" dirty="0"/>
          </a:p>
          <a:p>
            <a:endParaRPr lang="en-US" dirty="0"/>
          </a:p>
          <a:p>
            <a:endParaRPr lang="en-CA" b="1" dirty="0">
              <a:solidFill>
                <a:srgbClr val="FF0000"/>
              </a:solidFill>
            </a:endParaRPr>
          </a:p>
          <a:p>
            <a:endParaRPr lang="en-CA" dirty="0"/>
          </a:p>
          <a:p>
            <a:endParaRPr lang="en-US" dirty="0"/>
          </a:p>
        </p:txBody>
      </p:sp>
      <p:sp>
        <p:nvSpPr>
          <p:cNvPr id="21" name="Rectángulo 108">
            <a:extLst>
              <a:ext uri="{FF2B5EF4-FFF2-40B4-BE49-F238E27FC236}">
                <a16:creationId xmlns:a16="http://schemas.microsoft.com/office/drawing/2014/main" id="{DCE507B1-CC19-5248-85B4-039F4D62D05E}"/>
              </a:ext>
            </a:extLst>
          </p:cNvPr>
          <p:cNvSpPr/>
          <p:nvPr/>
        </p:nvSpPr>
        <p:spPr>
          <a:xfrm>
            <a:off x="3426594" y="290787"/>
            <a:ext cx="568921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TextBox 3">
            <a:extLst>
              <a:ext uri="{FF2B5EF4-FFF2-40B4-BE49-F238E27FC236}">
                <a16:creationId xmlns:a16="http://schemas.microsoft.com/office/drawing/2014/main" id="{FC293539-437E-3C49-8245-0413D5B73534}"/>
              </a:ext>
            </a:extLst>
          </p:cNvPr>
          <p:cNvSpPr txBox="1"/>
          <p:nvPr/>
        </p:nvSpPr>
        <p:spPr>
          <a:xfrm>
            <a:off x="10153122" y="422155"/>
            <a:ext cx="1631335" cy="5867171"/>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wrap="square" rtlCol="0">
            <a:spAutoFit/>
          </a:bodyPr>
          <a:lstStyle/>
          <a:p>
            <a:endParaRPr lang="en-US" dirty="0"/>
          </a:p>
        </p:txBody>
      </p:sp>
      <p:sp>
        <p:nvSpPr>
          <p:cNvPr id="11" name="CuadroTexto 107">
            <a:extLst>
              <a:ext uri="{FF2B5EF4-FFF2-40B4-BE49-F238E27FC236}">
                <a16:creationId xmlns:a16="http://schemas.microsoft.com/office/drawing/2014/main" id="{02C496BA-1DDD-498C-95A0-9AACF38BDE77}"/>
              </a:ext>
            </a:extLst>
          </p:cNvPr>
          <p:cNvSpPr txBox="1"/>
          <p:nvPr/>
        </p:nvSpPr>
        <p:spPr>
          <a:xfrm>
            <a:off x="3076188" y="-34929"/>
            <a:ext cx="6391862" cy="369332"/>
          </a:xfrm>
          <a:prstGeom prst="rect">
            <a:avLst/>
          </a:prstGeom>
          <a:noFill/>
        </p:spPr>
        <p:txBody>
          <a:bodyPr wrap="square" rtlCol="0">
            <a:spAutoFit/>
          </a:bodyPr>
          <a:lstStyle/>
          <a:p>
            <a:pPr algn="ctr"/>
            <a:r>
              <a:rPr lang="en-US" b="1" dirty="0">
                <a:solidFill>
                  <a:schemeClr val="bg2">
                    <a:lumMod val="10000"/>
                  </a:schemeClr>
                </a:solidFill>
              </a:rPr>
              <a:t>DevOps Acceleration Program(DAP) Program details- 2019</a:t>
            </a:r>
          </a:p>
        </p:txBody>
      </p:sp>
    </p:spTree>
    <p:extLst>
      <p:ext uri="{BB962C8B-B14F-4D97-AF65-F5344CB8AC3E}">
        <p14:creationId xmlns:p14="http://schemas.microsoft.com/office/powerpoint/2010/main" val="257255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462E83-2D01-1345-8E43-EC6AA2F20CC0}"/>
              </a:ext>
            </a:extLst>
          </p:cNvPr>
          <p:cNvSpPr>
            <a:spLocks noGrp="1"/>
          </p:cNvSpPr>
          <p:nvPr>
            <p:ph type="ftr" sz="quarter" idx="11"/>
          </p:nvPr>
        </p:nvSpPr>
        <p:spPr/>
        <p:txBody>
          <a:bodyPr/>
          <a:lstStyle/>
          <a:p>
            <a:r>
              <a:rPr lang="en-US"/>
              <a:t>© 2018 IBM Corporation</a:t>
            </a:r>
          </a:p>
        </p:txBody>
      </p:sp>
      <p:sp>
        <p:nvSpPr>
          <p:cNvPr id="3" name="Slide Number Placeholder 2">
            <a:extLst>
              <a:ext uri="{FF2B5EF4-FFF2-40B4-BE49-F238E27FC236}">
                <a16:creationId xmlns:a16="http://schemas.microsoft.com/office/drawing/2014/main" id="{181D0B6B-4E1E-5641-9F81-613297E9CAAB}"/>
              </a:ext>
            </a:extLst>
          </p:cNvPr>
          <p:cNvSpPr>
            <a:spLocks noGrp="1"/>
          </p:cNvSpPr>
          <p:nvPr>
            <p:ph type="sldNum" sz="quarter" idx="12"/>
          </p:nvPr>
        </p:nvSpPr>
        <p:spPr/>
        <p:txBody>
          <a:bodyPr/>
          <a:lstStyle/>
          <a:p>
            <a:fld id="{E1475BB0-79CA-FF40-9230-C7A0E676BBBB}" type="slidenum">
              <a:rPr lang="en-US" smtClean="0"/>
              <a:t>7</a:t>
            </a:fld>
            <a:endParaRPr lang="en-US" dirty="0"/>
          </a:p>
        </p:txBody>
      </p:sp>
      <p:sp>
        <p:nvSpPr>
          <p:cNvPr id="12" name="TextBox 11">
            <a:extLst>
              <a:ext uri="{FF2B5EF4-FFF2-40B4-BE49-F238E27FC236}">
                <a16:creationId xmlns:a16="http://schemas.microsoft.com/office/drawing/2014/main" id="{9A002ED6-AA52-904D-8E96-D5A6CDE38472}"/>
              </a:ext>
            </a:extLst>
          </p:cNvPr>
          <p:cNvSpPr txBox="1"/>
          <p:nvPr/>
        </p:nvSpPr>
        <p:spPr>
          <a:xfrm>
            <a:off x="513708" y="422155"/>
            <a:ext cx="11270750" cy="589736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algn="l" rotWithShape="0">
              <a:schemeClr val="tx2">
                <a:lumMod val="50000"/>
                <a:alpha val="40000"/>
              </a:schemeClr>
            </a:outerShdw>
          </a:effectLst>
        </p:spPr>
        <p:txBody>
          <a:bodyPr wrap="square" rtlCol="0">
            <a:spAutoFit/>
          </a:bodyPr>
          <a:lstStyle/>
          <a:p>
            <a:endParaRPr lang="en-US" dirty="0"/>
          </a:p>
        </p:txBody>
      </p:sp>
      <p:sp>
        <p:nvSpPr>
          <p:cNvPr id="13" name="TextBox 12">
            <a:extLst>
              <a:ext uri="{FF2B5EF4-FFF2-40B4-BE49-F238E27FC236}">
                <a16:creationId xmlns:a16="http://schemas.microsoft.com/office/drawing/2014/main" id="{C3889FED-D205-3148-B02E-0A075AC5CC62}"/>
              </a:ext>
            </a:extLst>
          </p:cNvPr>
          <p:cNvSpPr txBox="1"/>
          <p:nvPr/>
        </p:nvSpPr>
        <p:spPr>
          <a:xfrm>
            <a:off x="513708" y="452350"/>
            <a:ext cx="9639414" cy="5904000"/>
          </a:xfrm>
          <a:prstGeom prst="rect">
            <a:avLst/>
          </a:prstGeom>
          <a:blipFill dpi="0" rotWithShape="1">
            <a:blip r:embed="rId2">
              <a:alphaModFix amt="3000"/>
            </a:blip>
            <a:srcRect/>
            <a:stretch>
              <a:fillRect/>
            </a:stretch>
          </a:blipFill>
          <a:ln>
            <a:noFill/>
          </a:ln>
          <a:effectLst>
            <a:outerShdw blurRad="50800" dist="38100" algn="l" rotWithShape="0">
              <a:schemeClr val="accent1">
                <a:lumMod val="20000"/>
                <a:lumOff val="80000"/>
                <a:alpha val="0"/>
              </a:schemeClr>
            </a:outerShdw>
          </a:effectLst>
        </p:spPr>
        <p:txBody>
          <a:bodyPr wrap="square" rtlCol="0">
            <a:spAutoFit/>
          </a:bodyPr>
          <a:lstStyle/>
          <a:p>
            <a:endParaRPr lang="en-US" dirty="0"/>
          </a:p>
        </p:txBody>
      </p:sp>
      <p:sp>
        <p:nvSpPr>
          <p:cNvPr id="14" name="TextBox 13">
            <a:extLst>
              <a:ext uri="{FF2B5EF4-FFF2-40B4-BE49-F238E27FC236}">
                <a16:creationId xmlns:a16="http://schemas.microsoft.com/office/drawing/2014/main" id="{94109945-7260-A84E-89A3-4563249C491E}"/>
              </a:ext>
            </a:extLst>
          </p:cNvPr>
          <p:cNvSpPr txBox="1"/>
          <p:nvPr/>
        </p:nvSpPr>
        <p:spPr>
          <a:xfrm>
            <a:off x="802395" y="608364"/>
            <a:ext cx="8631382" cy="4616648"/>
          </a:xfrm>
          <a:prstGeom prst="rect">
            <a:avLst/>
          </a:prstGeom>
          <a:noFill/>
        </p:spPr>
        <p:txBody>
          <a:bodyPr wrap="square" rtlCol="0" anchor="t">
            <a:spAutoFit/>
          </a:bodyPr>
          <a:lstStyle/>
          <a:p>
            <a:r>
              <a:rPr lang="en-US" b="1" dirty="0"/>
              <a:t>DAT will offer clients the following services  </a:t>
            </a:r>
          </a:p>
          <a:p>
            <a:r>
              <a:rPr lang="en-US" b="1" dirty="0">
                <a:solidFill>
                  <a:srgbClr val="002060"/>
                </a:solidFill>
              </a:rPr>
              <a:t>(</a:t>
            </a:r>
            <a:r>
              <a:rPr lang="en-US" sz="1200" b="1" dirty="0">
                <a:solidFill>
                  <a:srgbClr val="002060"/>
                </a:solidFill>
              </a:rPr>
              <a:t>The tasks are representational only. Detailed list of tasks, IBM and Client responsibilities and completion criteria will be defined through a DOU/SOW )</a:t>
            </a:r>
            <a:endParaRPr lang="en-US" sz="1200" dirty="0"/>
          </a:p>
          <a:p>
            <a:endParaRPr lang="en-US" sz="1400" dirty="0"/>
          </a:p>
          <a:p>
            <a:endParaRPr lang="en-CA" sz="1600" dirty="0"/>
          </a:p>
          <a:p>
            <a:r>
              <a:rPr lang="en-CA" sz="1600" b="1" dirty="0"/>
              <a:t>Product Deployment - Out of Scope</a:t>
            </a:r>
          </a:p>
          <a:p>
            <a:pPr marL="285750" indent="-285750">
              <a:buFont typeface="Wingdings" pitchFamily="2" charset="2"/>
              <a:buChar char="Ø"/>
            </a:pPr>
            <a:r>
              <a:rPr lang="en-CA" sz="1600" b="1" dirty="0"/>
              <a:t>	</a:t>
            </a:r>
            <a:r>
              <a:rPr lang="en-CA" sz="1600" dirty="0"/>
              <a:t>Git Server installation</a:t>
            </a:r>
          </a:p>
          <a:p>
            <a:pPr marL="285750" indent="-285750">
              <a:buFont typeface="Wingdings" pitchFamily="2" charset="2"/>
              <a:buChar char="Ø"/>
            </a:pPr>
            <a:r>
              <a:rPr lang="en-CA" sz="1600" dirty="0"/>
              <a:t>	Jenkins pipeline configuration  </a:t>
            </a:r>
            <a:endParaRPr lang="en-CA" sz="1600" b="1" dirty="0"/>
          </a:p>
          <a:p>
            <a:endParaRPr lang="en-CA" sz="1600" b="1" dirty="0"/>
          </a:p>
          <a:p>
            <a:endParaRPr lang="en-CA" sz="1600" b="1" dirty="0"/>
          </a:p>
          <a:p>
            <a:endParaRPr lang="en-CA" sz="1600" b="1" dirty="0"/>
          </a:p>
          <a:p>
            <a:endParaRPr lang="en-CA" sz="1600" dirty="0"/>
          </a:p>
          <a:p>
            <a:r>
              <a:rPr lang="en-CA" sz="1600" dirty="0"/>
              <a:t>   </a:t>
            </a:r>
            <a:r>
              <a:rPr lang="en-CA" sz="1600" dirty="0">
                <a:cs typeface="Calibri"/>
              </a:rPr>
              <a:t> </a:t>
            </a:r>
          </a:p>
          <a:p>
            <a:endParaRPr lang="en-CA" sz="1600" dirty="0"/>
          </a:p>
          <a:p>
            <a:endParaRPr lang="en-US" dirty="0"/>
          </a:p>
          <a:p>
            <a:endParaRPr lang="en-CA" b="1" dirty="0">
              <a:solidFill>
                <a:srgbClr val="FF0000"/>
              </a:solidFill>
            </a:endParaRPr>
          </a:p>
          <a:p>
            <a:endParaRPr lang="en-CA" dirty="0"/>
          </a:p>
          <a:p>
            <a:endParaRPr lang="en-US" dirty="0"/>
          </a:p>
        </p:txBody>
      </p:sp>
      <p:sp>
        <p:nvSpPr>
          <p:cNvPr id="21" name="Rectángulo 108">
            <a:extLst>
              <a:ext uri="{FF2B5EF4-FFF2-40B4-BE49-F238E27FC236}">
                <a16:creationId xmlns:a16="http://schemas.microsoft.com/office/drawing/2014/main" id="{DCE507B1-CC19-5248-85B4-039F4D62D05E}"/>
              </a:ext>
            </a:extLst>
          </p:cNvPr>
          <p:cNvSpPr/>
          <p:nvPr/>
        </p:nvSpPr>
        <p:spPr>
          <a:xfrm>
            <a:off x="3241764" y="290787"/>
            <a:ext cx="568085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TextBox 3">
            <a:extLst>
              <a:ext uri="{FF2B5EF4-FFF2-40B4-BE49-F238E27FC236}">
                <a16:creationId xmlns:a16="http://schemas.microsoft.com/office/drawing/2014/main" id="{FC293539-437E-3C49-8245-0413D5B73534}"/>
              </a:ext>
            </a:extLst>
          </p:cNvPr>
          <p:cNvSpPr txBox="1"/>
          <p:nvPr/>
        </p:nvSpPr>
        <p:spPr>
          <a:xfrm>
            <a:off x="10153122" y="422155"/>
            <a:ext cx="1631335" cy="5867171"/>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wrap="square" rtlCol="0">
            <a:spAutoFit/>
          </a:bodyPr>
          <a:lstStyle/>
          <a:p>
            <a:endParaRPr lang="en-US" dirty="0"/>
          </a:p>
        </p:txBody>
      </p:sp>
      <p:sp>
        <p:nvSpPr>
          <p:cNvPr id="10" name="CuadroTexto 107">
            <a:extLst>
              <a:ext uri="{FF2B5EF4-FFF2-40B4-BE49-F238E27FC236}">
                <a16:creationId xmlns:a16="http://schemas.microsoft.com/office/drawing/2014/main" id="{4AC06A16-362D-4250-96E4-477E155DCE13}"/>
              </a:ext>
            </a:extLst>
          </p:cNvPr>
          <p:cNvSpPr txBox="1"/>
          <p:nvPr/>
        </p:nvSpPr>
        <p:spPr>
          <a:xfrm>
            <a:off x="3241764" y="-34966"/>
            <a:ext cx="5554465" cy="369332"/>
          </a:xfrm>
          <a:prstGeom prst="rect">
            <a:avLst/>
          </a:prstGeom>
          <a:noFill/>
        </p:spPr>
        <p:txBody>
          <a:bodyPr wrap="square" rtlCol="0">
            <a:spAutoFit/>
          </a:bodyPr>
          <a:lstStyle/>
          <a:p>
            <a:pPr algn="ctr"/>
            <a:r>
              <a:rPr lang="en-US" b="1" dirty="0">
                <a:solidFill>
                  <a:schemeClr val="bg2">
                    <a:lumMod val="10000"/>
                  </a:schemeClr>
                </a:solidFill>
              </a:rPr>
              <a:t>DevOps Acceleration Program(DAP) Summary - 2019</a:t>
            </a:r>
          </a:p>
        </p:txBody>
      </p:sp>
    </p:spTree>
    <p:extLst>
      <p:ext uri="{BB962C8B-B14F-4D97-AF65-F5344CB8AC3E}">
        <p14:creationId xmlns:p14="http://schemas.microsoft.com/office/powerpoint/2010/main" val="143461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462E83-2D01-1345-8E43-EC6AA2F20CC0}"/>
              </a:ext>
            </a:extLst>
          </p:cNvPr>
          <p:cNvSpPr>
            <a:spLocks noGrp="1"/>
          </p:cNvSpPr>
          <p:nvPr>
            <p:ph type="ftr" sz="quarter" idx="11"/>
          </p:nvPr>
        </p:nvSpPr>
        <p:spPr/>
        <p:txBody>
          <a:bodyPr/>
          <a:lstStyle/>
          <a:p>
            <a:r>
              <a:rPr lang="en-US"/>
              <a:t>© 2018 IBM Corporation</a:t>
            </a:r>
          </a:p>
        </p:txBody>
      </p:sp>
      <p:sp>
        <p:nvSpPr>
          <p:cNvPr id="3" name="Slide Number Placeholder 2">
            <a:extLst>
              <a:ext uri="{FF2B5EF4-FFF2-40B4-BE49-F238E27FC236}">
                <a16:creationId xmlns:a16="http://schemas.microsoft.com/office/drawing/2014/main" id="{181D0B6B-4E1E-5641-9F81-613297E9CAAB}"/>
              </a:ext>
            </a:extLst>
          </p:cNvPr>
          <p:cNvSpPr>
            <a:spLocks noGrp="1"/>
          </p:cNvSpPr>
          <p:nvPr>
            <p:ph type="sldNum" sz="quarter" idx="12"/>
          </p:nvPr>
        </p:nvSpPr>
        <p:spPr/>
        <p:txBody>
          <a:bodyPr/>
          <a:lstStyle/>
          <a:p>
            <a:fld id="{E1475BB0-79CA-FF40-9230-C7A0E676BBBB}" type="slidenum">
              <a:rPr lang="en-US" smtClean="0"/>
              <a:t>8</a:t>
            </a:fld>
            <a:endParaRPr lang="en-US"/>
          </a:p>
        </p:txBody>
      </p:sp>
      <p:sp>
        <p:nvSpPr>
          <p:cNvPr id="12" name="TextBox 11">
            <a:extLst>
              <a:ext uri="{FF2B5EF4-FFF2-40B4-BE49-F238E27FC236}">
                <a16:creationId xmlns:a16="http://schemas.microsoft.com/office/drawing/2014/main" id="{9A002ED6-AA52-904D-8E96-D5A6CDE38472}"/>
              </a:ext>
            </a:extLst>
          </p:cNvPr>
          <p:cNvSpPr txBox="1"/>
          <p:nvPr/>
        </p:nvSpPr>
        <p:spPr>
          <a:xfrm>
            <a:off x="513708" y="422155"/>
            <a:ext cx="11270750" cy="589736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algn="l" rotWithShape="0">
              <a:schemeClr val="tx2">
                <a:lumMod val="50000"/>
                <a:alpha val="40000"/>
              </a:schemeClr>
            </a:outerShdw>
          </a:effectLst>
        </p:spPr>
        <p:txBody>
          <a:bodyPr wrap="square" rtlCol="0">
            <a:spAutoFit/>
          </a:bodyPr>
          <a:lstStyle/>
          <a:p>
            <a:endParaRPr lang="en-US" dirty="0"/>
          </a:p>
        </p:txBody>
      </p:sp>
      <p:sp>
        <p:nvSpPr>
          <p:cNvPr id="13" name="TextBox 12">
            <a:extLst>
              <a:ext uri="{FF2B5EF4-FFF2-40B4-BE49-F238E27FC236}">
                <a16:creationId xmlns:a16="http://schemas.microsoft.com/office/drawing/2014/main" id="{C3889FED-D205-3148-B02E-0A075AC5CC62}"/>
              </a:ext>
            </a:extLst>
          </p:cNvPr>
          <p:cNvSpPr txBox="1"/>
          <p:nvPr/>
        </p:nvSpPr>
        <p:spPr>
          <a:xfrm>
            <a:off x="513707" y="452350"/>
            <a:ext cx="9708321" cy="5904000"/>
          </a:xfrm>
          <a:prstGeom prst="rect">
            <a:avLst/>
          </a:prstGeom>
          <a:blipFill dpi="0" rotWithShape="1">
            <a:blip r:embed="rId2">
              <a:alphaModFix amt="3000"/>
            </a:blip>
            <a:srcRect/>
            <a:stretch>
              <a:fillRect/>
            </a:stretch>
          </a:blipFill>
          <a:ln>
            <a:noFill/>
          </a:ln>
          <a:effectLst>
            <a:outerShdw blurRad="50800" dist="38100" algn="l" rotWithShape="0">
              <a:schemeClr val="accent1">
                <a:lumMod val="20000"/>
                <a:lumOff val="80000"/>
                <a:alpha val="0"/>
              </a:schemeClr>
            </a:outerShdw>
          </a:effectLst>
        </p:spPr>
        <p:txBody>
          <a:bodyPr wrap="square" rtlCol="0">
            <a:spAutoFit/>
          </a:bodyPr>
          <a:lstStyle/>
          <a:p>
            <a:endParaRPr lang="en-US" dirty="0"/>
          </a:p>
        </p:txBody>
      </p:sp>
      <p:sp>
        <p:nvSpPr>
          <p:cNvPr id="14" name="TextBox 13">
            <a:extLst>
              <a:ext uri="{FF2B5EF4-FFF2-40B4-BE49-F238E27FC236}">
                <a16:creationId xmlns:a16="http://schemas.microsoft.com/office/drawing/2014/main" id="{94109945-7260-A84E-89A3-4563249C491E}"/>
              </a:ext>
            </a:extLst>
          </p:cNvPr>
          <p:cNvSpPr txBox="1"/>
          <p:nvPr/>
        </p:nvSpPr>
        <p:spPr>
          <a:xfrm>
            <a:off x="802395" y="608357"/>
            <a:ext cx="8234601" cy="5688000"/>
          </a:xfrm>
          <a:prstGeom prst="rect">
            <a:avLst/>
          </a:prstGeom>
          <a:noFill/>
        </p:spPr>
        <p:txBody>
          <a:bodyPr wrap="square" rtlCol="0" anchor="t">
            <a:spAutoFit/>
          </a:bodyPr>
          <a:lstStyle/>
          <a:p>
            <a:r>
              <a:rPr lang="en-US" b="1" dirty="0"/>
              <a:t>DAT will offer clients the following services  </a:t>
            </a:r>
          </a:p>
          <a:p>
            <a:r>
              <a:rPr lang="en-US" sz="1200" b="1" dirty="0">
                <a:solidFill>
                  <a:srgbClr val="002060"/>
                </a:solidFill>
              </a:rPr>
              <a:t>(The tasks are representational only. Detailed list of tasks, IBM and Client responsibilities and completion criteria will be defined through a DOU/SOW )</a:t>
            </a:r>
          </a:p>
          <a:p>
            <a:endParaRPr lang="en-US" sz="1400" dirty="0"/>
          </a:p>
          <a:p>
            <a:endParaRPr lang="en-US" sz="1400" dirty="0"/>
          </a:p>
          <a:p>
            <a:endParaRPr lang="en-US" sz="1400" dirty="0"/>
          </a:p>
          <a:p>
            <a:endParaRPr lang="en-US" sz="1400" dirty="0"/>
          </a:p>
          <a:p>
            <a:endParaRPr lang="en-US" sz="1400" dirty="0"/>
          </a:p>
          <a:p>
            <a:r>
              <a:rPr lang="en-CA" b="1" dirty="0"/>
              <a:t>Migration Strategy</a:t>
            </a:r>
          </a:p>
          <a:p>
            <a:endParaRPr lang="en-CA" sz="1600" b="1" dirty="0"/>
          </a:p>
          <a:p>
            <a:endParaRPr lang="en-CA" sz="1600" b="1" dirty="0"/>
          </a:p>
          <a:p>
            <a:pPr marL="285750" indent="-285750">
              <a:buFont typeface="Wingdings" pitchFamily="2" charset="2"/>
              <a:buChar char="Ø"/>
            </a:pPr>
            <a:r>
              <a:rPr lang="en-CA" sz="1600" dirty="0"/>
              <a:t>Analyse the current build and deployment process</a:t>
            </a:r>
          </a:p>
          <a:p>
            <a:pPr marL="285750" indent="-285750">
              <a:buFont typeface="Wingdings" pitchFamily="2" charset="2"/>
              <a:buChar char="Ø"/>
            </a:pPr>
            <a:r>
              <a:rPr lang="en-CA" sz="1600" dirty="0"/>
              <a:t>Prepare a workflow based on future state architecture</a:t>
            </a:r>
          </a:p>
          <a:p>
            <a:pPr marL="285750" indent="-285750">
              <a:buFont typeface="Wingdings" pitchFamily="2" charset="2"/>
              <a:buChar char="Ø"/>
            </a:pPr>
            <a:r>
              <a:rPr lang="en-CA" sz="1600" dirty="0"/>
              <a:t>Perform required integration and a representative Migration to prove the workflow </a:t>
            </a:r>
          </a:p>
          <a:p>
            <a:pPr marL="285750" indent="-285750">
              <a:buFont typeface="Wingdings" pitchFamily="2" charset="2"/>
              <a:buChar char="Ø"/>
            </a:pPr>
            <a:r>
              <a:rPr lang="en-CA" sz="1600" dirty="0"/>
              <a:t>Knowledge transfer</a:t>
            </a:r>
          </a:p>
          <a:p>
            <a:pPr marL="285750" indent="-285750">
              <a:buFont typeface="Wingdings" pitchFamily="2" charset="2"/>
              <a:buChar char="Ø"/>
            </a:pPr>
            <a:r>
              <a:rPr lang="en-CA" sz="1600" dirty="0"/>
              <a:t>Transition to business partners, or services teams for full migration</a:t>
            </a:r>
          </a:p>
          <a:p>
            <a:pPr marL="285750" indent="-285750">
              <a:buFont typeface="Wingdings" pitchFamily="2" charset="2"/>
              <a:buChar char="Ø"/>
            </a:pPr>
            <a:endParaRPr lang="en-CA" sz="1600" dirty="0"/>
          </a:p>
          <a:p>
            <a:endParaRPr lang="en-CA" sz="1600" dirty="0"/>
          </a:p>
          <a:p>
            <a:endParaRPr lang="en-CA" sz="1600" dirty="0"/>
          </a:p>
          <a:p>
            <a:endParaRPr lang="en-CA" sz="1600" b="1" dirty="0"/>
          </a:p>
          <a:p>
            <a:endParaRPr lang="en-CA" sz="1600" dirty="0"/>
          </a:p>
          <a:p>
            <a:r>
              <a:rPr lang="en-CA" sz="1600" dirty="0"/>
              <a:t>   </a:t>
            </a:r>
            <a:r>
              <a:rPr lang="en-CA" sz="1600" dirty="0">
                <a:cs typeface="Calibri"/>
              </a:rPr>
              <a:t> </a:t>
            </a:r>
          </a:p>
          <a:p>
            <a:endParaRPr lang="en-CA" sz="1600" dirty="0"/>
          </a:p>
          <a:p>
            <a:endParaRPr lang="en-US" dirty="0"/>
          </a:p>
          <a:p>
            <a:endParaRPr lang="en-CA" b="1" dirty="0">
              <a:solidFill>
                <a:srgbClr val="FF0000"/>
              </a:solidFill>
            </a:endParaRPr>
          </a:p>
          <a:p>
            <a:endParaRPr lang="en-CA" dirty="0"/>
          </a:p>
          <a:p>
            <a:endParaRPr lang="en-US" dirty="0"/>
          </a:p>
        </p:txBody>
      </p:sp>
      <p:sp>
        <p:nvSpPr>
          <p:cNvPr id="21" name="Rectángulo 108">
            <a:extLst>
              <a:ext uri="{FF2B5EF4-FFF2-40B4-BE49-F238E27FC236}">
                <a16:creationId xmlns:a16="http://schemas.microsoft.com/office/drawing/2014/main" id="{DCE507B1-CC19-5248-85B4-039F4D62D05E}"/>
              </a:ext>
            </a:extLst>
          </p:cNvPr>
          <p:cNvSpPr/>
          <p:nvPr/>
        </p:nvSpPr>
        <p:spPr>
          <a:xfrm>
            <a:off x="3241764" y="290787"/>
            <a:ext cx="555446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TextBox 3">
            <a:extLst>
              <a:ext uri="{FF2B5EF4-FFF2-40B4-BE49-F238E27FC236}">
                <a16:creationId xmlns:a16="http://schemas.microsoft.com/office/drawing/2014/main" id="{FC293539-437E-3C49-8245-0413D5B73534}"/>
              </a:ext>
            </a:extLst>
          </p:cNvPr>
          <p:cNvSpPr txBox="1"/>
          <p:nvPr/>
        </p:nvSpPr>
        <p:spPr>
          <a:xfrm>
            <a:off x="10222029" y="422155"/>
            <a:ext cx="1562428" cy="5867171"/>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wrap="square" rtlCol="0">
            <a:spAutoFit/>
          </a:bodyPr>
          <a:lstStyle/>
          <a:p>
            <a:endParaRPr lang="en-US" dirty="0"/>
          </a:p>
        </p:txBody>
      </p:sp>
      <p:sp>
        <p:nvSpPr>
          <p:cNvPr id="10" name="CuadroTexto 107">
            <a:extLst>
              <a:ext uri="{FF2B5EF4-FFF2-40B4-BE49-F238E27FC236}">
                <a16:creationId xmlns:a16="http://schemas.microsoft.com/office/drawing/2014/main" id="{AEAD62A5-BAF6-4435-896F-9178B0E75E56}"/>
              </a:ext>
            </a:extLst>
          </p:cNvPr>
          <p:cNvSpPr txBox="1"/>
          <p:nvPr/>
        </p:nvSpPr>
        <p:spPr>
          <a:xfrm>
            <a:off x="3241763" y="-55686"/>
            <a:ext cx="5554465" cy="369332"/>
          </a:xfrm>
          <a:prstGeom prst="rect">
            <a:avLst/>
          </a:prstGeom>
          <a:noFill/>
        </p:spPr>
        <p:txBody>
          <a:bodyPr wrap="square" rtlCol="0">
            <a:spAutoFit/>
          </a:bodyPr>
          <a:lstStyle/>
          <a:p>
            <a:pPr algn="ctr"/>
            <a:r>
              <a:rPr lang="en-US" b="1" dirty="0">
                <a:solidFill>
                  <a:schemeClr val="bg2">
                    <a:lumMod val="10000"/>
                  </a:schemeClr>
                </a:solidFill>
              </a:rPr>
              <a:t>DevOps Acceleration Program(DAP) Summary - 2019</a:t>
            </a:r>
          </a:p>
        </p:txBody>
      </p:sp>
    </p:spTree>
    <p:extLst>
      <p:ext uri="{BB962C8B-B14F-4D97-AF65-F5344CB8AC3E}">
        <p14:creationId xmlns:p14="http://schemas.microsoft.com/office/powerpoint/2010/main" val="220165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462E83-2D01-1345-8E43-EC6AA2F20CC0}"/>
              </a:ext>
            </a:extLst>
          </p:cNvPr>
          <p:cNvSpPr>
            <a:spLocks noGrp="1"/>
          </p:cNvSpPr>
          <p:nvPr>
            <p:ph type="ftr" sz="quarter" idx="11"/>
          </p:nvPr>
        </p:nvSpPr>
        <p:spPr/>
        <p:txBody>
          <a:bodyPr/>
          <a:lstStyle/>
          <a:p>
            <a:r>
              <a:rPr lang="en-US"/>
              <a:t>© 2018 IBM Corporation</a:t>
            </a:r>
          </a:p>
        </p:txBody>
      </p:sp>
      <p:sp>
        <p:nvSpPr>
          <p:cNvPr id="3" name="Slide Number Placeholder 2">
            <a:extLst>
              <a:ext uri="{FF2B5EF4-FFF2-40B4-BE49-F238E27FC236}">
                <a16:creationId xmlns:a16="http://schemas.microsoft.com/office/drawing/2014/main" id="{181D0B6B-4E1E-5641-9F81-613297E9CAAB}"/>
              </a:ext>
            </a:extLst>
          </p:cNvPr>
          <p:cNvSpPr>
            <a:spLocks noGrp="1"/>
          </p:cNvSpPr>
          <p:nvPr>
            <p:ph type="sldNum" sz="quarter" idx="12"/>
          </p:nvPr>
        </p:nvSpPr>
        <p:spPr/>
        <p:txBody>
          <a:bodyPr/>
          <a:lstStyle/>
          <a:p>
            <a:fld id="{E1475BB0-79CA-FF40-9230-C7A0E676BBBB}" type="slidenum">
              <a:rPr lang="en-US" smtClean="0"/>
              <a:t>9</a:t>
            </a:fld>
            <a:endParaRPr lang="en-US"/>
          </a:p>
        </p:txBody>
      </p:sp>
      <p:sp>
        <p:nvSpPr>
          <p:cNvPr id="12" name="TextBox 11">
            <a:extLst>
              <a:ext uri="{FF2B5EF4-FFF2-40B4-BE49-F238E27FC236}">
                <a16:creationId xmlns:a16="http://schemas.microsoft.com/office/drawing/2014/main" id="{9A002ED6-AA52-904D-8E96-D5A6CDE38472}"/>
              </a:ext>
            </a:extLst>
          </p:cNvPr>
          <p:cNvSpPr txBox="1"/>
          <p:nvPr/>
        </p:nvSpPr>
        <p:spPr>
          <a:xfrm>
            <a:off x="513708" y="422155"/>
            <a:ext cx="11270750" cy="589736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algn="l" rotWithShape="0">
              <a:schemeClr val="tx2">
                <a:lumMod val="50000"/>
                <a:alpha val="40000"/>
              </a:schemeClr>
            </a:outerShdw>
          </a:effectLst>
        </p:spPr>
        <p:txBody>
          <a:bodyPr wrap="square" rtlCol="0">
            <a:spAutoFit/>
          </a:bodyPr>
          <a:lstStyle/>
          <a:p>
            <a:endParaRPr lang="en-US" dirty="0"/>
          </a:p>
        </p:txBody>
      </p:sp>
      <p:sp>
        <p:nvSpPr>
          <p:cNvPr id="13" name="TextBox 12">
            <a:extLst>
              <a:ext uri="{FF2B5EF4-FFF2-40B4-BE49-F238E27FC236}">
                <a16:creationId xmlns:a16="http://schemas.microsoft.com/office/drawing/2014/main" id="{C3889FED-D205-3148-B02E-0A075AC5CC62}"/>
              </a:ext>
            </a:extLst>
          </p:cNvPr>
          <p:cNvSpPr txBox="1"/>
          <p:nvPr/>
        </p:nvSpPr>
        <p:spPr>
          <a:xfrm>
            <a:off x="513707" y="452350"/>
            <a:ext cx="9639413" cy="5904000"/>
          </a:xfrm>
          <a:prstGeom prst="rect">
            <a:avLst/>
          </a:prstGeom>
          <a:blipFill dpi="0" rotWithShape="1">
            <a:blip r:embed="rId2">
              <a:alphaModFix amt="3000"/>
            </a:blip>
            <a:srcRect/>
            <a:stretch>
              <a:fillRect/>
            </a:stretch>
          </a:blipFill>
          <a:ln>
            <a:noFill/>
          </a:ln>
          <a:effectLst>
            <a:outerShdw blurRad="50800" dist="38100" algn="l" rotWithShape="0">
              <a:schemeClr val="accent1">
                <a:lumMod val="20000"/>
                <a:lumOff val="80000"/>
                <a:alpha val="0"/>
              </a:schemeClr>
            </a:outerShdw>
          </a:effectLst>
        </p:spPr>
        <p:txBody>
          <a:bodyPr wrap="square" rtlCol="0">
            <a:spAutoFit/>
          </a:bodyPr>
          <a:lstStyle/>
          <a:p>
            <a:endParaRPr lang="en-US" dirty="0"/>
          </a:p>
        </p:txBody>
      </p:sp>
      <p:sp>
        <p:nvSpPr>
          <p:cNvPr id="14" name="TextBox 13">
            <a:extLst>
              <a:ext uri="{FF2B5EF4-FFF2-40B4-BE49-F238E27FC236}">
                <a16:creationId xmlns:a16="http://schemas.microsoft.com/office/drawing/2014/main" id="{94109945-7260-A84E-89A3-4563249C491E}"/>
              </a:ext>
            </a:extLst>
          </p:cNvPr>
          <p:cNvSpPr txBox="1"/>
          <p:nvPr/>
        </p:nvSpPr>
        <p:spPr>
          <a:xfrm>
            <a:off x="802395" y="608255"/>
            <a:ext cx="8631382" cy="6955750"/>
          </a:xfrm>
          <a:prstGeom prst="rect">
            <a:avLst/>
          </a:prstGeom>
          <a:noFill/>
        </p:spPr>
        <p:txBody>
          <a:bodyPr wrap="square" rtlCol="0" anchor="t">
            <a:spAutoFit/>
          </a:bodyPr>
          <a:lstStyle/>
          <a:p>
            <a:endParaRPr lang="en-US" b="1" dirty="0"/>
          </a:p>
          <a:p>
            <a:endParaRPr lang="en-US" b="1" dirty="0"/>
          </a:p>
          <a:p>
            <a:endParaRPr lang="en-US" b="1" dirty="0"/>
          </a:p>
          <a:p>
            <a:endParaRPr lang="en-US" b="1" dirty="0"/>
          </a:p>
          <a:p>
            <a:r>
              <a:rPr lang="en-US" sz="1600" b="1" u="sng" dirty="0"/>
              <a:t>DAT will work with IBM teams performing the following during Pre-Sales phase</a:t>
            </a:r>
          </a:p>
          <a:p>
            <a:endParaRPr lang="en-US" sz="1600" dirty="0"/>
          </a:p>
          <a:p>
            <a:pPr marL="285750" indent="-285750">
              <a:buFont typeface="Wingdings" pitchFamily="2" charset="2"/>
              <a:buChar char="Ø"/>
            </a:pPr>
            <a:r>
              <a:rPr lang="en-US" sz="1600" dirty="0"/>
              <a:t>Detailed assessment  on Clients current state setup</a:t>
            </a:r>
          </a:p>
          <a:p>
            <a:pPr marL="285750" indent="-285750">
              <a:buFont typeface="Wingdings" pitchFamily="2" charset="2"/>
              <a:buChar char="Ø"/>
            </a:pPr>
            <a:r>
              <a:rPr lang="en-US" sz="1600" dirty="0"/>
              <a:t>Engagement with Client on transformation process, ensure clients acceptance and readiness</a:t>
            </a:r>
          </a:p>
          <a:p>
            <a:pPr marL="285750" indent="-285750">
              <a:buFont typeface="Wingdings" pitchFamily="2" charset="2"/>
              <a:buChar char="Ø"/>
            </a:pPr>
            <a:r>
              <a:rPr lang="en-US" sz="1600" dirty="0"/>
              <a:t>Determining the future state architecture</a:t>
            </a:r>
          </a:p>
          <a:p>
            <a:pPr marL="285750" indent="-285750">
              <a:buFont typeface="Wingdings" pitchFamily="2" charset="2"/>
              <a:buChar char="Ø"/>
            </a:pPr>
            <a:endParaRPr lang="en-US" sz="1600" dirty="0"/>
          </a:p>
          <a:p>
            <a:r>
              <a:rPr lang="en-CA" sz="1600" b="1" u="sng" dirty="0"/>
              <a:t>Out of Scope  </a:t>
            </a:r>
          </a:p>
          <a:p>
            <a:endParaRPr lang="en-CA" sz="1600" b="1" u="sng" dirty="0"/>
          </a:p>
          <a:p>
            <a:pPr marL="285750" indent="-285750">
              <a:buFont typeface="Wingdings" pitchFamily="2" charset="2"/>
              <a:buChar char="§"/>
            </a:pPr>
            <a:r>
              <a:rPr lang="en-CA" sz="1600" dirty="0"/>
              <a:t>Implementation services for server, storage or any other infrastructure component</a:t>
            </a:r>
          </a:p>
          <a:p>
            <a:pPr marL="285750" indent="-285750">
              <a:buFont typeface="Wingdings" pitchFamily="2" charset="2"/>
              <a:buChar char="§"/>
            </a:pPr>
            <a:r>
              <a:rPr lang="en-CA" sz="1600" dirty="0"/>
              <a:t>Project management</a:t>
            </a:r>
          </a:p>
          <a:p>
            <a:pPr marL="285750" indent="-285750">
              <a:buFont typeface="Wingdings" pitchFamily="2" charset="2"/>
              <a:buChar char="§"/>
            </a:pPr>
            <a:r>
              <a:rPr lang="en-CA" sz="1600" dirty="0"/>
              <a:t>Troubleshooting application level issues</a:t>
            </a:r>
          </a:p>
          <a:p>
            <a:endParaRPr lang="en-US" sz="1600" dirty="0"/>
          </a:p>
          <a:p>
            <a:endParaRPr lang="en-US" b="1" dirty="0"/>
          </a:p>
          <a:p>
            <a:r>
              <a:rPr lang="en-US" b="1" dirty="0"/>
              <a:t> </a:t>
            </a:r>
          </a:p>
          <a:p>
            <a:endParaRPr lang="en-US" sz="1400" dirty="0"/>
          </a:p>
          <a:p>
            <a:endParaRPr lang="en-US" sz="1400" dirty="0"/>
          </a:p>
          <a:p>
            <a:endParaRPr lang="en-US" sz="1400" dirty="0"/>
          </a:p>
          <a:p>
            <a:r>
              <a:rPr lang="en-CA" sz="1600" b="1" dirty="0"/>
              <a:t> </a:t>
            </a:r>
            <a:endParaRPr lang="en-CA" sz="1600" dirty="0">
              <a:cs typeface="Calibri"/>
            </a:endParaRPr>
          </a:p>
          <a:p>
            <a:endParaRPr lang="en-CA" sz="1600" dirty="0"/>
          </a:p>
          <a:p>
            <a:endParaRPr lang="en-US" dirty="0"/>
          </a:p>
          <a:p>
            <a:endParaRPr lang="en-CA" b="1" dirty="0">
              <a:solidFill>
                <a:srgbClr val="FF0000"/>
              </a:solidFill>
            </a:endParaRPr>
          </a:p>
          <a:p>
            <a:endParaRPr lang="en-CA" dirty="0"/>
          </a:p>
          <a:p>
            <a:endParaRPr lang="en-US" dirty="0"/>
          </a:p>
        </p:txBody>
      </p:sp>
      <p:sp>
        <p:nvSpPr>
          <p:cNvPr id="21" name="Rectángulo 108">
            <a:extLst>
              <a:ext uri="{FF2B5EF4-FFF2-40B4-BE49-F238E27FC236}">
                <a16:creationId xmlns:a16="http://schemas.microsoft.com/office/drawing/2014/main" id="{DCE507B1-CC19-5248-85B4-039F4D62D05E}"/>
              </a:ext>
            </a:extLst>
          </p:cNvPr>
          <p:cNvSpPr/>
          <p:nvPr/>
        </p:nvSpPr>
        <p:spPr>
          <a:xfrm>
            <a:off x="3397719" y="290787"/>
            <a:ext cx="551527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TextBox 3">
            <a:extLst>
              <a:ext uri="{FF2B5EF4-FFF2-40B4-BE49-F238E27FC236}">
                <a16:creationId xmlns:a16="http://schemas.microsoft.com/office/drawing/2014/main" id="{FC293539-437E-3C49-8245-0413D5B73534}"/>
              </a:ext>
            </a:extLst>
          </p:cNvPr>
          <p:cNvSpPr txBox="1"/>
          <p:nvPr/>
        </p:nvSpPr>
        <p:spPr>
          <a:xfrm>
            <a:off x="10153122" y="422155"/>
            <a:ext cx="1631335" cy="5867171"/>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txBody>
          <a:bodyPr wrap="square" rtlCol="0">
            <a:spAutoFit/>
          </a:bodyPr>
          <a:lstStyle/>
          <a:p>
            <a:endParaRPr lang="en-US" dirty="0"/>
          </a:p>
        </p:txBody>
      </p:sp>
      <p:sp>
        <p:nvSpPr>
          <p:cNvPr id="10" name="CuadroTexto 107">
            <a:extLst>
              <a:ext uri="{FF2B5EF4-FFF2-40B4-BE49-F238E27FC236}">
                <a16:creationId xmlns:a16="http://schemas.microsoft.com/office/drawing/2014/main" id="{874570B9-946C-4043-9684-F1EFF381E8BD}"/>
              </a:ext>
            </a:extLst>
          </p:cNvPr>
          <p:cNvSpPr txBox="1"/>
          <p:nvPr/>
        </p:nvSpPr>
        <p:spPr>
          <a:xfrm>
            <a:off x="3371850" y="-32826"/>
            <a:ext cx="5554465" cy="369332"/>
          </a:xfrm>
          <a:prstGeom prst="rect">
            <a:avLst/>
          </a:prstGeom>
          <a:noFill/>
        </p:spPr>
        <p:txBody>
          <a:bodyPr wrap="square" rtlCol="0">
            <a:spAutoFit/>
          </a:bodyPr>
          <a:lstStyle/>
          <a:p>
            <a:pPr algn="ctr"/>
            <a:r>
              <a:rPr lang="en-US" b="1" dirty="0">
                <a:solidFill>
                  <a:schemeClr val="bg2">
                    <a:lumMod val="10000"/>
                  </a:schemeClr>
                </a:solidFill>
              </a:rPr>
              <a:t>DevOps Acceleration Program(DAP) Summary - 2019</a:t>
            </a:r>
          </a:p>
        </p:txBody>
      </p:sp>
    </p:spTree>
    <p:extLst>
      <p:ext uri="{BB962C8B-B14F-4D97-AF65-F5344CB8AC3E}">
        <p14:creationId xmlns:p14="http://schemas.microsoft.com/office/powerpoint/2010/main" val="1412082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8750</TotalTime>
  <Words>768</Words>
  <Application>Microsoft Office PowerPoint</Application>
  <PresentationFormat>Widescreen</PresentationFormat>
  <Paragraphs>217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Cooper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Manickam</dc:creator>
  <cp:lastModifiedBy>Nelson Lopez</cp:lastModifiedBy>
  <cp:revision>718</cp:revision>
  <dcterms:created xsi:type="dcterms:W3CDTF">2018-11-20T12:15:04Z</dcterms:created>
  <dcterms:modified xsi:type="dcterms:W3CDTF">2019-05-22T14:18:10Z</dcterms:modified>
</cp:coreProperties>
</file>