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handoutMasterIdLst>
    <p:handoutMasterId r:id="rId13"/>
  </p:handoutMasterIdLst>
  <p:sldIdLst>
    <p:sldId id="438" r:id="rId2"/>
    <p:sldId id="258" r:id="rId3"/>
    <p:sldId id="266" r:id="rId4"/>
    <p:sldId id="293" r:id="rId5"/>
    <p:sldId id="5229" r:id="rId6"/>
    <p:sldId id="283" r:id="rId7"/>
    <p:sldId id="5224" r:id="rId8"/>
    <p:sldId id="5226" r:id="rId9"/>
    <p:sldId id="5225" r:id="rId10"/>
    <p:sldId id="5227" r:id="rId1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1620">
          <p15:clr>
            <a:srgbClr val="A4A3A4"/>
          </p15:clr>
        </p15:guide>
        <p15:guide id="2" pos="2904" userDrawn="1">
          <p15:clr>
            <a:srgbClr val="A4A3A4"/>
          </p15:clr>
        </p15:guide>
        <p15:guide id="3" orient="horz" pos="166">
          <p15:clr>
            <a:srgbClr val="A4A3A4"/>
          </p15:clr>
        </p15:guide>
        <p15:guide id="4" orient="horz" pos="1668" userDrawn="1">
          <p15:clr>
            <a:srgbClr val="A4A3A4"/>
          </p15:clr>
        </p15:guide>
        <p15:guide id="5" pos="184">
          <p15:clr>
            <a:srgbClr val="A4A3A4"/>
          </p15:clr>
        </p15:guide>
        <p15:guide id="6" pos="223">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ana Annie Jenosh" initials="DAJ" lastIdx="1" clrIdx="0">
    <p:extLst>
      <p:ext uri="{19B8F6BF-5375-455C-9EA6-DF929625EA0E}">
        <p15:presenceInfo xmlns:p15="http://schemas.microsoft.com/office/powerpoint/2012/main" userId="S-1-5-21-266749940-1637964444-929701000-222033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7CC3"/>
    <a:srgbClr val="E95D44"/>
    <a:srgbClr val="F1592D"/>
    <a:srgbClr val="D1FBD8"/>
    <a:srgbClr val="F5FCD0"/>
    <a:srgbClr val="0F96FA"/>
    <a:srgbClr val="0F9FFA"/>
    <a:srgbClr val="0F9FC3"/>
    <a:srgbClr val="B8B8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390" autoAdjust="0"/>
    <p:restoredTop sz="95122" autoAdjust="0"/>
  </p:normalViewPr>
  <p:slideViewPr>
    <p:cSldViewPr snapToGrid="0" snapToObjects="1">
      <p:cViewPr varScale="1">
        <p:scale>
          <a:sx n="108" d="100"/>
          <a:sy n="108" d="100"/>
        </p:scale>
        <p:origin x="400" y="52"/>
      </p:cViewPr>
      <p:guideLst>
        <p:guide orient="horz" pos="1620"/>
        <p:guide pos="2904"/>
        <p:guide orient="horz" pos="166"/>
        <p:guide orient="horz" pos="1668"/>
        <p:guide pos="184"/>
        <p:guide pos="223"/>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55" d="100"/>
          <a:sy n="55" d="100"/>
        </p:scale>
        <p:origin x="279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9839F2-6511-431F-84DF-8E31FF9AEA65}" type="datetimeFigureOut">
              <a:rPr lang="en-US" smtClean="0"/>
              <a:t>5/28/2019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AA778C-6419-462D-9759-CC6BFFB4B83A}" type="slidenum">
              <a:rPr lang="en-US" smtClean="0"/>
              <a:t>‹#›</a:t>
            </a:fld>
            <a:endParaRPr lang="en-US"/>
          </a:p>
        </p:txBody>
      </p:sp>
    </p:spTree>
    <p:extLst>
      <p:ext uri="{BB962C8B-B14F-4D97-AF65-F5344CB8AC3E}">
        <p14:creationId xmlns:p14="http://schemas.microsoft.com/office/powerpoint/2010/main" val="350394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7" name="Shape 367"/>
          <p:cNvSpPr>
            <a:spLocks noGrp="1" noRot="1" noChangeAspect="1"/>
          </p:cNvSpPr>
          <p:nvPr>
            <p:ph type="sldImg"/>
          </p:nvPr>
        </p:nvSpPr>
        <p:spPr>
          <a:xfrm>
            <a:off x="1143000" y="685800"/>
            <a:ext cx="4572000" cy="3429000"/>
          </a:xfrm>
          <a:prstGeom prst="rect">
            <a:avLst/>
          </a:prstGeom>
        </p:spPr>
        <p:txBody>
          <a:bodyPr/>
          <a:lstStyle/>
          <a:p>
            <a:endParaRPr/>
          </a:p>
        </p:txBody>
      </p:sp>
      <p:sp>
        <p:nvSpPr>
          <p:cNvPr id="368" name="Shape 36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493021223"/>
      </p:ext>
    </p:extLst>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the question your probably asking yourself is “how does all this new DevOps technology help me manage my mainframe applications”?</a:t>
            </a:r>
          </a:p>
          <a:p>
            <a:endParaRPr lang="en-US" dirty="0"/>
          </a:p>
          <a:p>
            <a:r>
              <a:rPr lang="en-US" dirty="0"/>
              <a:t>At IBM we realize that building and deploying mainframe application with created a product to </a:t>
            </a:r>
          </a:p>
        </p:txBody>
      </p:sp>
    </p:spTree>
    <p:extLst>
      <p:ext uri="{BB962C8B-B14F-4D97-AF65-F5344CB8AC3E}">
        <p14:creationId xmlns:p14="http://schemas.microsoft.com/office/powerpoint/2010/main" val="221777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13190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9537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391721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9144000" cy="5143500"/>
          </a:xfrm>
          <a:prstGeom prst="rect">
            <a:avLst/>
          </a:prstGeom>
        </p:spPr>
        <p:txBody>
          <a:bodyPr/>
          <a:lstStyle>
            <a:lvl1pPr algn="ctr">
              <a:defRPr sz="2400"/>
            </a:lvl1pPr>
          </a:lstStyle>
          <a:p>
            <a:endParaRPr lang="en-US" dirty="0"/>
          </a:p>
        </p:txBody>
      </p:sp>
      <p:sp>
        <p:nvSpPr>
          <p:cNvPr id="40" name="Shape 40"/>
          <p:cNvSpPr>
            <a:spLocks noGrp="1"/>
          </p:cNvSpPr>
          <p:nvPr>
            <p:ph type="title" hasCustomPrompt="1"/>
          </p:nvPr>
        </p:nvSpPr>
        <p:spPr>
          <a:xfrm>
            <a:off x="343165" y="302890"/>
            <a:ext cx="3441435" cy="865509"/>
          </a:xfrm>
          <a:prstGeom prst="rect">
            <a:avLst/>
          </a:prstGeom>
        </p:spPr>
        <p:txBody>
          <a:bodyPr anchor="t">
            <a:noAutofit/>
          </a:bodyPr>
          <a:lstStyle>
            <a:lvl1pPr>
              <a:defRPr sz="2400">
                <a:solidFill>
                  <a:srgbClr val="007CC3"/>
                </a:solidFill>
              </a:defRPr>
            </a:lvl1pPr>
          </a:lstStyle>
          <a:p>
            <a:r>
              <a:rPr lang="en-US" dirty="0"/>
              <a:t>TITLE TEXT</a:t>
            </a:r>
          </a:p>
        </p:txBody>
      </p:sp>
      <p:pic>
        <p:nvPicPr>
          <p:cNvPr id="4" name="Picture 3"/>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24263820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7943" y="150264"/>
            <a:ext cx="8723050" cy="452986"/>
          </a:xfrm>
          <a:prstGeom prst="rect">
            <a:avLst/>
          </a:prstGeom>
        </p:spPr>
        <p:txBody>
          <a:bodyPr anchor="t">
            <a:noAutofit/>
          </a:bodyPr>
          <a:lstStyle>
            <a:lvl1pPr>
              <a:defRPr sz="2000" b="0">
                <a:solidFill>
                  <a:schemeClr val="tx1"/>
                </a:solidFill>
              </a:defRPr>
            </a:lvl1pPr>
          </a:lstStyle>
          <a:p>
            <a:r>
              <a:rPr lang="en-US" dirty="0"/>
              <a:t>Title text</a:t>
            </a:r>
          </a:p>
        </p:txBody>
      </p:sp>
      <p:sp>
        <p:nvSpPr>
          <p:cNvPr id="3" name="Text Placeholder 2"/>
          <p:cNvSpPr>
            <a:spLocks noGrp="1"/>
          </p:cNvSpPr>
          <p:nvPr>
            <p:ph type="body" sz="quarter" idx="10"/>
          </p:nvPr>
        </p:nvSpPr>
        <p:spPr>
          <a:xfrm>
            <a:off x="197943" y="734464"/>
            <a:ext cx="8421947"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0"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0" name="Picture 9"/>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69282970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2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4768" y="150264"/>
            <a:ext cx="8723050" cy="452986"/>
          </a:xfrm>
          <a:prstGeom prst="rect">
            <a:avLst/>
          </a:prstGeom>
        </p:spPr>
        <p:txBody>
          <a:bodyPr anchor="t">
            <a:noAutofit/>
          </a:bodyPr>
          <a:lstStyle>
            <a:lvl1pPr>
              <a:defRPr sz="2000" b="0">
                <a:solidFill>
                  <a:schemeClr val="tx1"/>
                </a:solidFill>
              </a:defRPr>
            </a:lvl1pPr>
          </a:lstStyle>
          <a:p>
            <a:r>
              <a:rPr lang="en-US" dirty="0"/>
              <a:t>Title text</a:t>
            </a:r>
          </a:p>
        </p:txBody>
      </p:sp>
      <p:sp>
        <p:nvSpPr>
          <p:cNvPr id="3" name="Text Placeholder 2"/>
          <p:cNvSpPr>
            <a:spLocks noGrp="1"/>
          </p:cNvSpPr>
          <p:nvPr>
            <p:ph type="body" sz="quarter" idx="10"/>
          </p:nvPr>
        </p:nvSpPr>
        <p:spPr>
          <a:xfrm>
            <a:off x="194768" y="1164692"/>
            <a:ext cx="8509720" cy="3144173"/>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p:cNvSpPr>
            <a:spLocks noGrp="1"/>
          </p:cNvSpPr>
          <p:nvPr>
            <p:ph type="body" sz="quarter" idx="11"/>
          </p:nvPr>
        </p:nvSpPr>
        <p:spPr>
          <a:xfrm>
            <a:off x="194768" y="611512"/>
            <a:ext cx="8723049" cy="386333"/>
          </a:xfrm>
          <a:prstGeom prst="rect">
            <a:avLst/>
          </a:prstGeom>
        </p:spPr>
        <p:txBody>
          <a:bodyPr/>
          <a:lstStyle>
            <a:lvl1pPr marL="0" indent="0">
              <a:buNone/>
              <a:defRPr sz="1600">
                <a:solidFill>
                  <a:schemeClr val="tx2">
                    <a:lumMod val="50000"/>
                  </a:schemeClr>
                </a:solidFill>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p:txBody>
      </p:sp>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1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1" name="Picture 10"/>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642038923"/>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7_Custom Layout">
    <p:spTree>
      <p:nvGrpSpPr>
        <p:cNvPr id="1" name=""/>
        <p:cNvGrpSpPr/>
        <p:nvPr/>
      </p:nvGrpSpPr>
      <p:grpSpPr>
        <a:xfrm>
          <a:off x="0" y="0"/>
          <a:ext cx="0" cy="0"/>
          <a:chOff x="0" y="0"/>
          <a:chExt cx="0" cy="0"/>
        </a:xfrm>
      </p:grpSpPr>
      <p:sp>
        <p:nvSpPr>
          <p:cNvPr id="20" name="Picture Placeholder 8"/>
          <p:cNvSpPr>
            <a:spLocks noGrp="1"/>
          </p:cNvSpPr>
          <p:nvPr>
            <p:ph type="pic" sz="quarter" idx="10"/>
          </p:nvPr>
        </p:nvSpPr>
        <p:spPr>
          <a:xfrm>
            <a:off x="0" y="0"/>
            <a:ext cx="9144000" cy="5143500"/>
          </a:xfrm>
          <a:prstGeom prst="rect">
            <a:avLst/>
          </a:prstGeom>
        </p:spPr>
        <p:txBody>
          <a:bodyPr/>
          <a:lstStyle>
            <a:lvl1pPr algn="ctr">
              <a:defRPr sz="2400"/>
            </a:lvl1pPr>
          </a:lstStyle>
          <a:p>
            <a:endParaRPr lang="en-US" dirty="0"/>
          </a:p>
        </p:txBody>
      </p:sp>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bg1"/>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pic>
        <p:nvPicPr>
          <p:cNvPr id="19" name="Picture 18"/>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07623777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9337" y="150264"/>
            <a:ext cx="8723050" cy="452986"/>
          </a:xfrm>
          <a:prstGeom prst="rect">
            <a:avLst/>
          </a:prstGeom>
        </p:spPr>
        <p:txBody>
          <a:bodyPr anchor="t">
            <a:noAutofit/>
          </a:bodyPr>
          <a:lstStyle>
            <a:lvl1pPr>
              <a:defRPr sz="2000" b="0">
                <a:solidFill>
                  <a:schemeClr val="tx1"/>
                </a:solidFill>
              </a:defRPr>
            </a:lvl1pPr>
          </a:lstStyle>
          <a:p>
            <a:r>
              <a:rPr lang="en-US" dirty="0"/>
              <a:t>Title text</a:t>
            </a:r>
          </a:p>
        </p:txBody>
      </p:sp>
      <p:sp>
        <p:nvSpPr>
          <p:cNvPr id="17" name="Text Placeholder 2"/>
          <p:cNvSpPr>
            <a:spLocks noGrp="1"/>
          </p:cNvSpPr>
          <p:nvPr>
            <p:ph type="body" idx="1"/>
          </p:nvPr>
        </p:nvSpPr>
        <p:spPr>
          <a:xfrm>
            <a:off x="199337" y="617948"/>
            <a:ext cx="8723050" cy="568873"/>
          </a:xfrm>
          <a:prstGeom prst="rect">
            <a:avLst/>
          </a:prstGeom>
        </p:spPr>
        <p:txBody>
          <a:bodyPr anchor="t">
            <a:noAutofit/>
          </a:bodyPr>
          <a:lstStyle>
            <a:lvl1pPr marL="342900" indent="-342900">
              <a:buNone/>
              <a:defRPr kumimoji="0" lang="en-US" sz="1600" normalizeH="0" dirty="0" smtClean="0">
                <a:solidFill>
                  <a:schemeClr val="tx2">
                    <a:lumMod val="50000"/>
                  </a:schemeClr>
                </a:solidFill>
                <a:effectLst/>
                <a:latin typeface="Arial"/>
                <a:ea typeface="Arial"/>
                <a:cs typeface="Arial"/>
              </a:defRPr>
            </a:lvl1pPr>
          </a:lstStyle>
          <a:p>
            <a:pPr marL="0" lvl="0" indent="0" fontAlgn="auto" hangingPunct="1">
              <a:spcBef>
                <a:spcPts val="0"/>
              </a:spcBef>
              <a:buSzTx/>
            </a:pPr>
            <a:r>
              <a:rPr lang="en-US" dirty="0"/>
              <a:t>Click to edit Master text styles</a:t>
            </a:r>
          </a:p>
        </p:txBody>
      </p:sp>
      <p:sp>
        <p:nvSpPr>
          <p:cNvPr id="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0"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1"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0" name="Picture 9"/>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2247470756"/>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5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6010" y="150264"/>
            <a:ext cx="8723050" cy="452986"/>
          </a:xfrm>
          <a:prstGeom prst="rect">
            <a:avLst/>
          </a:prstGeom>
        </p:spPr>
        <p:txBody>
          <a:bodyPr anchor="t">
            <a:noAutofit/>
          </a:bodyPr>
          <a:lstStyle>
            <a:lvl1pPr>
              <a:defRPr sz="2000" b="0">
                <a:solidFill>
                  <a:schemeClr val="tx1"/>
                </a:solidFill>
              </a:defRPr>
            </a:lvl1pPr>
          </a:lstStyle>
          <a:p>
            <a:r>
              <a:rPr lang="en-US" dirty="0"/>
              <a:t>Title text</a:t>
            </a:r>
          </a:p>
        </p:txBody>
      </p:sp>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9"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0"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9" name="Picture 8"/>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844999651"/>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2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9185" y="150264"/>
            <a:ext cx="8723050" cy="452986"/>
          </a:xfrm>
          <a:prstGeom prst="rect">
            <a:avLst/>
          </a:prstGeom>
        </p:spPr>
        <p:txBody>
          <a:bodyPr anchor="t">
            <a:noAutofit/>
          </a:bodyPr>
          <a:lstStyle>
            <a:lvl1pPr>
              <a:defRPr sz="2000" b="0">
                <a:solidFill>
                  <a:schemeClr val="tx1"/>
                </a:solidFill>
              </a:defRPr>
            </a:lvl1pPr>
          </a:lstStyle>
          <a:p>
            <a:r>
              <a:rPr lang="en-US" dirty="0"/>
              <a:t>Title text</a:t>
            </a:r>
          </a:p>
        </p:txBody>
      </p:sp>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0" name="Text Placeholder 2"/>
          <p:cNvSpPr>
            <a:spLocks noGrp="1"/>
          </p:cNvSpPr>
          <p:nvPr>
            <p:ph type="body" sz="quarter" idx="10"/>
          </p:nvPr>
        </p:nvSpPr>
        <p:spPr>
          <a:xfrm>
            <a:off x="4484914"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1"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1" name="Picture 10"/>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237227261"/>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4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7943" y="150264"/>
            <a:ext cx="8723050" cy="452986"/>
          </a:xfrm>
          <a:prstGeom prst="rect">
            <a:avLst/>
          </a:prstGeom>
        </p:spPr>
        <p:txBody>
          <a:bodyPr anchor="t">
            <a:noAutofit/>
          </a:bodyPr>
          <a:lstStyle>
            <a:lvl1pPr>
              <a:defRPr sz="2000" b="0">
                <a:solidFill>
                  <a:schemeClr val="tx1"/>
                </a:solidFill>
              </a:defRPr>
            </a:lvl1pPr>
          </a:lstStyle>
          <a:p>
            <a:r>
              <a:rPr lang="en-US" dirty="0"/>
              <a:t>Title text</a:t>
            </a:r>
          </a:p>
        </p:txBody>
      </p:sp>
      <p:sp>
        <p:nvSpPr>
          <p:cNvPr id="3" name="Text Placeholder 2"/>
          <p:cNvSpPr>
            <a:spLocks noGrp="1"/>
          </p:cNvSpPr>
          <p:nvPr>
            <p:ph type="body" sz="quarter" idx="10"/>
          </p:nvPr>
        </p:nvSpPr>
        <p:spPr>
          <a:xfrm>
            <a:off x="197943"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2"/>
          <p:cNvSpPr>
            <a:spLocks noGrp="1"/>
          </p:cNvSpPr>
          <p:nvPr>
            <p:ph type="body" sz="quarter" idx="11"/>
          </p:nvPr>
        </p:nvSpPr>
        <p:spPr>
          <a:xfrm>
            <a:off x="4683632"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2" name="Picture 1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693143605"/>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1_Custom Layout">
    <p:spTree>
      <p:nvGrpSpPr>
        <p:cNvPr id="1" name=""/>
        <p:cNvGrpSpPr/>
        <p:nvPr/>
      </p:nvGrpSpPr>
      <p:grpSpPr>
        <a:xfrm>
          <a:off x="0" y="0"/>
          <a:ext cx="0" cy="0"/>
          <a:chOff x="0" y="0"/>
          <a:chExt cx="0" cy="0"/>
        </a:xfrm>
      </p:grpSpPr>
      <p:sp>
        <p:nvSpPr>
          <p:cNvPr id="4"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1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7" name="Picture 6"/>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321887839"/>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Custom Layout">
    <p:spTree>
      <p:nvGrpSpPr>
        <p:cNvPr id="1" name=""/>
        <p:cNvGrpSpPr/>
        <p:nvPr/>
      </p:nvGrpSpPr>
      <p:grpSpPr>
        <a:xfrm>
          <a:off x="0" y="0"/>
          <a:ext cx="0" cy="0"/>
          <a:chOff x="0" y="0"/>
          <a:chExt cx="0" cy="0"/>
        </a:xfrm>
      </p:grpSpPr>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pic>
        <p:nvPicPr>
          <p:cNvPr id="7" name="Picture 6"/>
          <p:cNvPicPr>
            <a:picLocks noChangeAspect="1"/>
          </p:cNvPicPr>
          <p:nvPr userDrawn="1"/>
        </p:nvPicPr>
        <p:blipFill>
          <a:blip r:embed="rId2">
            <a:biLevel thresh="25000"/>
          </a:blip>
          <a:stretch>
            <a:fillRect/>
          </a:stretch>
        </p:blipFill>
        <p:spPr>
          <a:xfrm>
            <a:off x="8024812" y="4505338"/>
            <a:ext cx="914401" cy="467410"/>
          </a:xfrm>
          <a:prstGeom prst="rect">
            <a:avLst/>
          </a:prstGeom>
        </p:spPr>
      </p:pic>
    </p:spTree>
    <p:extLst>
      <p:ext uri="{BB962C8B-B14F-4D97-AF65-F5344CB8AC3E}">
        <p14:creationId xmlns:p14="http://schemas.microsoft.com/office/powerpoint/2010/main" val="2513217542"/>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143" y="237817"/>
            <a:ext cx="8557812" cy="485679"/>
          </a:xfrm>
          <a:prstGeom prst="rect">
            <a:avLst/>
          </a:prstGeom>
        </p:spPr>
        <p:txBody>
          <a:bodyPr/>
          <a:lstStyle>
            <a:lvl1pPr algn="l">
              <a:defRPr sz="2500">
                <a:solidFill>
                  <a:srgbClr val="619AEC"/>
                </a:solidFill>
                <a:latin typeface="+mn-lt"/>
                <a:ea typeface="IBM Plex Sans" charset="0"/>
                <a:cs typeface="IBM Plex Sans" charset="0"/>
              </a:defRPr>
            </a:lvl1pPr>
          </a:lstStyle>
          <a:p>
            <a:r>
              <a:rPr lang="en-US" dirty="0"/>
              <a:t>Click to edit Master title style</a:t>
            </a:r>
          </a:p>
        </p:txBody>
      </p:sp>
      <p:sp>
        <p:nvSpPr>
          <p:cNvPr id="3" name="Content Placeholder 2"/>
          <p:cNvSpPr>
            <a:spLocks noGrp="1"/>
          </p:cNvSpPr>
          <p:nvPr>
            <p:ph idx="1"/>
          </p:nvPr>
        </p:nvSpPr>
        <p:spPr>
          <a:xfrm>
            <a:off x="355143" y="953311"/>
            <a:ext cx="8557812" cy="3399817"/>
          </a:xfrm>
          <a:prstGeom prst="rect">
            <a:avLst/>
          </a:prstGeom>
        </p:spPr>
        <p:txBody>
          <a:bodyPr/>
          <a:lstStyle>
            <a:lvl1pPr marL="342900" indent="-342900">
              <a:buClr>
                <a:srgbClr val="619AEC"/>
              </a:buClr>
              <a:buFont typeface="Wingdings" charset="2"/>
              <a:buChar char="§"/>
              <a:defRPr sz="2000">
                <a:latin typeface="+mn-lt"/>
                <a:ea typeface="IBM Plex Sans" charset="0"/>
                <a:cs typeface="IBM Plex Sans" charset="0"/>
              </a:defRPr>
            </a:lvl1pPr>
            <a:lvl2pPr>
              <a:buClr>
                <a:srgbClr val="619AEC"/>
              </a:buClr>
              <a:defRPr sz="1800">
                <a:latin typeface="+mn-lt"/>
                <a:ea typeface="IBM Plex Sans" charset="0"/>
                <a:cs typeface="IBM Plex Sans" charset="0"/>
              </a:defRPr>
            </a:lvl2pPr>
            <a:lvl3pPr>
              <a:buClr>
                <a:srgbClr val="619AEC"/>
              </a:buClr>
              <a:defRPr sz="1600">
                <a:latin typeface="+mn-lt"/>
                <a:ea typeface="IBM Plex Sans" charset="0"/>
                <a:cs typeface="IBM Plex Sans" charset="0"/>
              </a:defRPr>
            </a:lvl3pPr>
            <a:lvl4pPr>
              <a:buClr>
                <a:srgbClr val="619AEC"/>
              </a:buClr>
              <a:defRPr sz="1400">
                <a:latin typeface="+mn-lt"/>
                <a:ea typeface="IBM Plex Sans" charset="0"/>
                <a:cs typeface="IBM Plex Sans" charset="0"/>
              </a:defRPr>
            </a:lvl4pPr>
            <a:lvl5pPr>
              <a:buClr>
                <a:srgbClr val="619AEC"/>
              </a:buClr>
              <a:defRPr sz="1400">
                <a:latin typeface="+mn-lt"/>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txBox="1">
            <a:spLocks noChangeArrowheads="1"/>
          </p:cNvSpPr>
          <p:nvPr userDrawn="1"/>
        </p:nvSpPr>
        <p:spPr bwMode="black">
          <a:xfrm>
            <a:off x="8777288" y="4905243"/>
            <a:ext cx="366712" cy="226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3" tIns="46037" rIns="92073" bIns="46037"/>
          <a:lstStyle>
            <a:lvl1pPr defTabSz="457200" eaLnBrk="0" hangingPunct="0">
              <a:defRPr sz="2200">
                <a:solidFill>
                  <a:srgbClr val="000000"/>
                </a:solidFill>
                <a:latin typeface="Gill Sans" pitchFamily="-84" charset="0"/>
                <a:ea typeface="ヒラギノ角ゴ ProN W3" pitchFamily="-84" charset="-128"/>
                <a:sym typeface="Gill Sans" pitchFamily="-84" charset="0"/>
              </a:defRPr>
            </a:lvl1pPr>
            <a:lvl2pPr marL="742950" indent="-285750" defTabSz="457200" eaLnBrk="0" hangingPunct="0">
              <a:defRPr sz="2200">
                <a:solidFill>
                  <a:srgbClr val="000000"/>
                </a:solidFill>
                <a:latin typeface="Gill Sans" pitchFamily="-84" charset="0"/>
                <a:ea typeface="ヒラギノ角ゴ ProN W3" pitchFamily="-84" charset="-128"/>
                <a:sym typeface="Gill Sans" pitchFamily="-84" charset="0"/>
              </a:defRPr>
            </a:lvl2pPr>
            <a:lvl3pPr marL="1143000" indent="-228600" defTabSz="457200" eaLnBrk="0" hangingPunct="0">
              <a:defRPr sz="2200">
                <a:solidFill>
                  <a:srgbClr val="000000"/>
                </a:solidFill>
                <a:latin typeface="Gill Sans" pitchFamily="-84" charset="0"/>
                <a:ea typeface="ヒラギノ角ゴ ProN W3" pitchFamily="-84" charset="-128"/>
                <a:sym typeface="Gill Sans" pitchFamily="-84" charset="0"/>
              </a:defRPr>
            </a:lvl3pPr>
            <a:lvl4pPr marL="1600200" indent="-228600" defTabSz="457200" eaLnBrk="0" hangingPunct="0">
              <a:defRPr sz="2200">
                <a:solidFill>
                  <a:srgbClr val="000000"/>
                </a:solidFill>
                <a:latin typeface="Gill Sans" pitchFamily="-84" charset="0"/>
                <a:ea typeface="ヒラギノ角ゴ ProN W3" pitchFamily="-84" charset="-128"/>
                <a:sym typeface="Gill Sans" pitchFamily="-84" charset="0"/>
              </a:defRPr>
            </a:lvl4pPr>
            <a:lvl5pPr marL="2057400" indent="-228600" defTabSz="457200" eaLnBrk="0" hangingPunct="0">
              <a:defRPr sz="2200">
                <a:solidFill>
                  <a:srgbClr val="000000"/>
                </a:solidFill>
                <a:latin typeface="Gill Sans" pitchFamily="-84" charset="0"/>
                <a:ea typeface="ヒラギノ角ゴ ProN W3" pitchFamily="-84" charset="-128"/>
                <a:sym typeface="Gill Sans" pitchFamily="-84" charset="0"/>
              </a:defRPr>
            </a:lvl5pPr>
            <a:lvl6pPr marL="2514600" indent="-228600" algn="ctr" defTabSz="457200" eaLnBrk="0" fontAlgn="base" hangingPunct="0">
              <a:spcBef>
                <a:spcPct val="0"/>
              </a:spcBef>
              <a:spcAft>
                <a:spcPct val="0"/>
              </a:spcAft>
              <a:defRPr sz="2200">
                <a:solidFill>
                  <a:srgbClr val="000000"/>
                </a:solidFill>
                <a:latin typeface="Gill Sans" pitchFamily="-84" charset="0"/>
                <a:ea typeface="ヒラギノ角ゴ ProN W3" pitchFamily="-84" charset="-128"/>
                <a:sym typeface="Gill Sans" pitchFamily="-84" charset="0"/>
              </a:defRPr>
            </a:lvl6pPr>
            <a:lvl7pPr marL="2971800" indent="-228600" algn="ctr" defTabSz="457200" eaLnBrk="0" fontAlgn="base" hangingPunct="0">
              <a:spcBef>
                <a:spcPct val="0"/>
              </a:spcBef>
              <a:spcAft>
                <a:spcPct val="0"/>
              </a:spcAft>
              <a:defRPr sz="2200">
                <a:solidFill>
                  <a:srgbClr val="000000"/>
                </a:solidFill>
                <a:latin typeface="Gill Sans" pitchFamily="-84" charset="0"/>
                <a:ea typeface="ヒラギノ角ゴ ProN W3" pitchFamily="-84" charset="-128"/>
                <a:sym typeface="Gill Sans" pitchFamily="-84" charset="0"/>
              </a:defRPr>
            </a:lvl7pPr>
            <a:lvl8pPr marL="3429000" indent="-228600" algn="ctr" defTabSz="457200" eaLnBrk="0" fontAlgn="base" hangingPunct="0">
              <a:spcBef>
                <a:spcPct val="0"/>
              </a:spcBef>
              <a:spcAft>
                <a:spcPct val="0"/>
              </a:spcAft>
              <a:defRPr sz="2200">
                <a:solidFill>
                  <a:srgbClr val="000000"/>
                </a:solidFill>
                <a:latin typeface="Gill Sans" pitchFamily="-84" charset="0"/>
                <a:ea typeface="ヒラギノ角ゴ ProN W3" pitchFamily="-84" charset="-128"/>
                <a:sym typeface="Gill Sans" pitchFamily="-84" charset="0"/>
              </a:defRPr>
            </a:lvl8pPr>
            <a:lvl9pPr marL="3886200" indent="-228600" algn="ctr" defTabSz="457200" eaLnBrk="0" fontAlgn="base" hangingPunct="0">
              <a:spcBef>
                <a:spcPct val="0"/>
              </a:spcBef>
              <a:spcAft>
                <a:spcPct val="0"/>
              </a:spcAft>
              <a:defRPr sz="2200">
                <a:solidFill>
                  <a:srgbClr val="000000"/>
                </a:solidFill>
                <a:latin typeface="Gill Sans" pitchFamily="-84" charset="0"/>
                <a:ea typeface="ヒラギノ角ゴ ProN W3" pitchFamily="-84" charset="-128"/>
                <a:sym typeface="Gill Sans" pitchFamily="-84" charset="0"/>
              </a:defRPr>
            </a:lvl9pPr>
          </a:lstStyle>
          <a:p>
            <a:pPr algn="r" eaLnBrk="1" hangingPunct="1"/>
            <a:fld id="{524E6D1E-A310-4DC6-B4E1-6B5AE7710D7A}" type="slidenum">
              <a:rPr lang="en-US" altLang="en-US" sz="900">
                <a:solidFill>
                  <a:prstClr val="white"/>
                </a:solidFill>
                <a:latin typeface="Arial" panose="020B0604020202020204" pitchFamily="34" charset="0"/>
                <a:ea typeface="HelvNeue Light for IBM" panose="020B0403020202020204" pitchFamily="34" charset="0"/>
                <a:cs typeface="Arial" panose="020B0604020202020204" pitchFamily="34" charset="0"/>
              </a:rPr>
              <a:pPr algn="r" eaLnBrk="1" hangingPunct="1"/>
              <a:t>‹#›</a:t>
            </a:fld>
            <a:endParaRPr lang="en-US" altLang="en-US" sz="900" dirty="0">
              <a:solidFill>
                <a:prstClr val="white"/>
              </a:solidFill>
              <a:latin typeface="Arial" panose="020B0604020202020204" pitchFamily="34" charset="0"/>
              <a:ea typeface="HelvNeue Light for IBM" panose="020B0403020202020204" pitchFamily="34" charset="0"/>
              <a:cs typeface="Arial" panose="020B0604020202020204" pitchFamily="34" charset="0"/>
            </a:endParaRPr>
          </a:p>
        </p:txBody>
      </p:sp>
    </p:spTree>
    <p:extLst>
      <p:ext uri="{BB962C8B-B14F-4D97-AF65-F5344CB8AC3E}">
        <p14:creationId xmlns:p14="http://schemas.microsoft.com/office/powerpoint/2010/main" val="1818027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994789" y="2071688"/>
            <a:ext cx="7134329" cy="1009650"/>
          </a:xfrm>
          <a:prstGeom prst="rect">
            <a:avLst/>
          </a:prstGeom>
        </p:spPr>
        <p:txBody>
          <a:bodyPr anchor="ctr">
            <a:noAutofit/>
          </a:bodyPr>
          <a:lstStyle>
            <a:lvl1pPr algn="ctr">
              <a:defRPr sz="2400" b="0">
                <a:solidFill>
                  <a:srgbClr val="007CC3"/>
                </a:solidFill>
              </a:defRPr>
            </a:lvl1pPr>
          </a:lstStyle>
          <a:p>
            <a:r>
              <a:rPr lang="en-US" dirty="0"/>
              <a:t>TITLE TEXT</a:t>
            </a:r>
          </a:p>
        </p:txBody>
      </p:sp>
      <p:sp>
        <p:nvSpPr>
          <p:cNvPr id="13"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5"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6"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19"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pic>
        <p:nvPicPr>
          <p:cNvPr id="9" name="Picture 8"/>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19884379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1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807244" y="1659428"/>
            <a:ext cx="7527837" cy="732080"/>
          </a:xfrm>
          <a:prstGeom prst="rect">
            <a:avLst/>
          </a:prstGeom>
        </p:spPr>
        <p:txBody>
          <a:bodyPr anchor="ctr">
            <a:noAutofit/>
          </a:bodyPr>
          <a:lstStyle>
            <a:lvl1pPr algn="ctr">
              <a:defRPr sz="2400">
                <a:solidFill>
                  <a:srgbClr val="007CC3"/>
                </a:solidFill>
              </a:defRPr>
            </a:lvl1pPr>
          </a:lstStyle>
          <a:p>
            <a:r>
              <a:rPr lang="en-US" dirty="0"/>
              <a:t>TITLE TEXT</a:t>
            </a:r>
          </a:p>
        </p:txBody>
      </p:sp>
      <p:sp>
        <p:nvSpPr>
          <p:cNvPr id="14" name="Text Placeholder 2"/>
          <p:cNvSpPr>
            <a:spLocks noGrp="1"/>
          </p:cNvSpPr>
          <p:nvPr>
            <p:ph type="body" idx="1" hasCustomPrompt="1"/>
          </p:nvPr>
        </p:nvSpPr>
        <p:spPr>
          <a:xfrm>
            <a:off x="1161819" y="2576513"/>
            <a:ext cx="6865555" cy="315250"/>
          </a:xfrm>
          <a:prstGeom prst="rect">
            <a:avLst/>
          </a:prstGeom>
        </p:spPr>
        <p:txBody>
          <a:bodyPr anchor="t">
            <a:noAutofit/>
          </a:bodyPr>
          <a:lstStyle>
            <a:lvl1pPr marL="342900" indent="-342900" algn="ctr">
              <a:buNone/>
              <a:defRPr kumimoji="0" lang="en-US" sz="1600" normalizeH="0" dirty="0" smtClean="0">
                <a:solidFill>
                  <a:schemeClr val="tx1">
                    <a:lumMod val="95000"/>
                    <a:lumOff val="5000"/>
                  </a:schemeClr>
                </a:solidFill>
                <a:effectLst/>
                <a:latin typeface="Arial"/>
                <a:ea typeface="Arial"/>
                <a:cs typeface="Arial"/>
              </a:defRPr>
            </a:lvl1pPr>
          </a:lstStyle>
          <a:p>
            <a:pPr marL="0" lvl="0" indent="0" fontAlgn="auto" hangingPunct="1">
              <a:spcBef>
                <a:spcPts val="0"/>
              </a:spcBef>
              <a:buSzTx/>
            </a:pPr>
            <a:r>
              <a:rPr lang="en-US" dirty="0"/>
              <a:t>CLICK TO EDIT MASTER TEXT STYLES</a:t>
            </a:r>
          </a:p>
        </p:txBody>
      </p:sp>
      <p:sp>
        <p:nvSpPr>
          <p:cNvPr id="15" name="Text Placeholder 2"/>
          <p:cNvSpPr>
            <a:spLocks noGrp="1"/>
          </p:cNvSpPr>
          <p:nvPr>
            <p:ph type="body" idx="10" hasCustomPrompt="1"/>
          </p:nvPr>
        </p:nvSpPr>
        <p:spPr>
          <a:xfrm>
            <a:off x="1987453" y="3212586"/>
            <a:ext cx="5323411" cy="781802"/>
          </a:xfrm>
          <a:prstGeom prst="rect">
            <a:avLst/>
          </a:prstGeom>
        </p:spPr>
        <p:txBody>
          <a:bodyPr anchor="t">
            <a:noAutofit/>
          </a:bodyPr>
          <a:lstStyle>
            <a:lvl1pPr marL="0" indent="0" algn="ctr">
              <a:buNone/>
              <a:defRPr kumimoji="0" lang="en-US" sz="1200" normalizeH="0" dirty="0" smtClean="0">
                <a:solidFill>
                  <a:schemeClr val="tx1">
                    <a:lumMod val="95000"/>
                    <a:lumOff val="5000"/>
                  </a:schemeClr>
                </a:solidFill>
                <a:effectLst/>
                <a:latin typeface="Arial"/>
                <a:ea typeface="Arial"/>
                <a:cs typeface="Arial"/>
              </a:defRPr>
            </a:lvl1pPr>
          </a:lstStyle>
          <a:p>
            <a:pPr marL="0" lvl="0" indent="0" fontAlgn="auto" hangingPunct="1">
              <a:spcBef>
                <a:spcPts val="0"/>
              </a:spcBef>
              <a:buSzTx/>
            </a:pPr>
            <a:r>
              <a:rPr lang="en-US" dirty="0"/>
              <a:t>CLICK TO EDIT MASTER TEXT STYLES</a:t>
            </a:r>
          </a:p>
        </p:txBody>
      </p:sp>
      <p:sp>
        <p:nvSpPr>
          <p:cNvPr id="16"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8"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9"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0"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pic>
        <p:nvPicPr>
          <p:cNvPr id="11" name="Picture 10"/>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87772418"/>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447688" y="1150334"/>
            <a:ext cx="7027365" cy="475265"/>
          </a:xfrm>
          <a:prstGeom prst="rect">
            <a:avLst/>
          </a:prstGeom>
        </p:spPr>
        <p:txBody>
          <a:bodyPr anchor="t">
            <a:noAutofit/>
          </a:bodyPr>
          <a:lstStyle>
            <a:lvl1pPr>
              <a:defRPr sz="2000" b="0">
                <a:solidFill>
                  <a:schemeClr val="tx1"/>
                </a:solidFill>
              </a:defRPr>
            </a:lvl1pPr>
          </a:lstStyle>
          <a:p>
            <a:r>
              <a:rPr lang="en-US" dirty="0"/>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41"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42"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43"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37" name="Picture 36"/>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30932922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0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957402" y="1150334"/>
            <a:ext cx="7027365" cy="475265"/>
          </a:xfrm>
          <a:prstGeom prst="rect">
            <a:avLst/>
          </a:prstGeom>
        </p:spPr>
        <p:txBody>
          <a:bodyPr anchor="t">
            <a:noAutofit/>
          </a:bodyPr>
          <a:lstStyle>
            <a:lvl1pPr>
              <a:defRPr sz="2000" b="0">
                <a:solidFill>
                  <a:schemeClr val="tx1"/>
                </a:solidFill>
              </a:defRPr>
            </a:lvl1pPr>
          </a:lstStyle>
          <a:p>
            <a:r>
              <a:rPr lang="en-US" dirty="0"/>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72237629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4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1447578" y="1150334"/>
            <a:ext cx="6574927" cy="475265"/>
          </a:xfrm>
          <a:prstGeom prst="rect">
            <a:avLst/>
          </a:prstGeom>
        </p:spPr>
        <p:txBody>
          <a:bodyPr anchor="t">
            <a:noAutofit/>
          </a:bodyPr>
          <a:lstStyle>
            <a:lvl1pPr>
              <a:tabLst/>
              <a:defRPr sz="2000" b="0">
                <a:solidFill>
                  <a:schemeClr val="tx1"/>
                </a:solidFill>
              </a:defRPr>
            </a:lvl1pPr>
          </a:lstStyle>
          <a:p>
            <a:r>
              <a:rPr lang="en-US" dirty="0"/>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207356625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5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2034367" y="1150334"/>
            <a:ext cx="6224292" cy="475265"/>
          </a:xfrm>
          <a:prstGeom prst="rect">
            <a:avLst/>
          </a:prstGeom>
        </p:spPr>
        <p:txBody>
          <a:bodyPr anchor="t">
            <a:noAutofit/>
          </a:bodyPr>
          <a:lstStyle>
            <a:lvl1pPr>
              <a:defRPr sz="2000" b="0">
                <a:solidFill>
                  <a:schemeClr val="tx1"/>
                </a:solidFill>
              </a:defRPr>
            </a:lvl1pPr>
          </a:lstStyle>
          <a:p>
            <a:r>
              <a:rPr lang="en-US" dirty="0"/>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95587728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6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2488601" y="1150334"/>
            <a:ext cx="5585301" cy="475265"/>
          </a:xfrm>
          <a:prstGeom prst="rect">
            <a:avLst/>
          </a:prstGeom>
        </p:spPr>
        <p:txBody>
          <a:bodyPr anchor="t">
            <a:noAutofit/>
          </a:bodyPr>
          <a:lstStyle>
            <a:lvl1pPr>
              <a:defRPr sz="2000" b="0">
                <a:solidFill>
                  <a:schemeClr val="tx1"/>
                </a:solidFill>
              </a:defRPr>
            </a:lvl1pPr>
          </a:lstStyle>
          <a:p>
            <a:r>
              <a:rPr lang="en-US" dirty="0"/>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626313949"/>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298135" y="1287358"/>
            <a:ext cx="3175397" cy="681142"/>
          </a:xfrm>
          <a:prstGeom prst="rect">
            <a:avLst/>
          </a:prstGeom>
        </p:spPr>
        <p:txBody>
          <a:bodyPr anchor="ctr">
            <a:noAutofit/>
          </a:bodyPr>
          <a:lstStyle>
            <a:lvl1pPr algn="l">
              <a:defRPr sz="2000">
                <a:solidFill>
                  <a:srgbClr val="007CC3"/>
                </a:solidFill>
              </a:defRPr>
            </a:lvl1pPr>
          </a:lstStyle>
          <a:p>
            <a:r>
              <a:rPr lang="en-US" dirty="0"/>
              <a:t>TITLE TEXT</a:t>
            </a:r>
          </a:p>
        </p:txBody>
      </p:sp>
      <p:sp>
        <p:nvSpPr>
          <p:cNvPr id="7" name="Text Placeholder 2"/>
          <p:cNvSpPr txBox="1">
            <a:spLocks/>
          </p:cNvSpPr>
          <p:nvPr userDrawn="1"/>
        </p:nvSpPr>
        <p:spPr>
          <a:xfrm>
            <a:off x="3046371" y="4525322"/>
            <a:ext cx="4459330" cy="380748"/>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500"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8920" y="826573"/>
            <a:ext cx="9161828" cy="3459862"/>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grpSp>
      </p:grpSp>
      <p:pic>
        <p:nvPicPr>
          <p:cNvPr id="28" name="Picture 27"/>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2340575716"/>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1" r:id="rId1"/>
    <p:sldLayoutId id="2147483691" r:id="rId2"/>
    <p:sldLayoutId id="2147483684" r:id="rId3"/>
    <p:sldLayoutId id="2147483682" r:id="rId4"/>
    <p:sldLayoutId id="2147483699" r:id="rId5"/>
    <p:sldLayoutId id="2147483700" r:id="rId6"/>
    <p:sldLayoutId id="2147483701" r:id="rId7"/>
    <p:sldLayoutId id="2147483702" r:id="rId8"/>
    <p:sldLayoutId id="2147483680" r:id="rId9"/>
    <p:sldLayoutId id="2147483696" r:id="rId10"/>
    <p:sldLayoutId id="2147483685" r:id="rId11"/>
    <p:sldLayoutId id="2147483704" r:id="rId12"/>
    <p:sldLayoutId id="2147483686" r:id="rId13"/>
    <p:sldLayoutId id="2147483698" r:id="rId14"/>
    <p:sldLayoutId id="2147483695" r:id="rId15"/>
    <p:sldLayoutId id="2147483697" r:id="rId16"/>
    <p:sldLayoutId id="2147483694" r:id="rId17"/>
    <p:sldLayoutId id="2147483676" r:id="rId18"/>
    <p:sldLayoutId id="2147483707" r:id="rId19"/>
  </p:sldLayoutIdLst>
  <p:transition spd="med"/>
  <p:hf hdr="0" ftr="0" dt="0"/>
  <p:txStyles>
    <p:titleStyle>
      <a:lvl1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9.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1.png"/><Relationship Id="rId3" Type="http://schemas.openxmlformats.org/officeDocument/2006/relationships/image" Target="../media/image5.png"/><Relationship Id="rId7" Type="http://schemas.microsoft.com/office/2007/relationships/hdphoto" Target="../media/hdphoto1.wdp"/><Relationship Id="rId12" Type="http://schemas.microsoft.com/office/2007/relationships/hdphoto" Target="../media/hdphoto2.wdp"/><Relationship Id="rId17" Type="http://schemas.openxmlformats.org/officeDocument/2006/relationships/image" Target="../media/image14.png"/><Relationship Id="rId2" Type="http://schemas.openxmlformats.org/officeDocument/2006/relationships/notesSlide" Target="../notesSlides/notesSlide2.xml"/><Relationship Id="rId16" Type="http://schemas.microsoft.com/office/2007/relationships/hdphoto" Target="../media/hdphoto3.wdp"/><Relationship Id="rId1" Type="http://schemas.openxmlformats.org/officeDocument/2006/relationships/slideLayout" Target="../slideLayouts/slideLayout19.xml"/><Relationship Id="rId6" Type="http://schemas.openxmlformats.org/officeDocument/2006/relationships/image" Target="../media/image8.png"/><Relationship Id="rId11" Type="http://schemas.openxmlformats.org/officeDocument/2006/relationships/image" Target="../media/image10.png"/><Relationship Id="rId5" Type="http://schemas.openxmlformats.org/officeDocument/2006/relationships/image" Target="../media/image7.png"/><Relationship Id="rId15" Type="http://schemas.openxmlformats.org/officeDocument/2006/relationships/image" Target="../media/image13.png"/><Relationship Id="rId10" Type="http://schemas.openxmlformats.org/officeDocument/2006/relationships/image" Target="../media/image4.svg"/><Relationship Id="rId4" Type="http://schemas.openxmlformats.org/officeDocument/2006/relationships/image" Target="../media/image6.jpeg"/><Relationship Id="rId9" Type="http://schemas.openxmlformats.org/officeDocument/2006/relationships/image" Target="../media/image3.png"/><Relationship Id="rId1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9.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6.png"/><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19.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9.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9.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67" y="2345257"/>
            <a:ext cx="8723050" cy="452986"/>
          </a:xfrm>
        </p:spPr>
        <p:txBody>
          <a:bodyPr/>
          <a:lstStyle/>
          <a:p>
            <a:r>
              <a:rPr lang="en-US" sz="2800" dirty="0">
                <a:solidFill>
                  <a:srgbClr val="002060"/>
                </a:solidFill>
              </a:rPr>
              <a:t>Using Git with IBM Dependency Based Build (DBB)</a:t>
            </a:r>
          </a:p>
        </p:txBody>
      </p:sp>
      <p:pic>
        <p:nvPicPr>
          <p:cNvPr id="4" name="Graphic 3">
            <a:extLst>
              <a:ext uri="{FF2B5EF4-FFF2-40B4-BE49-F238E27FC236}">
                <a16:creationId xmlns:a16="http://schemas.microsoft.com/office/drawing/2014/main" id="{9AD5CE78-A256-4A93-8EA6-9356AB960C8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1387" y="193005"/>
            <a:ext cx="1132465" cy="452986"/>
          </a:xfrm>
          <a:prstGeom prst="rect">
            <a:avLst/>
          </a:prstGeom>
        </p:spPr>
      </p:pic>
    </p:spTree>
    <p:extLst>
      <p:ext uri="{BB962C8B-B14F-4D97-AF65-F5344CB8AC3E}">
        <p14:creationId xmlns:p14="http://schemas.microsoft.com/office/powerpoint/2010/main" val="147942103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FDFAE-4AD9-4159-B553-301C0F3A358D}"/>
              </a:ext>
            </a:extLst>
          </p:cNvPr>
          <p:cNvSpPr>
            <a:spLocks noGrp="1"/>
          </p:cNvSpPr>
          <p:nvPr>
            <p:ph type="title"/>
          </p:nvPr>
        </p:nvSpPr>
        <p:spPr/>
        <p:txBody>
          <a:bodyPr/>
          <a:lstStyle/>
          <a:p>
            <a:r>
              <a:rPr lang="en-US" dirty="0"/>
              <a:t>Find us on Git Hub - https://github.com/IBM/dbb</a:t>
            </a:r>
          </a:p>
        </p:txBody>
      </p:sp>
      <p:pic>
        <p:nvPicPr>
          <p:cNvPr id="7" name="Picture 6">
            <a:extLst>
              <a:ext uri="{FF2B5EF4-FFF2-40B4-BE49-F238E27FC236}">
                <a16:creationId xmlns:a16="http://schemas.microsoft.com/office/drawing/2014/main" id="{A6FE3644-AEE4-4094-9123-87F2D6EA4C6B}"/>
              </a:ext>
            </a:extLst>
          </p:cNvPr>
          <p:cNvPicPr>
            <a:picLocks noChangeAspect="1"/>
          </p:cNvPicPr>
          <p:nvPr/>
        </p:nvPicPr>
        <p:blipFill rotWithShape="1">
          <a:blip r:embed="rId2"/>
          <a:srcRect l="15305" t="13713" r="14773" b="25843"/>
          <a:stretch/>
        </p:blipFill>
        <p:spPr>
          <a:xfrm>
            <a:off x="246856" y="1028700"/>
            <a:ext cx="5171368" cy="2514600"/>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D9291B0D-0DE5-40B3-8302-FA3A155451FC}"/>
              </a:ext>
            </a:extLst>
          </p:cNvPr>
          <p:cNvPicPr>
            <a:picLocks noChangeAspect="1"/>
          </p:cNvPicPr>
          <p:nvPr/>
        </p:nvPicPr>
        <p:blipFill rotWithShape="1">
          <a:blip r:embed="rId3"/>
          <a:srcRect l="16842" t="6793" r="19636" b="-3059"/>
          <a:stretch/>
        </p:blipFill>
        <p:spPr>
          <a:xfrm>
            <a:off x="4721384" y="2010289"/>
            <a:ext cx="3596640" cy="3066022"/>
          </a:xfrm>
          <a:prstGeom prst="rect">
            <a:avLst/>
          </a:prstGeom>
          <a:ln>
            <a:noFill/>
          </a:ln>
          <a:effectLst>
            <a:outerShdw blurRad="292100" dist="139700" dir="2700000" algn="tl" rotWithShape="0">
              <a:srgbClr val="333333">
                <a:alpha val="65000"/>
              </a:srgbClr>
            </a:outerShdw>
          </a:effectLst>
        </p:spPr>
      </p:pic>
      <p:pic>
        <p:nvPicPr>
          <p:cNvPr id="9" name="Graphic 8">
            <a:extLst>
              <a:ext uri="{FF2B5EF4-FFF2-40B4-BE49-F238E27FC236}">
                <a16:creationId xmlns:a16="http://schemas.microsoft.com/office/drawing/2014/main" id="{1831623A-5D8D-49F6-A520-04C35BB776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17619" y="4858385"/>
            <a:ext cx="554400" cy="221760"/>
          </a:xfrm>
          <a:prstGeom prst="rect">
            <a:avLst/>
          </a:prstGeom>
        </p:spPr>
      </p:pic>
      <p:sp>
        <p:nvSpPr>
          <p:cNvPr id="10" name="TextBox 9">
            <a:extLst>
              <a:ext uri="{FF2B5EF4-FFF2-40B4-BE49-F238E27FC236}">
                <a16:creationId xmlns:a16="http://schemas.microsoft.com/office/drawing/2014/main" id="{CC97B32E-B2FF-4D33-A229-FA7602AB6A90}"/>
              </a:ext>
            </a:extLst>
          </p:cNvPr>
          <p:cNvSpPr txBox="1"/>
          <p:nvPr/>
        </p:nvSpPr>
        <p:spPr>
          <a:xfrm>
            <a:off x="5856050" y="1028700"/>
            <a:ext cx="2461974"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600" dirty="0"/>
              <a:t>Samples, documentation and other resources</a:t>
            </a:r>
          </a:p>
        </p:txBody>
      </p:sp>
      <p:sp>
        <p:nvSpPr>
          <p:cNvPr id="11" name="TextBox 10">
            <a:extLst>
              <a:ext uri="{FF2B5EF4-FFF2-40B4-BE49-F238E27FC236}">
                <a16:creationId xmlns:a16="http://schemas.microsoft.com/office/drawing/2014/main" id="{A5FA9DC1-F58F-403B-B89E-B12955F224FB}"/>
              </a:ext>
            </a:extLst>
          </p:cNvPr>
          <p:cNvSpPr txBox="1"/>
          <p:nvPr/>
        </p:nvSpPr>
        <p:spPr>
          <a:xfrm>
            <a:off x="354013" y="4002660"/>
            <a:ext cx="4217987" cy="8463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600" dirty="0"/>
              <a:t>Case Study: </a:t>
            </a:r>
            <a:r>
              <a:rPr lang="en-US" sz="1100" dirty="0">
                <a:solidFill>
                  <a:schemeClr val="accent1">
                    <a:lumMod val="60000"/>
                    <a:lumOff val="40000"/>
                  </a:schemeClr>
                </a:solidFill>
              </a:rPr>
              <a:t>https://developer.ibm.com/mainframe/2019/03/25/devops-transformation-on-ibm-z-with-git-and-ibm-dependency-based-build-a-case-study/</a:t>
            </a:r>
            <a:endParaRPr lang="en-US" sz="1600" dirty="0">
              <a:solidFill>
                <a:schemeClr val="accent1">
                  <a:lumMod val="60000"/>
                  <a:lumOff val="40000"/>
                </a:schemeClr>
              </a:solidFill>
            </a:endParaRPr>
          </a:p>
        </p:txBody>
      </p:sp>
    </p:spTree>
    <p:extLst>
      <p:ext uri="{BB962C8B-B14F-4D97-AF65-F5344CB8AC3E}">
        <p14:creationId xmlns:p14="http://schemas.microsoft.com/office/powerpoint/2010/main" val="3032639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Disclaimer</a:t>
            </a:r>
          </a:p>
        </p:txBody>
      </p:sp>
      <p:sp>
        <p:nvSpPr>
          <p:cNvPr id="6" name="Content Placeholder 1"/>
          <p:cNvSpPr txBox="1">
            <a:spLocks/>
          </p:cNvSpPr>
          <p:nvPr/>
        </p:nvSpPr>
        <p:spPr>
          <a:xfrm>
            <a:off x="437055" y="870862"/>
            <a:ext cx="8393987" cy="5038725"/>
          </a:xfrm>
          <a:prstGeom prst="rect">
            <a:avLst/>
          </a:prstGeom>
        </p:spPr>
        <p:txBody>
          <a:bodyPr/>
          <a:lstStyle>
            <a:lvl1pPr marL="342900" indent="-342900" algn="l" defTabSz="457200" rtl="0" eaLnBrk="1" latinLnBrk="0" hangingPunct="1">
              <a:spcBef>
                <a:spcPct val="20000"/>
              </a:spcBef>
              <a:buClr>
                <a:srgbClr val="619AEC"/>
              </a:buClr>
              <a:buFont typeface="Wingdings" charset="2"/>
              <a:buChar char="§"/>
              <a:defRPr sz="2000" kern="1200">
                <a:solidFill>
                  <a:schemeClr val="tx1"/>
                </a:solidFill>
                <a:latin typeface="+mn-lt"/>
                <a:ea typeface="IBM Plex Sans" charset="0"/>
                <a:cs typeface="IBM Plex Sans" charset="0"/>
              </a:defRPr>
            </a:lvl1pPr>
            <a:lvl2pPr marL="742950" indent="-285750" algn="l" defTabSz="457200" rtl="0" eaLnBrk="1" latinLnBrk="0" hangingPunct="1">
              <a:spcBef>
                <a:spcPct val="20000"/>
              </a:spcBef>
              <a:buClr>
                <a:srgbClr val="619AEC"/>
              </a:buClr>
              <a:buFont typeface="Arial"/>
              <a:buChar char="–"/>
              <a:defRPr sz="1800" kern="1200">
                <a:solidFill>
                  <a:schemeClr val="tx1"/>
                </a:solidFill>
                <a:latin typeface="+mn-lt"/>
                <a:ea typeface="IBM Plex Sans" charset="0"/>
                <a:cs typeface="IBM Plex Sans" charset="0"/>
              </a:defRPr>
            </a:lvl2pPr>
            <a:lvl3pPr marL="1143000" indent="-228600" algn="l" defTabSz="457200" rtl="0" eaLnBrk="1" latinLnBrk="0" hangingPunct="1">
              <a:spcBef>
                <a:spcPct val="20000"/>
              </a:spcBef>
              <a:buClr>
                <a:srgbClr val="619AEC"/>
              </a:buClr>
              <a:buFont typeface="Arial"/>
              <a:buChar char="•"/>
              <a:defRPr sz="1600" kern="1200">
                <a:solidFill>
                  <a:schemeClr val="tx1"/>
                </a:solidFill>
                <a:latin typeface="+mn-lt"/>
                <a:ea typeface="IBM Plex Sans" charset="0"/>
                <a:cs typeface="IBM Plex Sans" charset="0"/>
              </a:defRPr>
            </a:lvl3pPr>
            <a:lvl4pPr marL="1600200" indent="-228600" algn="l" defTabSz="457200" rtl="0" eaLnBrk="1" latinLnBrk="0" hangingPunct="1">
              <a:spcBef>
                <a:spcPct val="20000"/>
              </a:spcBef>
              <a:buClr>
                <a:srgbClr val="619AEC"/>
              </a:buClr>
              <a:buFont typeface="Arial"/>
              <a:buChar char="–"/>
              <a:defRPr sz="1400" kern="1200">
                <a:solidFill>
                  <a:schemeClr val="tx1"/>
                </a:solidFill>
                <a:latin typeface="+mn-lt"/>
                <a:ea typeface="IBM Plex Sans" charset="0"/>
                <a:cs typeface="IBM Plex Sans" charset="0"/>
              </a:defRPr>
            </a:lvl4pPr>
            <a:lvl5pPr marL="2057400" indent="-228600" algn="l" defTabSz="457200" rtl="0" eaLnBrk="1" latinLnBrk="0" hangingPunct="1">
              <a:spcBef>
                <a:spcPct val="20000"/>
              </a:spcBef>
              <a:buClr>
                <a:srgbClr val="619AEC"/>
              </a:buClr>
              <a:buFont typeface="Arial"/>
              <a:buChar char="»"/>
              <a:defRPr sz="1400" kern="1200">
                <a:solidFill>
                  <a:schemeClr val="tx1"/>
                </a:solidFill>
                <a:latin typeface="+mn-lt"/>
                <a:ea typeface="IBM Plex Sans" charset="0"/>
                <a:cs typeface="IBM Plex Sans"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dirty="0"/>
              <a:t>IBM’s statements regarding its plans, directions, and intent are subject to change or withdrawal without notice and at IBM’s sole discretion.  </a:t>
            </a:r>
          </a:p>
          <a:p>
            <a:r>
              <a:rPr lang="en-US" sz="1400" dirty="0"/>
              <a:t>Information regarding potential future products is intended to outline our general product direction and it should not be relied on in making a purchasing decision. </a:t>
            </a:r>
          </a:p>
          <a:p>
            <a:r>
              <a:rPr lang="en-US" sz="1400" dirty="0"/>
              <a:t>The information mentioned regarding potential future products is not a commitment, promise, or legal obligation to deliver any material, code or functionality. Information about potential future products may not be incorporated into any contract. </a:t>
            </a:r>
          </a:p>
          <a:p>
            <a:r>
              <a:rPr lang="en-US" sz="1400" dirty="0"/>
              <a:t>The development, release, and timing of any future features or functionality described for our products remains at our sole discretion. </a:t>
            </a:r>
          </a:p>
          <a:p>
            <a:r>
              <a:rPr lang="en-US" sz="1400" dirty="0"/>
              <a:t>Performance is based on measurements and projections using standard IBM benchmarks in a controlled environment. The actual throughput or performance that any user will experience will vary depending upon many factors, including considerations such as the amount of multiprogramming in the user’s job stream, the I/O configuration, the storage configuration, and the workload processed. Therefore, no assurance can be given that an individual user will achieve results similar to those stated here</a:t>
            </a:r>
          </a:p>
        </p:txBody>
      </p:sp>
      <p:pic>
        <p:nvPicPr>
          <p:cNvPr id="5" name="Graphic 4">
            <a:extLst>
              <a:ext uri="{FF2B5EF4-FFF2-40B4-BE49-F238E27FC236}">
                <a16:creationId xmlns:a16="http://schemas.microsoft.com/office/drawing/2014/main" id="{ECA58453-8F69-4AA1-B9ED-88CC6BF836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17619" y="4858385"/>
            <a:ext cx="554400" cy="221760"/>
          </a:xfrm>
          <a:prstGeom prst="rect">
            <a:avLst/>
          </a:prstGeom>
        </p:spPr>
      </p:pic>
    </p:spTree>
    <p:extLst>
      <p:ext uri="{BB962C8B-B14F-4D97-AF65-F5344CB8AC3E}">
        <p14:creationId xmlns:p14="http://schemas.microsoft.com/office/powerpoint/2010/main" val="453029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595462A2-7485-4318-A86E-C820A730DCC4}"/>
              </a:ext>
            </a:extLst>
          </p:cNvPr>
          <p:cNvSpPr>
            <a:spLocks noGrp="1"/>
          </p:cNvSpPr>
          <p:nvPr>
            <p:ph idx="1"/>
          </p:nvPr>
        </p:nvSpPr>
        <p:spPr>
          <a:xfrm>
            <a:off x="216831" y="933452"/>
            <a:ext cx="8723050" cy="4059783"/>
          </a:xfrm>
        </p:spPr>
        <p:txBody>
          <a:bodyPr/>
          <a:lstStyle/>
          <a:p>
            <a:pPr defTabSz="914400" fontAlgn="base">
              <a:spcBef>
                <a:spcPts val="1100"/>
              </a:spcBef>
              <a:buClr>
                <a:srgbClr val="6D6E70"/>
              </a:buClr>
              <a:buSzPct val="90000"/>
            </a:pPr>
            <a:r>
              <a:rPr lang="en-US" sz="1400" kern="0" dirty="0">
                <a:solidFill>
                  <a:schemeClr val="tx1"/>
                </a:solidFill>
                <a:latin typeface="Arial" panose="020B0604020202020204" pitchFamily="34" charset="0"/>
                <a:ea typeface="+mn-ea"/>
                <a:cs typeface="Arial" pitchFamily="34" charset="0"/>
              </a:rPr>
              <a:t>DBB is a tool that </a:t>
            </a:r>
            <a:r>
              <a:rPr lang="en-US" sz="1400" dirty="0">
                <a:solidFill>
                  <a:schemeClr val="tx1"/>
                </a:solidFill>
                <a:latin typeface="Arial" panose="020B0604020202020204" pitchFamily="34" charset="0"/>
                <a:cs typeface="Arial" panose="020B0604020202020204" pitchFamily="34" charset="0"/>
              </a:rPr>
              <a:t>provides an Intelligent build environment for mainframe applications stored in Git.</a:t>
            </a:r>
          </a:p>
          <a:p>
            <a:pPr defTabSz="914400" fontAlgn="base">
              <a:spcBef>
                <a:spcPts val="1100"/>
              </a:spcBef>
              <a:buClr>
                <a:srgbClr val="6D6E70"/>
              </a:buClr>
              <a:buSzPct val="90000"/>
            </a:pPr>
            <a:r>
              <a:rPr lang="en-US" sz="1400" dirty="0">
                <a:solidFill>
                  <a:schemeClr val="tx1"/>
                </a:solidFill>
                <a:latin typeface="Arial" panose="020B0604020202020204" pitchFamily="34" charset="0"/>
                <a:cs typeface="Arial" panose="020B0604020202020204" pitchFamily="34" charset="0"/>
              </a:rPr>
              <a:t>It can support your overall CI/CD solution as well as support individual developer builds within ZOD &amp; IDzEE..</a:t>
            </a:r>
          </a:p>
          <a:p>
            <a:pPr defTabSz="914400" fontAlgn="base">
              <a:spcBef>
                <a:spcPts val="1100"/>
              </a:spcBef>
              <a:buClr>
                <a:srgbClr val="6D6E70"/>
              </a:buClr>
              <a:buSzPct val="90000"/>
            </a:pPr>
            <a:r>
              <a:rPr lang="en-US" sz="1400" dirty="0">
                <a:latin typeface="Arial" panose="020B0604020202020204" pitchFamily="34" charset="0"/>
                <a:cs typeface="Arial" panose="020B0604020202020204" pitchFamily="34" charset="0"/>
              </a:rPr>
              <a:t>It uses a multi-language source code scanner to find dependencies for Assembler, C/C++, COBOL, and PL/I source files to automate your build process (compile &amp; link edit).</a:t>
            </a:r>
            <a:endParaRPr lang="en-US" sz="1400" dirty="0">
              <a:solidFill>
                <a:schemeClr val="tx1"/>
              </a:solidFill>
              <a:latin typeface="Arial" panose="020B0604020202020204" pitchFamily="34" charset="0"/>
              <a:cs typeface="Arial" panose="020B0604020202020204" pitchFamily="34" charset="0"/>
            </a:endParaRPr>
          </a:p>
          <a:p>
            <a:pPr defTabSz="914400" fontAlgn="base">
              <a:spcBef>
                <a:spcPts val="1100"/>
              </a:spcBef>
              <a:buClr>
                <a:srgbClr val="6D6E70"/>
              </a:buClr>
              <a:buSzPct val="90000"/>
            </a:pPr>
            <a:r>
              <a:rPr lang="en-US" sz="1400" dirty="0">
                <a:solidFill>
                  <a:schemeClr val="tx1"/>
                </a:solidFill>
                <a:latin typeface="Arial" panose="020B0604020202020204" pitchFamily="34" charset="0"/>
                <a:cs typeface="Arial" panose="020B0604020202020204" pitchFamily="34" charset="0"/>
              </a:rPr>
              <a:t>It comes with a Java API Tool Kit, WebApp and Database to build and manage your application’s dependency metadata and build results. </a:t>
            </a:r>
          </a:p>
          <a:p>
            <a:pPr defTabSz="914400" fontAlgn="base">
              <a:spcBef>
                <a:spcPts val="1100"/>
              </a:spcBef>
              <a:buClr>
                <a:srgbClr val="6D6E70"/>
              </a:buClr>
              <a:buSzPct val="90000"/>
            </a:pPr>
            <a:r>
              <a:rPr lang="en-US" sz="1400" dirty="0">
                <a:solidFill>
                  <a:schemeClr val="tx1"/>
                </a:solidFill>
                <a:latin typeface="Arial" panose="020B0604020202020204" pitchFamily="34" charset="0"/>
                <a:cs typeface="Arial" panose="020B0604020202020204" pitchFamily="34" charset="0"/>
              </a:rPr>
              <a:t>Use DBB API’s with the Groovy scripting language to automate your builds and drive your deployment process (CD)  </a:t>
            </a:r>
          </a:p>
          <a:p>
            <a:pPr defTabSz="914400" fontAlgn="base">
              <a:spcBef>
                <a:spcPts val="1100"/>
              </a:spcBef>
              <a:buClr>
                <a:srgbClr val="6D6E70"/>
              </a:buClr>
              <a:buSzPct val="90000"/>
            </a:pPr>
            <a:r>
              <a:rPr lang="en-US" sz="1400" dirty="0">
                <a:solidFill>
                  <a:schemeClr val="tx1"/>
                </a:solidFill>
                <a:latin typeface="Arial" panose="020B0604020202020204" pitchFamily="34" charset="0"/>
                <a:cs typeface="Arial" panose="020B0604020202020204" pitchFamily="34" charset="0"/>
              </a:rPr>
              <a:t>Sample Scripts are provided to get you started  </a:t>
            </a:r>
          </a:p>
        </p:txBody>
      </p:sp>
      <p:sp>
        <p:nvSpPr>
          <p:cNvPr id="4" name="Title 1">
            <a:extLst>
              <a:ext uri="{FF2B5EF4-FFF2-40B4-BE49-F238E27FC236}">
                <a16:creationId xmlns:a16="http://schemas.microsoft.com/office/drawing/2014/main" id="{A53FD86C-04A1-4EFC-9423-AA5A2ED923A2}"/>
              </a:ext>
            </a:extLst>
          </p:cNvPr>
          <p:cNvSpPr txBox="1">
            <a:spLocks/>
          </p:cNvSpPr>
          <p:nvPr/>
        </p:nvSpPr>
        <p:spPr>
          <a:xfrm>
            <a:off x="165369" y="150264"/>
            <a:ext cx="8723050" cy="452986"/>
          </a:xfrm>
          <a:prstGeom prst="rect">
            <a:avLst/>
          </a:prstGeom>
        </p:spPr>
        <p:txBody>
          <a:bodyPr/>
          <a:lstStyle>
            <a:lvl1pPr marL="0" marR="0" indent="0" algn="l" defTabSz="457200" rtl="0" latinLnBrk="0">
              <a:lnSpc>
                <a:spcPct val="100000"/>
              </a:lnSpc>
              <a:spcBef>
                <a:spcPts val="0"/>
              </a:spcBef>
              <a:spcAft>
                <a:spcPts val="0"/>
              </a:spcAft>
              <a:buClrTx/>
              <a:buSzTx/>
              <a:buFontTx/>
              <a:buNone/>
              <a:tabLst/>
              <a:defRPr sz="2500" b="0" i="0" u="none" strike="noStrike" cap="none" spc="0" baseline="0">
                <a:ln>
                  <a:noFill/>
                </a:ln>
                <a:solidFill>
                  <a:srgbClr val="619AEC"/>
                </a:solidFill>
                <a:uFillTx/>
                <a:latin typeface="+mn-lt"/>
                <a:ea typeface="IBM Plex Sans" charset="0"/>
                <a:cs typeface="IBM Plex Sans" charset="0"/>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a:lstStyle>
          <a:p>
            <a:pPr hangingPunct="1">
              <a:defRPr/>
            </a:pPr>
            <a:r>
              <a:rPr lang="en-US" sz="2175" kern="1200" dirty="0">
                <a:solidFill>
                  <a:srgbClr val="0070C0"/>
                </a:solidFill>
              </a:rPr>
              <a:t>IBM Dependency Based Build (DBB) – Key Features </a:t>
            </a:r>
          </a:p>
        </p:txBody>
      </p:sp>
      <p:pic>
        <p:nvPicPr>
          <p:cNvPr id="7" name="Graphic 6">
            <a:extLst>
              <a:ext uri="{FF2B5EF4-FFF2-40B4-BE49-F238E27FC236}">
                <a16:creationId xmlns:a16="http://schemas.microsoft.com/office/drawing/2014/main" id="{C72A5AB3-FE57-494E-A32B-393131F52A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17619" y="4858385"/>
            <a:ext cx="554400" cy="221760"/>
          </a:xfrm>
          <a:prstGeom prst="rect">
            <a:avLst/>
          </a:prstGeom>
        </p:spPr>
      </p:pic>
    </p:spTree>
    <p:extLst>
      <p:ext uri="{BB962C8B-B14F-4D97-AF65-F5344CB8AC3E}">
        <p14:creationId xmlns:p14="http://schemas.microsoft.com/office/powerpoint/2010/main" val="125693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E52483A-2A85-4708-A41C-F52DBE06DA1A}"/>
              </a:ext>
            </a:extLst>
          </p:cNvPr>
          <p:cNvGrpSpPr/>
          <p:nvPr/>
        </p:nvGrpSpPr>
        <p:grpSpPr>
          <a:xfrm>
            <a:off x="1387965" y="1775808"/>
            <a:ext cx="7759783" cy="3171679"/>
            <a:chOff x="1387965" y="1775808"/>
            <a:chExt cx="7759783" cy="3171679"/>
          </a:xfrm>
        </p:grpSpPr>
        <p:grpSp>
          <p:nvGrpSpPr>
            <p:cNvPr id="10" name="Group 9">
              <a:extLst>
                <a:ext uri="{FF2B5EF4-FFF2-40B4-BE49-F238E27FC236}">
                  <a16:creationId xmlns:a16="http://schemas.microsoft.com/office/drawing/2014/main" id="{7BC4FA8A-1B81-4517-A705-F1CAF68F6192}"/>
                </a:ext>
              </a:extLst>
            </p:cNvPr>
            <p:cNvGrpSpPr/>
            <p:nvPr/>
          </p:nvGrpSpPr>
          <p:grpSpPr>
            <a:xfrm>
              <a:off x="1387965" y="2079141"/>
              <a:ext cx="7759783" cy="2868346"/>
              <a:chOff x="1387965" y="2079141"/>
              <a:chExt cx="7759783" cy="2868346"/>
            </a:xfrm>
          </p:grpSpPr>
          <p:grpSp>
            <p:nvGrpSpPr>
              <p:cNvPr id="6" name="Group 5">
                <a:extLst>
                  <a:ext uri="{FF2B5EF4-FFF2-40B4-BE49-F238E27FC236}">
                    <a16:creationId xmlns:a16="http://schemas.microsoft.com/office/drawing/2014/main" id="{83B1C68F-6E10-4738-8372-040B99C4EBF0}"/>
                  </a:ext>
                </a:extLst>
              </p:cNvPr>
              <p:cNvGrpSpPr/>
              <p:nvPr/>
            </p:nvGrpSpPr>
            <p:grpSpPr>
              <a:xfrm>
                <a:off x="3434410" y="2079141"/>
                <a:ext cx="5713338" cy="2868346"/>
                <a:chOff x="3403600" y="1882712"/>
                <a:chExt cx="5713338" cy="2868346"/>
              </a:xfrm>
            </p:grpSpPr>
            <p:sp>
              <p:nvSpPr>
                <p:cNvPr id="20482" name="Rectangle 2">
                  <a:extLst>
                    <a:ext uri="{FF2B5EF4-FFF2-40B4-BE49-F238E27FC236}">
                      <a16:creationId xmlns:a16="http://schemas.microsoft.com/office/drawing/2014/main" id="{9F306E7C-A50F-4881-B4F7-4DCEF7ED4B0D}"/>
                    </a:ext>
                  </a:extLst>
                </p:cNvPr>
                <p:cNvSpPr>
                  <a:spLocks noChangeArrowheads="1"/>
                </p:cNvSpPr>
                <p:nvPr/>
              </p:nvSpPr>
              <p:spPr bwMode="auto">
                <a:xfrm>
                  <a:off x="7270184" y="1882712"/>
                  <a:ext cx="1566772" cy="852394"/>
                </a:xfrm>
                <a:prstGeom prst="rect">
                  <a:avLst/>
                </a:prstGeom>
                <a:solidFill>
                  <a:srgbClr val="F8F8F8"/>
                </a:solidFill>
                <a:ln w="25560" cap="sq">
                  <a:solidFill>
                    <a:srgbClr val="99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None/>
                  </a:pPr>
                  <a:endParaRPr lang="en-US" sz="1100" b="1" dirty="0">
                    <a:solidFill>
                      <a:srgbClr val="191919"/>
                    </a:solidFill>
                    <a:latin typeface="Arial" charset="0"/>
                    <a:ea typeface="Arial" charset="0"/>
                    <a:cs typeface="Arial" charset="0"/>
                  </a:endParaRPr>
                </a:p>
                <a:p>
                  <a:pPr algn="ctr" eaLnBrk="1" hangingPunct="1">
                    <a:spcBef>
                      <a:spcPct val="0"/>
                    </a:spcBef>
                    <a:buNone/>
                  </a:pPr>
                  <a:r>
                    <a:rPr lang="en-US" sz="1100" b="1" dirty="0">
                      <a:solidFill>
                        <a:srgbClr val="191919"/>
                      </a:solidFill>
                      <a:latin typeface="Arial" charset="0"/>
                      <a:ea typeface="Arial" charset="0"/>
                      <a:cs typeface="Arial" charset="0"/>
                    </a:rPr>
                    <a:t>DBB WebApp</a:t>
                  </a:r>
                </a:p>
                <a:p>
                  <a:pPr algn="ctr" eaLnBrk="1" hangingPunct="1">
                    <a:spcBef>
                      <a:spcPct val="0"/>
                    </a:spcBef>
                    <a:buNone/>
                  </a:pPr>
                  <a:endParaRPr lang="en-US" sz="1100" b="1" dirty="0">
                    <a:solidFill>
                      <a:srgbClr val="191919"/>
                    </a:solidFill>
                    <a:latin typeface="Arial" charset="0"/>
                    <a:ea typeface="Arial" charset="0"/>
                    <a:cs typeface="Arial" charset="0"/>
                  </a:endParaRPr>
                </a:p>
                <a:p>
                  <a:pPr algn="ctr" eaLnBrk="1" hangingPunct="1">
                    <a:spcBef>
                      <a:spcPct val="0"/>
                    </a:spcBef>
                    <a:buNone/>
                  </a:pPr>
                  <a:r>
                    <a:rPr lang="en-US" sz="900" dirty="0">
                      <a:solidFill>
                        <a:srgbClr val="191919"/>
                      </a:solidFill>
                      <a:latin typeface="Arial" charset="0"/>
                      <a:ea typeface="Arial" charset="0"/>
                      <a:cs typeface="Arial" charset="0"/>
                    </a:rPr>
                    <a:t>- Dependency Metadata</a:t>
                  </a:r>
                </a:p>
                <a:p>
                  <a:pPr algn="ctr" eaLnBrk="1" hangingPunct="1">
                    <a:spcBef>
                      <a:spcPct val="0"/>
                    </a:spcBef>
                    <a:buNone/>
                  </a:pPr>
                  <a:r>
                    <a:rPr lang="en-US" sz="900" dirty="0">
                      <a:solidFill>
                        <a:srgbClr val="191919"/>
                      </a:solidFill>
                      <a:latin typeface="Arial" charset="0"/>
                      <a:ea typeface="Arial" charset="0"/>
                      <a:cs typeface="Arial" charset="0"/>
                    </a:rPr>
                    <a:t>- Build Results History</a:t>
                  </a:r>
                </a:p>
              </p:txBody>
            </p:sp>
            <p:sp>
              <p:nvSpPr>
                <p:cNvPr id="20490" name="Rectangle 3">
                  <a:extLst>
                    <a:ext uri="{FF2B5EF4-FFF2-40B4-BE49-F238E27FC236}">
                      <a16:creationId xmlns:a16="http://schemas.microsoft.com/office/drawing/2014/main" id="{D226E2A6-C561-440D-AFF5-31CF024B0C66}"/>
                    </a:ext>
                  </a:extLst>
                </p:cNvPr>
                <p:cNvSpPr>
                  <a:spLocks noChangeArrowheads="1"/>
                </p:cNvSpPr>
                <p:nvPr/>
              </p:nvSpPr>
              <p:spPr bwMode="auto">
                <a:xfrm>
                  <a:off x="3403600" y="3195814"/>
                  <a:ext cx="5625687" cy="1555244"/>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Clr>
                      <a:srgbClr val="000000"/>
                    </a:buClr>
                    <a:buFont typeface="Times New Roman" panose="02020603050405020304" pitchFamily="18" charset="0"/>
                    <a:buNone/>
                  </a:pPr>
                  <a:endParaRPr lang="en-US" altLang="en-US" sz="1100" dirty="0"/>
                </a:p>
              </p:txBody>
            </p:sp>
            <p:sp>
              <p:nvSpPr>
                <p:cNvPr id="20505" name="Rectangle 28">
                  <a:extLst>
                    <a:ext uri="{FF2B5EF4-FFF2-40B4-BE49-F238E27FC236}">
                      <a16:creationId xmlns:a16="http://schemas.microsoft.com/office/drawing/2014/main" id="{DDF1EEB2-5BA8-4525-A2F6-A54C67F8BBDC}"/>
                    </a:ext>
                  </a:extLst>
                </p:cNvPr>
                <p:cNvSpPr>
                  <a:spLocks noChangeArrowheads="1"/>
                </p:cNvSpPr>
                <p:nvPr/>
              </p:nvSpPr>
              <p:spPr bwMode="auto">
                <a:xfrm>
                  <a:off x="6060378" y="3375601"/>
                  <a:ext cx="1801214" cy="1217829"/>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none" lIns="67500" tIns="35100" rIns="67500" bIns="35100" anchor="ct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lang="en-US" altLang="en-US" sz="900" b="1" dirty="0">
                    <a:solidFill>
                      <a:srgbClr val="000000"/>
                    </a:solidFill>
                    <a:latin typeface="Arial" panose="020B0604020202020204" pitchFamily="34" charset="0"/>
                    <a:cs typeface="Arial" panose="020B0604020202020204" pitchFamily="34" charset="0"/>
                  </a:endParaRPr>
                </a:p>
              </p:txBody>
            </p:sp>
            <p:pic>
              <p:nvPicPr>
                <p:cNvPr id="55" name="Picture 54">
                  <a:extLst>
                    <a:ext uri="{FF2B5EF4-FFF2-40B4-BE49-F238E27FC236}">
                      <a16:creationId xmlns:a16="http://schemas.microsoft.com/office/drawing/2014/main" id="{20132819-5A48-4D95-B754-22AC679999CA}"/>
                    </a:ext>
                  </a:extLst>
                </p:cNvPr>
                <p:cNvPicPr>
                  <a:picLocks noChangeAspect="1"/>
                </p:cNvPicPr>
                <p:nvPr/>
              </p:nvPicPr>
              <p:blipFill>
                <a:blip r:embed="rId3"/>
                <a:stretch>
                  <a:fillRect/>
                </a:stretch>
              </p:blipFill>
              <p:spPr>
                <a:xfrm>
                  <a:off x="6098585" y="3661685"/>
                  <a:ext cx="780104" cy="303459"/>
                </a:xfrm>
                <a:prstGeom prst="rect">
                  <a:avLst/>
                </a:prstGeom>
              </p:spPr>
            </p:pic>
            <p:sp>
              <p:nvSpPr>
                <p:cNvPr id="11" name="TextBox 10">
                  <a:extLst>
                    <a:ext uri="{FF2B5EF4-FFF2-40B4-BE49-F238E27FC236}">
                      <a16:creationId xmlns:a16="http://schemas.microsoft.com/office/drawing/2014/main" id="{ED47EED1-15E3-4AFD-878B-9AA6D5EEDED5}"/>
                    </a:ext>
                  </a:extLst>
                </p:cNvPr>
                <p:cNvSpPr txBox="1"/>
                <p:nvPr/>
              </p:nvSpPr>
              <p:spPr>
                <a:xfrm>
                  <a:off x="6693565" y="3701677"/>
                  <a:ext cx="1475764" cy="415498"/>
                </a:xfrm>
                <a:prstGeom prst="rect">
                  <a:avLst/>
                </a:prstGeom>
                <a:noFill/>
              </p:spPr>
              <p:txBody>
                <a:bodyPr wrap="square" rtlCol="0">
                  <a:spAutoFit/>
                </a:bodyPr>
                <a:lstStyle/>
                <a:p>
                  <a:pPr algn="ctr" eaLnBrk="1" hangingPunct="1"/>
                  <a:r>
                    <a:rPr lang="en-US" altLang="en-US" sz="1050" b="1" dirty="0">
                      <a:latin typeface="Arial" panose="020B0604020202020204" pitchFamily="34" charset="0"/>
                      <a:cs typeface="Arial" panose="020B0604020202020204" pitchFamily="34" charset="0"/>
                    </a:rPr>
                    <a:t>Groovy Build scripts </a:t>
                  </a:r>
                </a:p>
              </p:txBody>
            </p:sp>
            <p:pic>
              <p:nvPicPr>
                <p:cNvPr id="34" name="Picture 33">
                  <a:extLst>
                    <a:ext uri="{FF2B5EF4-FFF2-40B4-BE49-F238E27FC236}">
                      <a16:creationId xmlns:a16="http://schemas.microsoft.com/office/drawing/2014/main" id="{2C8DDACA-0B75-4245-8ADB-1C475BBEF8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41267" y="3215140"/>
                  <a:ext cx="359181" cy="359181"/>
                </a:xfrm>
                <a:prstGeom prst="rect">
                  <a:avLst/>
                </a:prstGeom>
              </p:spPr>
            </p:pic>
            <p:sp>
              <p:nvSpPr>
                <p:cNvPr id="3" name="Rectangle 2">
                  <a:extLst>
                    <a:ext uri="{FF2B5EF4-FFF2-40B4-BE49-F238E27FC236}">
                      <a16:creationId xmlns:a16="http://schemas.microsoft.com/office/drawing/2014/main" id="{5A42017D-27C2-4220-92BA-E6A55DE93394}"/>
                    </a:ext>
                  </a:extLst>
                </p:cNvPr>
                <p:cNvSpPr/>
                <p:nvPr/>
              </p:nvSpPr>
              <p:spPr>
                <a:xfrm>
                  <a:off x="6054730" y="3375601"/>
                  <a:ext cx="1824350" cy="2787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DBB Toolkit</a:t>
                  </a:r>
                </a:p>
              </p:txBody>
            </p:sp>
            <p:cxnSp>
              <p:nvCxnSpPr>
                <p:cNvPr id="51" name="Connector: Elbow 50">
                  <a:extLst>
                    <a:ext uri="{FF2B5EF4-FFF2-40B4-BE49-F238E27FC236}">
                      <a16:creationId xmlns:a16="http://schemas.microsoft.com/office/drawing/2014/main" id="{212A7CA2-93E1-4E39-B9CF-2A48AC385F7D}"/>
                    </a:ext>
                  </a:extLst>
                </p:cNvPr>
                <p:cNvCxnSpPr>
                  <a:cxnSpLocks/>
                  <a:stCxn id="3" idx="0"/>
                  <a:endCxn id="20482" idx="1"/>
                </p:cNvCxnSpPr>
                <p:nvPr/>
              </p:nvCxnSpPr>
              <p:spPr>
                <a:xfrm rot="5400000" flipH="1" flipV="1">
                  <a:off x="6585198" y="2690616"/>
                  <a:ext cx="1066692" cy="303279"/>
                </a:xfrm>
                <a:prstGeom prst="bentConnector2">
                  <a:avLst/>
                </a:prstGeom>
                <a:ln w="22225">
                  <a:solidFill>
                    <a:schemeClr val="tx1">
                      <a:lumMod val="85000"/>
                      <a:lumOff val="1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0ED6C7F6-C252-48D4-BD6A-B89BE674EBD5}"/>
                    </a:ext>
                  </a:extLst>
                </p:cNvPr>
                <p:cNvCxnSpPr>
                  <a:cxnSpLocks/>
                  <a:stCxn id="20492" idx="3"/>
                  <a:endCxn id="55" idx="1"/>
                </p:cNvCxnSpPr>
                <p:nvPr/>
              </p:nvCxnSpPr>
              <p:spPr>
                <a:xfrm flipV="1">
                  <a:off x="5720271" y="3813415"/>
                  <a:ext cx="378314" cy="2971"/>
                </a:xfrm>
                <a:prstGeom prst="bentConnector3">
                  <a:avLst>
                    <a:gd name="adj1" fmla="val 50000"/>
                  </a:avLst>
                </a:prstGeom>
                <a:ln w="22225">
                  <a:solidFill>
                    <a:schemeClr val="tx1">
                      <a:lumMod val="85000"/>
                      <a:lumOff val="15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F35F16E7-285E-44C9-A80F-B177AD3FF376}"/>
                    </a:ext>
                  </a:extLst>
                </p:cNvPr>
                <p:cNvGrpSpPr/>
                <p:nvPr/>
              </p:nvGrpSpPr>
              <p:grpSpPr>
                <a:xfrm>
                  <a:off x="4853808" y="3467591"/>
                  <a:ext cx="866463" cy="697590"/>
                  <a:chOff x="4822096" y="3518889"/>
                  <a:chExt cx="866463" cy="697590"/>
                </a:xfrm>
              </p:grpSpPr>
              <p:sp>
                <p:nvSpPr>
                  <p:cNvPr id="20492" name="Rectangle 18">
                    <a:extLst>
                      <a:ext uri="{FF2B5EF4-FFF2-40B4-BE49-F238E27FC236}">
                        <a16:creationId xmlns:a16="http://schemas.microsoft.com/office/drawing/2014/main" id="{29AE0442-35C3-4BCC-B156-6272084BE862}"/>
                      </a:ext>
                    </a:extLst>
                  </p:cNvPr>
                  <p:cNvSpPr>
                    <a:spLocks noChangeArrowheads="1"/>
                  </p:cNvSpPr>
                  <p:nvPr/>
                </p:nvSpPr>
                <p:spPr bwMode="auto">
                  <a:xfrm>
                    <a:off x="4822096" y="3518889"/>
                    <a:ext cx="866463" cy="697590"/>
                  </a:xfrm>
                  <a:prstGeom prst="rect">
                    <a:avLst/>
                  </a:prstGeom>
                  <a:solidFill>
                    <a:srgbClr val="FFFF99"/>
                  </a:solidFill>
                  <a:ln w="38160" cap="sq">
                    <a:solidFill>
                      <a:srgbClr val="8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Clr>
                        <a:srgbClr val="000000"/>
                      </a:buClr>
                      <a:buFont typeface="Times New Roman" panose="02020603050405020304" pitchFamily="18" charset="0"/>
                      <a:buNone/>
                    </a:pPr>
                    <a:endParaRPr lang="en-US" altLang="en-US" sz="1100"/>
                  </a:p>
                </p:txBody>
              </p:sp>
              <p:pic>
                <p:nvPicPr>
                  <p:cNvPr id="52" name="Image 55">
                    <a:extLst>
                      <a:ext uri="{FF2B5EF4-FFF2-40B4-BE49-F238E27FC236}">
                        <a16:creationId xmlns:a16="http://schemas.microsoft.com/office/drawing/2014/main" id="{63CC4E15-A49E-4753-B59D-0D1F7575A0B4}"/>
                      </a:ext>
                    </a:extLst>
                  </p:cNvPr>
                  <p:cNvPicPr>
                    <a:picLocks noChangeAspect="1"/>
                  </p:cNvPicPr>
                  <p:nvPr/>
                </p:nvPicPr>
                <p:blipFill>
                  <a:blip r:embed="rId5"/>
                  <a:stretch>
                    <a:fillRect/>
                  </a:stretch>
                </p:blipFill>
                <p:spPr>
                  <a:xfrm>
                    <a:off x="4857145" y="3588735"/>
                    <a:ext cx="470975" cy="141862"/>
                  </a:xfrm>
                  <a:prstGeom prst="rect">
                    <a:avLst/>
                  </a:prstGeom>
                </p:spPr>
              </p:pic>
              <p:pic>
                <p:nvPicPr>
                  <p:cNvPr id="53" name="Image 61">
                    <a:extLst>
                      <a:ext uri="{FF2B5EF4-FFF2-40B4-BE49-F238E27FC236}">
                        <a16:creationId xmlns:a16="http://schemas.microsoft.com/office/drawing/2014/main" id="{D99C2B08-EB31-4095-8A81-5C5719D3F19A}"/>
                      </a:ext>
                    </a:extLst>
                  </p:cNvPr>
                  <p:cNvPicPr>
                    <a:picLocks noChangeAspect="1"/>
                  </p:cNvPicPr>
                  <p:nvPr/>
                </p:nvPicPr>
                <p:blipFill rotWithShape="1">
                  <a:blip r:embed="rId6" cstate="print">
                    <a:extLst>
                      <a:ext uri="{BEBA8EAE-BF5A-486C-A8C5-ECC9F3942E4B}">
                        <a14:imgProps xmlns:a14="http://schemas.microsoft.com/office/drawing/2010/main">
                          <a14:imgLayer r:embed="rId7">
                            <a14:imgEffect>
                              <a14:backgroundRemoval t="9308" b="93556" l="5745" r="96383">
                                <a14:foregroundMark x1="32128" y1="53699" x2="32128" y2="53699"/>
                                <a14:foregroundMark x1="5745" y1="49403" x2="5745" y2="49403"/>
                                <a14:foregroundMark x1="15745" y1="93556" x2="15745" y2="93556"/>
                                <a14:foregroundMark x1="56596" y1="55370" x2="56596" y2="55370"/>
                                <a14:foregroundMark x1="53404" y1="18616" x2="53404" y2="18616"/>
                                <a14:foregroundMark x1="77872" y1="39379" x2="77872" y2="39379"/>
                                <a14:foregroundMark x1="93191" y1="38186" x2="93191" y2="38186"/>
                                <a14:foregroundMark x1="96383" y1="72076" x2="96383" y2="72076"/>
                              </a14:backgroundRemoval>
                            </a14:imgEffect>
                          </a14:imgLayer>
                        </a14:imgProps>
                      </a:ext>
                      <a:ext uri="{28A0092B-C50C-407E-A947-70E740481C1C}">
                        <a14:useLocalDpi xmlns:a14="http://schemas.microsoft.com/office/drawing/2010/main"/>
                      </a:ext>
                    </a:extLst>
                  </a:blip>
                  <a:srcRect/>
                  <a:stretch/>
                </p:blipFill>
                <p:spPr>
                  <a:xfrm>
                    <a:off x="5391593" y="3574321"/>
                    <a:ext cx="157342" cy="201582"/>
                  </a:xfrm>
                  <a:prstGeom prst="rect">
                    <a:avLst/>
                  </a:prstGeom>
                </p:spPr>
              </p:pic>
              <p:sp>
                <p:nvSpPr>
                  <p:cNvPr id="20499" name="AutoShape 26">
                    <a:extLst>
                      <a:ext uri="{FF2B5EF4-FFF2-40B4-BE49-F238E27FC236}">
                        <a16:creationId xmlns:a16="http://schemas.microsoft.com/office/drawing/2014/main" id="{D1FD89E7-0BC8-4A06-87B1-766D24DC8982}"/>
                      </a:ext>
                    </a:extLst>
                  </p:cNvPr>
                  <p:cNvSpPr>
                    <a:spLocks noChangeArrowheads="1"/>
                  </p:cNvSpPr>
                  <p:nvPr/>
                </p:nvSpPr>
                <p:spPr bwMode="auto">
                  <a:xfrm>
                    <a:off x="5088335" y="3836048"/>
                    <a:ext cx="291780" cy="262419"/>
                  </a:xfrm>
                  <a:prstGeom prst="flowChartMagneticDisk">
                    <a:avLst/>
                  </a:prstGeom>
                  <a:ln>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1">
                    <a:schemeClr val="dk1"/>
                  </a:lnRef>
                  <a:fillRef idx="2">
                    <a:schemeClr val="dk1"/>
                  </a:fillRef>
                  <a:effectRef idx="1">
                    <a:schemeClr val="dk1"/>
                  </a:effectRef>
                  <a:fontRef idx="minor">
                    <a:schemeClr val="dk1"/>
                  </a:fontRef>
                </p:style>
                <p:txBody>
                  <a:bodyPr wrap="none" lIns="67500" tIns="35100" rIns="67500" bIns="35100" anchor="ct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900" dirty="0">
                        <a:solidFill>
                          <a:srgbClr val="000000"/>
                        </a:solidFill>
                        <a:latin typeface="Arial" panose="020B0604020202020204" pitchFamily="34" charset="0"/>
                        <a:cs typeface="Arial" panose="020B0604020202020204" pitchFamily="34" charset="0"/>
                      </a:rPr>
                      <a:t>USS</a:t>
                    </a:r>
                  </a:p>
                </p:txBody>
              </p:sp>
            </p:grpSp>
            <p:cxnSp>
              <p:nvCxnSpPr>
                <p:cNvPr id="72" name="Connector: Elbow 71">
                  <a:extLst>
                    <a:ext uri="{FF2B5EF4-FFF2-40B4-BE49-F238E27FC236}">
                      <a16:creationId xmlns:a16="http://schemas.microsoft.com/office/drawing/2014/main" id="{65BF6F59-4C66-48F5-81E0-20625746BF43}"/>
                    </a:ext>
                  </a:extLst>
                </p:cNvPr>
                <p:cNvCxnSpPr>
                  <a:cxnSpLocks/>
                </p:cNvCxnSpPr>
                <p:nvPr/>
              </p:nvCxnSpPr>
              <p:spPr>
                <a:xfrm>
                  <a:off x="4125430" y="3813414"/>
                  <a:ext cx="721654" cy="2972"/>
                </a:xfrm>
                <a:prstGeom prst="bentConnector3">
                  <a:avLst>
                    <a:gd name="adj1" fmla="val 50000"/>
                  </a:avLst>
                </a:prstGeom>
                <a:ln w="22225">
                  <a:solidFill>
                    <a:schemeClr val="tx1">
                      <a:lumMod val="85000"/>
                      <a:lumOff val="1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7" name="TextBox 25">
                  <a:extLst>
                    <a:ext uri="{FF2B5EF4-FFF2-40B4-BE49-F238E27FC236}">
                      <a16:creationId xmlns:a16="http://schemas.microsoft.com/office/drawing/2014/main" id="{F73BEADD-86D6-45FE-9BFC-C11488AB4CF3}"/>
                    </a:ext>
                  </a:extLst>
                </p:cNvPr>
                <p:cNvSpPr txBox="1">
                  <a:spLocks noChangeArrowheads="1"/>
                </p:cNvSpPr>
                <p:nvPr/>
              </p:nvSpPr>
              <p:spPr bwMode="auto">
                <a:xfrm>
                  <a:off x="4522945" y="4316434"/>
                  <a:ext cx="13510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1000" dirty="0"/>
                    <a:t>Run Groovy build script</a:t>
                  </a:r>
                </a:p>
              </p:txBody>
            </p:sp>
            <p:sp>
              <p:nvSpPr>
                <p:cNvPr id="94" name="Rectangle 28">
                  <a:extLst>
                    <a:ext uri="{FF2B5EF4-FFF2-40B4-BE49-F238E27FC236}">
                      <a16:creationId xmlns:a16="http://schemas.microsoft.com/office/drawing/2014/main" id="{A4747175-C285-4D68-8538-7301D5B4AFB8}"/>
                    </a:ext>
                  </a:extLst>
                </p:cNvPr>
                <p:cNvSpPr>
                  <a:spLocks noChangeArrowheads="1"/>
                </p:cNvSpPr>
                <p:nvPr/>
              </p:nvSpPr>
              <p:spPr bwMode="auto">
                <a:xfrm>
                  <a:off x="8388350" y="3737843"/>
                  <a:ext cx="586580" cy="778119"/>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none" lIns="67500" tIns="35100" rIns="67500" bIns="35100" anchor="ct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lang="en-US" altLang="en-US" sz="900" b="1" dirty="0">
                    <a:solidFill>
                      <a:srgbClr val="000000"/>
                    </a:solidFill>
                    <a:latin typeface="Arial" panose="020B0604020202020204" pitchFamily="34" charset="0"/>
                    <a:cs typeface="Arial" panose="020B0604020202020204" pitchFamily="34" charset="0"/>
                  </a:endParaRPr>
                </a:p>
              </p:txBody>
            </p:sp>
            <p:sp>
              <p:nvSpPr>
                <p:cNvPr id="20494" name="AutoShape 26">
                  <a:extLst>
                    <a:ext uri="{FF2B5EF4-FFF2-40B4-BE49-F238E27FC236}">
                      <a16:creationId xmlns:a16="http://schemas.microsoft.com/office/drawing/2014/main" id="{947EE898-3468-4969-980B-14D493A48C5D}"/>
                    </a:ext>
                  </a:extLst>
                </p:cNvPr>
                <p:cNvSpPr>
                  <a:spLocks noChangeArrowheads="1"/>
                </p:cNvSpPr>
                <p:nvPr/>
              </p:nvSpPr>
              <p:spPr bwMode="auto">
                <a:xfrm>
                  <a:off x="8527027" y="3851962"/>
                  <a:ext cx="291780" cy="262419"/>
                </a:xfrm>
                <a:prstGeom prst="flowChartMagneticDisk">
                  <a:avLst/>
                </a:prstGeom>
                <a:ln>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1">
                  <a:schemeClr val="dk1"/>
                </a:lnRef>
                <a:fillRef idx="2">
                  <a:schemeClr val="dk1"/>
                </a:fillRef>
                <a:effectRef idx="1">
                  <a:schemeClr val="dk1"/>
                </a:effectRef>
                <a:fontRef idx="minor">
                  <a:schemeClr val="dk1"/>
                </a:fontRef>
              </p:style>
              <p:txBody>
                <a:bodyPr wrap="none" lIns="67500" tIns="35100" rIns="67500" bIns="35100" anchor="ct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900" dirty="0">
                      <a:solidFill>
                        <a:srgbClr val="000000"/>
                      </a:solidFill>
                      <a:latin typeface="Arial" panose="020B0604020202020204" pitchFamily="34" charset="0"/>
                      <a:cs typeface="Arial" panose="020B0604020202020204" pitchFamily="34" charset="0"/>
                    </a:rPr>
                    <a:t>PDS</a:t>
                  </a:r>
                </a:p>
              </p:txBody>
            </p:sp>
            <p:sp>
              <p:nvSpPr>
                <p:cNvPr id="82" name="TextBox 25">
                  <a:extLst>
                    <a:ext uri="{FF2B5EF4-FFF2-40B4-BE49-F238E27FC236}">
                      <a16:creationId xmlns:a16="http://schemas.microsoft.com/office/drawing/2014/main" id="{BEE4010B-F462-4F00-B054-41CB902EACE9}"/>
                    </a:ext>
                  </a:extLst>
                </p:cNvPr>
                <p:cNvSpPr txBox="1">
                  <a:spLocks noChangeArrowheads="1"/>
                </p:cNvSpPr>
                <p:nvPr/>
              </p:nvSpPr>
              <p:spPr bwMode="auto">
                <a:xfrm>
                  <a:off x="8301206" y="4148748"/>
                  <a:ext cx="8157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1000" b="1" dirty="0"/>
                    <a:t>Compile &amp;</a:t>
                  </a:r>
                </a:p>
                <a:p>
                  <a:pPr algn="ctr">
                    <a:lnSpc>
                      <a:spcPct val="100000"/>
                    </a:lnSpc>
                    <a:spcBef>
                      <a:spcPct val="0"/>
                    </a:spcBef>
                    <a:buFontTx/>
                    <a:buNone/>
                  </a:pPr>
                  <a:r>
                    <a:rPr lang="en-US" altLang="en-US" sz="1000" b="1" dirty="0"/>
                    <a:t>link</a:t>
                  </a:r>
                </a:p>
              </p:txBody>
            </p:sp>
            <p:cxnSp>
              <p:nvCxnSpPr>
                <p:cNvPr id="79" name="Connector: Elbow 78">
                  <a:extLst>
                    <a:ext uri="{FF2B5EF4-FFF2-40B4-BE49-F238E27FC236}">
                      <a16:creationId xmlns:a16="http://schemas.microsoft.com/office/drawing/2014/main" id="{5BA86E00-E5CE-4CB1-8EA3-38235AEE4B30}"/>
                    </a:ext>
                  </a:extLst>
                </p:cNvPr>
                <p:cNvCxnSpPr>
                  <a:cxnSpLocks/>
                  <a:endCxn id="94" idx="1"/>
                </p:cNvCxnSpPr>
                <p:nvPr/>
              </p:nvCxnSpPr>
              <p:spPr>
                <a:xfrm flipV="1">
                  <a:off x="7876777" y="4126903"/>
                  <a:ext cx="511573" cy="1643"/>
                </a:xfrm>
                <a:prstGeom prst="bentConnector3">
                  <a:avLst>
                    <a:gd name="adj1" fmla="val 50000"/>
                  </a:avLst>
                </a:prstGeom>
                <a:ln w="22225">
                  <a:solidFill>
                    <a:schemeClr val="tx1">
                      <a:lumMod val="85000"/>
                      <a:lumOff val="1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06403CDE-9A26-43C3-A53F-9922308605B5}"/>
                    </a:ext>
                  </a:extLst>
                </p:cNvPr>
                <p:cNvSpPr txBox="1"/>
                <p:nvPr/>
              </p:nvSpPr>
              <p:spPr>
                <a:xfrm>
                  <a:off x="6079404" y="4132919"/>
                  <a:ext cx="1704918" cy="507831"/>
                </a:xfrm>
                <a:prstGeom prst="rect">
                  <a:avLst/>
                </a:prstGeom>
                <a:noFill/>
              </p:spPr>
              <p:txBody>
                <a:bodyPr wrap="square" rtlCol="0">
                  <a:spAutoFit/>
                </a:bodyPr>
                <a:lstStyle/>
                <a:p>
                  <a:pPr algn="ctr" eaLnBrk="1" hangingPunct="1"/>
                  <a:r>
                    <a:rPr lang="en-US" altLang="en-US" sz="900" b="1" dirty="0">
                      <a:latin typeface="Arial" panose="020B0604020202020204" pitchFamily="34" charset="0"/>
                      <a:cs typeface="Arial" panose="020B0604020202020204" pitchFamily="34" charset="0"/>
                    </a:rPr>
                    <a:t>Scan, impact analysis, copy to PDS, compile, link-edit &amp; report.</a:t>
                  </a:r>
                  <a:endParaRPr lang="en-US" sz="1200" dirty="0"/>
                </a:p>
              </p:txBody>
            </p:sp>
            <p:sp>
              <p:nvSpPr>
                <p:cNvPr id="57" name="TextBox 25">
                  <a:extLst>
                    <a:ext uri="{FF2B5EF4-FFF2-40B4-BE49-F238E27FC236}">
                      <a16:creationId xmlns:a16="http://schemas.microsoft.com/office/drawing/2014/main" id="{B7A1EAB1-5876-4120-B514-2011699CF3FD}"/>
                    </a:ext>
                  </a:extLst>
                </p:cNvPr>
                <p:cNvSpPr txBox="1">
                  <a:spLocks noChangeArrowheads="1"/>
                </p:cNvSpPr>
                <p:nvPr/>
              </p:nvSpPr>
              <p:spPr bwMode="auto">
                <a:xfrm>
                  <a:off x="7885318" y="3741669"/>
                  <a:ext cx="44867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050" dirty="0"/>
                    <a:t>MVS</a:t>
                  </a:r>
                </a:p>
                <a:p>
                  <a:pPr>
                    <a:lnSpc>
                      <a:spcPct val="100000"/>
                    </a:lnSpc>
                    <a:spcBef>
                      <a:spcPct val="0"/>
                    </a:spcBef>
                    <a:buFontTx/>
                    <a:buNone/>
                  </a:pPr>
                  <a:r>
                    <a:rPr lang="en-US" altLang="en-US" sz="1050" dirty="0"/>
                    <a:t>API’s</a:t>
                  </a:r>
                </a:p>
              </p:txBody>
            </p:sp>
          </p:grpSp>
          <p:cxnSp>
            <p:nvCxnSpPr>
              <p:cNvPr id="38" name="Connector: Elbow 37">
                <a:extLst>
                  <a:ext uri="{FF2B5EF4-FFF2-40B4-BE49-F238E27FC236}">
                    <a16:creationId xmlns:a16="http://schemas.microsoft.com/office/drawing/2014/main" id="{854AF222-CFBF-4DFE-8687-0B83B84F0B68}"/>
                  </a:ext>
                </a:extLst>
              </p:cNvPr>
              <p:cNvCxnSpPr>
                <a:cxnSpLocks/>
                <a:stCxn id="20505" idx="2"/>
                <a:endCxn id="20509" idx="2"/>
              </p:cNvCxnSpPr>
              <p:nvPr/>
            </p:nvCxnSpPr>
            <p:spPr>
              <a:xfrm rot="5400000" flipH="1">
                <a:off x="3160787" y="958852"/>
                <a:ext cx="2058185" cy="5603830"/>
              </a:xfrm>
              <a:prstGeom prst="bentConnector3">
                <a:avLst>
                  <a:gd name="adj1" fmla="val -11107"/>
                </a:avLst>
              </a:prstGeom>
              <a:ln w="22225">
                <a:solidFill>
                  <a:schemeClr val="tx1">
                    <a:lumMod val="85000"/>
                    <a:lumOff val="1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D2431F7F-4D6E-49C8-87C9-A21612585583}"/>
                  </a:ext>
                </a:extLst>
              </p:cNvPr>
              <p:cNvCxnSpPr>
                <a:cxnSpLocks/>
                <a:stCxn id="46" idx="2"/>
              </p:cNvCxnSpPr>
              <p:nvPr/>
            </p:nvCxnSpPr>
            <p:spPr>
              <a:xfrm rot="16200000" flipH="1">
                <a:off x="4863763" y="3359775"/>
                <a:ext cx="95276" cy="2275817"/>
              </a:xfrm>
              <a:prstGeom prst="bentConnector2">
                <a:avLst/>
              </a:prstGeom>
              <a:ln w="22225">
                <a:solidFill>
                  <a:schemeClr val="tx1">
                    <a:lumMod val="85000"/>
                    <a:lumOff val="15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20507" name="Picture 20506">
              <a:extLst>
                <a:ext uri="{FF2B5EF4-FFF2-40B4-BE49-F238E27FC236}">
                  <a16:creationId xmlns:a16="http://schemas.microsoft.com/office/drawing/2014/main" id="{80B69F62-0C9F-47D1-9608-6006F8CC363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524990" y="1775808"/>
              <a:ext cx="333042" cy="392435"/>
            </a:xfrm>
            <a:prstGeom prst="rect">
              <a:avLst/>
            </a:prstGeom>
          </p:spPr>
        </p:pic>
      </p:grpSp>
      <p:sp>
        <p:nvSpPr>
          <p:cNvPr id="50" name="Title 1">
            <a:extLst>
              <a:ext uri="{FF2B5EF4-FFF2-40B4-BE49-F238E27FC236}">
                <a16:creationId xmlns:a16="http://schemas.microsoft.com/office/drawing/2014/main" id="{CD399AEA-70F6-42F5-9CBC-EB26B108940C}"/>
              </a:ext>
            </a:extLst>
          </p:cNvPr>
          <p:cNvSpPr txBox="1">
            <a:spLocks/>
          </p:cNvSpPr>
          <p:nvPr/>
        </p:nvSpPr>
        <p:spPr>
          <a:xfrm>
            <a:off x="165369" y="150264"/>
            <a:ext cx="8723050" cy="452986"/>
          </a:xfrm>
          <a:prstGeom prst="rect">
            <a:avLst/>
          </a:prstGeom>
        </p:spPr>
        <p:txBody>
          <a:bodyPr/>
          <a:lstStyle>
            <a:lvl1pPr marL="0" marR="0" indent="0" algn="l" defTabSz="457200" rtl="0" latinLnBrk="0">
              <a:lnSpc>
                <a:spcPct val="100000"/>
              </a:lnSpc>
              <a:spcBef>
                <a:spcPts val="0"/>
              </a:spcBef>
              <a:spcAft>
                <a:spcPts val="0"/>
              </a:spcAft>
              <a:buClrTx/>
              <a:buSzTx/>
              <a:buFontTx/>
              <a:buNone/>
              <a:tabLst/>
              <a:defRPr sz="2500" b="0" i="0" u="none" strike="noStrike" cap="none" spc="0" baseline="0">
                <a:ln>
                  <a:noFill/>
                </a:ln>
                <a:solidFill>
                  <a:srgbClr val="619AEC"/>
                </a:solidFill>
                <a:uFillTx/>
                <a:latin typeface="+mn-lt"/>
                <a:ea typeface="IBM Plex Sans" charset="0"/>
                <a:cs typeface="IBM Plex Sans" charset="0"/>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a:lstStyle>
          <a:p>
            <a:pPr hangingPunct="1">
              <a:defRPr/>
            </a:pPr>
            <a:r>
              <a:rPr lang="en-US" sz="2175" kern="1200" dirty="0">
                <a:solidFill>
                  <a:srgbClr val="0070C0"/>
                </a:solidFill>
              </a:rPr>
              <a:t>DBB Architecture Overview - CI workflow</a:t>
            </a:r>
          </a:p>
          <a:p>
            <a:pPr hangingPunct="1">
              <a:defRPr/>
            </a:pPr>
            <a:r>
              <a:rPr lang="en-US" sz="2175" kern="1200" dirty="0">
                <a:solidFill>
                  <a:srgbClr val="0070C0"/>
                </a:solidFill>
              </a:rPr>
              <a:t> </a:t>
            </a:r>
          </a:p>
        </p:txBody>
      </p:sp>
      <p:sp>
        <p:nvSpPr>
          <p:cNvPr id="83" name="Content Placeholder 7">
            <a:extLst>
              <a:ext uri="{FF2B5EF4-FFF2-40B4-BE49-F238E27FC236}">
                <a16:creationId xmlns:a16="http://schemas.microsoft.com/office/drawing/2014/main" id="{3FADA89D-AC8B-4EB3-A99E-DF500709CA5A}"/>
              </a:ext>
            </a:extLst>
          </p:cNvPr>
          <p:cNvSpPr>
            <a:spLocks noGrp="1"/>
          </p:cNvSpPr>
          <p:nvPr>
            <p:ph idx="1"/>
          </p:nvPr>
        </p:nvSpPr>
        <p:spPr>
          <a:xfrm>
            <a:off x="354013" y="890413"/>
            <a:ext cx="8620125" cy="701689"/>
          </a:xfrm>
        </p:spPr>
        <p:txBody>
          <a:bodyPr/>
          <a:lstStyle/>
          <a:p>
            <a:pPr marL="0" lvl="0" indent="0" defTabSz="914400" fontAlgn="base">
              <a:spcBef>
                <a:spcPts val="1100"/>
              </a:spcBef>
              <a:buClr>
                <a:srgbClr val="6D6E70"/>
              </a:buClr>
              <a:buSzPct val="90000"/>
              <a:buNone/>
            </a:pPr>
            <a:r>
              <a:rPr lang="en-US" sz="1600" kern="0" dirty="0">
                <a:solidFill>
                  <a:srgbClr val="191919"/>
                </a:solidFill>
                <a:latin typeface="Arial" panose="020B0604020202020204" pitchFamily="34" charset="0"/>
                <a:ea typeface="+mn-ea"/>
                <a:cs typeface="Arial" pitchFamily="34" charset="0"/>
              </a:rPr>
              <a:t>DBB, includes a free port of Rocket Software’s Git and Apache’s Groovy runtime for z/OS.  It can be configured with any DevOps orchestrator like Jenkins and any Git Host service like Git Hub. </a:t>
            </a:r>
            <a:endParaRPr lang="en-US" dirty="0">
              <a:latin typeface="Arial" panose="020B0604020202020204" pitchFamily="34" charset="0"/>
              <a:cs typeface="Arial" panose="020B0604020202020204" pitchFamily="34" charset="0"/>
            </a:endParaRPr>
          </a:p>
        </p:txBody>
      </p:sp>
      <p:pic>
        <p:nvPicPr>
          <p:cNvPr id="109" name="Graphic 108">
            <a:extLst>
              <a:ext uri="{FF2B5EF4-FFF2-40B4-BE49-F238E27FC236}">
                <a16:creationId xmlns:a16="http://schemas.microsoft.com/office/drawing/2014/main" id="{0E936579-0F7F-48DE-8175-BE0CB3D287A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676830" y="4970267"/>
            <a:ext cx="399942" cy="159977"/>
          </a:xfrm>
          <a:prstGeom prst="rect">
            <a:avLst/>
          </a:prstGeom>
        </p:spPr>
      </p:pic>
      <p:grpSp>
        <p:nvGrpSpPr>
          <p:cNvPr id="9" name="Group 8">
            <a:extLst>
              <a:ext uri="{FF2B5EF4-FFF2-40B4-BE49-F238E27FC236}">
                <a16:creationId xmlns:a16="http://schemas.microsoft.com/office/drawing/2014/main" id="{47105088-2108-4AB5-A9CF-29C71C8D079D}"/>
              </a:ext>
            </a:extLst>
          </p:cNvPr>
          <p:cNvGrpSpPr/>
          <p:nvPr/>
        </p:nvGrpSpPr>
        <p:grpSpPr>
          <a:xfrm>
            <a:off x="486347" y="1907245"/>
            <a:ext cx="3599706" cy="2542801"/>
            <a:chOff x="486347" y="1907245"/>
            <a:chExt cx="3599706" cy="2542801"/>
          </a:xfrm>
        </p:grpSpPr>
        <p:sp>
          <p:nvSpPr>
            <p:cNvPr id="20491" name="Rectangle 15">
              <a:extLst>
                <a:ext uri="{FF2B5EF4-FFF2-40B4-BE49-F238E27FC236}">
                  <a16:creationId xmlns:a16="http://schemas.microsoft.com/office/drawing/2014/main" id="{803EFCE4-342C-4B17-9001-1172797160ED}"/>
                </a:ext>
              </a:extLst>
            </p:cNvPr>
            <p:cNvSpPr>
              <a:spLocks noChangeArrowheads="1"/>
            </p:cNvSpPr>
            <p:nvPr/>
          </p:nvSpPr>
          <p:spPr bwMode="auto">
            <a:xfrm>
              <a:off x="3542492" y="3417935"/>
              <a:ext cx="526660" cy="907431"/>
            </a:xfrm>
            <a:prstGeom prst="rect">
              <a:avLst/>
            </a:prstGeom>
            <a:solidFill>
              <a:srgbClr val="CC99FF"/>
            </a:solidFill>
            <a:ln w="25560" cap="sq">
              <a:solidFill>
                <a:srgbClr val="8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lang="en-US" altLang="en-US" sz="900" dirty="0">
                <a:solidFill>
                  <a:srgbClr val="FFFFFF"/>
                </a:solidFill>
                <a:latin typeface="Arial" panose="020B0604020202020204" pitchFamily="34" charset="0"/>
                <a:cs typeface="Arial" panose="020B0604020202020204" pitchFamily="34" charset="0"/>
              </a:endParaRPr>
            </a:p>
          </p:txBody>
        </p:sp>
        <p:grpSp>
          <p:nvGrpSpPr>
            <p:cNvPr id="56" name="Group 55">
              <a:extLst>
                <a:ext uri="{FF2B5EF4-FFF2-40B4-BE49-F238E27FC236}">
                  <a16:creationId xmlns:a16="http://schemas.microsoft.com/office/drawing/2014/main" id="{2669A493-EF2E-47A0-8433-2D9D87B8FE34}"/>
                </a:ext>
              </a:extLst>
            </p:cNvPr>
            <p:cNvGrpSpPr/>
            <p:nvPr/>
          </p:nvGrpSpPr>
          <p:grpSpPr>
            <a:xfrm>
              <a:off x="486347" y="1907245"/>
              <a:ext cx="1784982" cy="827861"/>
              <a:chOff x="222223" y="5007722"/>
              <a:chExt cx="2641563" cy="1362214"/>
            </a:xfrm>
          </p:grpSpPr>
          <p:sp>
            <p:nvSpPr>
              <p:cNvPr id="20509" name="Rectangle 2">
                <a:extLst>
                  <a:ext uri="{FF2B5EF4-FFF2-40B4-BE49-F238E27FC236}">
                    <a16:creationId xmlns:a16="http://schemas.microsoft.com/office/drawing/2014/main" id="{9AE4A088-5C96-421E-BE3B-D944FDAD8EE7}"/>
                  </a:ext>
                </a:extLst>
              </p:cNvPr>
              <p:cNvSpPr>
                <a:spLocks noChangeArrowheads="1"/>
              </p:cNvSpPr>
              <p:nvPr/>
            </p:nvSpPr>
            <p:spPr bwMode="auto">
              <a:xfrm>
                <a:off x="249237" y="5007722"/>
                <a:ext cx="2614549" cy="1356566"/>
              </a:xfrm>
              <a:prstGeom prst="rect">
                <a:avLst/>
              </a:prstGeom>
              <a:solidFill>
                <a:srgbClr val="F8F8F8"/>
              </a:solidFill>
              <a:ln w="25560" cap="sq">
                <a:solidFill>
                  <a:srgbClr val="99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Clr>
                    <a:srgbClr val="000000"/>
                  </a:buClr>
                  <a:buFont typeface="Times New Roman" panose="02020603050405020304" pitchFamily="18" charset="0"/>
                  <a:buNone/>
                </a:pPr>
                <a:endParaRPr lang="en-US" altLang="en-US" sz="1100" dirty="0"/>
              </a:p>
            </p:txBody>
          </p:sp>
          <p:sp>
            <p:nvSpPr>
              <p:cNvPr id="20520" name="TextBox 25">
                <a:extLst>
                  <a:ext uri="{FF2B5EF4-FFF2-40B4-BE49-F238E27FC236}">
                    <a16:creationId xmlns:a16="http://schemas.microsoft.com/office/drawing/2014/main" id="{E013C380-A0CD-48B2-BF53-BFC819727305}"/>
                  </a:ext>
                </a:extLst>
              </p:cNvPr>
              <p:cNvSpPr txBox="1">
                <a:spLocks noChangeArrowheads="1"/>
              </p:cNvSpPr>
              <p:nvPr/>
            </p:nvSpPr>
            <p:spPr bwMode="auto">
              <a:xfrm>
                <a:off x="879570" y="5762214"/>
                <a:ext cx="1458912" cy="6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900" dirty="0"/>
                  <a:t>Status, logs and links to reports</a:t>
                </a:r>
              </a:p>
            </p:txBody>
          </p:sp>
          <p:pic>
            <p:nvPicPr>
              <p:cNvPr id="44" name="Image 59">
                <a:extLst>
                  <a:ext uri="{FF2B5EF4-FFF2-40B4-BE49-F238E27FC236}">
                    <a16:creationId xmlns:a16="http://schemas.microsoft.com/office/drawing/2014/main" id="{1494D1AA-7F99-40D9-AD5E-94FB79A227FB}"/>
                  </a:ext>
                </a:extLst>
              </p:cNvPr>
              <p:cNvPicPr>
                <a:picLocks noChangeAspect="1"/>
              </p:cNvPicPr>
              <p:nvPr/>
            </p:nvPicPr>
            <p:blipFill>
              <a:blip r:embed="rId11" cstate="print">
                <a:extLst>
                  <a:ext uri="{BEBA8EAE-BF5A-486C-A8C5-ECC9F3942E4B}">
                    <a14:imgProps xmlns:a14="http://schemas.microsoft.com/office/drawing/2010/main">
                      <a14:imgLayer r:embed="rId12">
                        <a14:imgEffect>
                          <a14:backgroundRemoval t="4000" b="91429" l="9375" r="90625">
                            <a14:foregroundMark x1="50000" y1="8000" x2="50000" y2="8000"/>
                            <a14:foregroundMark x1="42014" y1="14286" x2="42014" y2="14286"/>
                            <a14:foregroundMark x1="49653" y1="52000" x2="49653" y2="52000"/>
                            <a14:foregroundMark x1="50347" y1="52571" x2="50000" y2="55429"/>
                            <a14:foregroundMark x1="50000" y1="57714" x2="50000" y2="57714"/>
                            <a14:foregroundMark x1="51736" y1="58286" x2="51736" y2="58286"/>
                            <a14:foregroundMark x1="43056" y1="44000" x2="43056" y2="44000"/>
                            <a14:foregroundMark x1="49306" y1="51429" x2="49306" y2="51429"/>
                            <a14:foregroundMark x1="40278" y1="28000" x2="40278" y2="28000"/>
                            <a14:foregroundMark x1="13194" y1="77143" x2="13194" y2="77143"/>
                            <a14:foregroundMark x1="14931" y1="77143" x2="14931" y2="77143"/>
                            <a14:foregroundMark x1="21528" y1="85143" x2="21528" y2="85143"/>
                            <a14:foregroundMark x1="34722" y1="83429" x2="34722" y2="83429"/>
                            <a14:foregroundMark x1="49306" y1="79429" x2="49306" y2="79429"/>
                            <a14:foregroundMark x1="70139" y1="81143" x2="70139" y2="81143"/>
                            <a14:foregroundMark x1="85417" y1="83429" x2="85417" y2="83429"/>
                            <a14:foregroundMark x1="62847" y1="70857" x2="62847" y2="70857"/>
                            <a14:foregroundMark x1="45486" y1="4571" x2="45486" y2="4571"/>
                            <a14:foregroundMark x1="59375" y1="48000" x2="59375" y2="48000"/>
                            <a14:foregroundMark x1="52431" y1="50286" x2="52431" y2="50286"/>
                            <a14:foregroundMark x1="53819" y1="49143" x2="53819" y2="49143"/>
                            <a14:foregroundMark x1="57639" y1="48000" x2="57639" y2="48000"/>
                            <a14:foregroundMark x1="34375" y1="82857" x2="34375" y2="82857"/>
                            <a14:foregroundMark x1="42361" y1="83429" x2="42361" y2="83429"/>
                            <a14:foregroundMark x1="49653" y1="74286" x2="49653" y2="74286"/>
                            <a14:foregroundMark x1="54514" y1="88571" x2="54514" y2="88571"/>
                            <a14:foregroundMark x1="63194" y1="83429" x2="63194" y2="83429"/>
                            <a14:foregroundMark x1="71181" y1="87429" x2="71181" y2="87429"/>
                            <a14:foregroundMark x1="78472" y1="83429" x2="78472" y2="83429"/>
                            <a14:foregroundMark x1="90972" y1="78857" x2="90972" y2="78857"/>
                            <a14:foregroundMark x1="82986" y1="91429" x2="82986" y2="91429"/>
                            <a14:backgroundMark x1="17014" y1="15429" x2="25000" y2="56571"/>
                            <a14:backgroundMark x1="25000" y1="56571" x2="27083" y2="56571"/>
                          </a14:backgroundRemoval>
                        </a14:imgEffect>
                      </a14:imgLayer>
                    </a14:imgProps>
                  </a:ext>
                  <a:ext uri="{28A0092B-C50C-407E-A947-70E740481C1C}">
                    <a14:useLocalDpi xmlns:a14="http://schemas.microsoft.com/office/drawing/2010/main"/>
                  </a:ext>
                </a:extLst>
              </a:blip>
              <a:stretch>
                <a:fillRect/>
              </a:stretch>
            </p:blipFill>
            <p:spPr>
              <a:xfrm>
                <a:off x="222223" y="5049186"/>
                <a:ext cx="1086126" cy="656196"/>
              </a:xfrm>
              <a:prstGeom prst="rect">
                <a:avLst/>
              </a:prstGeom>
            </p:spPr>
          </p:pic>
          <p:pic>
            <p:nvPicPr>
              <p:cNvPr id="2" name="Picture 1">
                <a:extLst>
                  <a:ext uri="{FF2B5EF4-FFF2-40B4-BE49-F238E27FC236}">
                    <a16:creationId xmlns:a16="http://schemas.microsoft.com/office/drawing/2014/main" id="{2F1ED53F-12A7-47C6-AE26-46A1A4709315}"/>
                  </a:ext>
                </a:extLst>
              </p:cNvPr>
              <p:cNvPicPr>
                <a:picLocks noChangeAspect="1"/>
              </p:cNvPicPr>
              <p:nvPr/>
            </p:nvPicPr>
            <p:blipFill>
              <a:blip r:embed="rId13"/>
              <a:stretch>
                <a:fillRect/>
              </a:stretch>
            </p:blipFill>
            <p:spPr>
              <a:xfrm>
                <a:off x="1412822" y="5164214"/>
                <a:ext cx="1394580" cy="441997"/>
              </a:xfrm>
              <a:prstGeom prst="rect">
                <a:avLst/>
              </a:prstGeom>
            </p:spPr>
          </p:pic>
        </p:grpSp>
        <p:pic>
          <p:nvPicPr>
            <p:cNvPr id="46" name="Picture 45">
              <a:extLst>
                <a:ext uri="{FF2B5EF4-FFF2-40B4-BE49-F238E27FC236}">
                  <a16:creationId xmlns:a16="http://schemas.microsoft.com/office/drawing/2014/main" id="{74755247-6CA9-49B0-B605-F8091CC10EA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619021" y="4141102"/>
              <a:ext cx="308944" cy="308944"/>
            </a:xfrm>
            <a:prstGeom prst="rect">
              <a:avLst/>
            </a:prstGeom>
          </p:spPr>
        </p:pic>
        <p:pic>
          <p:nvPicPr>
            <p:cNvPr id="47" name="Image 59">
              <a:extLst>
                <a:ext uri="{FF2B5EF4-FFF2-40B4-BE49-F238E27FC236}">
                  <a16:creationId xmlns:a16="http://schemas.microsoft.com/office/drawing/2014/main" id="{4EDCC0D5-160F-4325-ADCC-2F48B0286EC1}"/>
                </a:ext>
              </a:extLst>
            </p:cNvPr>
            <p:cNvPicPr>
              <a:picLocks noChangeAspect="1"/>
            </p:cNvPicPr>
            <p:nvPr/>
          </p:nvPicPr>
          <p:blipFill>
            <a:blip r:embed="rId11" cstate="print">
              <a:extLst>
                <a:ext uri="{BEBA8EAE-BF5A-486C-A8C5-ECC9F3942E4B}">
                  <a14:imgProps xmlns:a14="http://schemas.microsoft.com/office/drawing/2010/main">
                    <a14:imgLayer r:embed="rId12">
                      <a14:imgEffect>
                        <a14:backgroundRemoval t="4000" b="91429" l="9375" r="90625">
                          <a14:foregroundMark x1="50000" y1="8000" x2="50000" y2="8000"/>
                          <a14:foregroundMark x1="42014" y1="14286" x2="42014" y2="14286"/>
                          <a14:foregroundMark x1="49653" y1="52000" x2="49653" y2="52000"/>
                          <a14:foregroundMark x1="50347" y1="52571" x2="50000" y2="55429"/>
                          <a14:foregroundMark x1="50000" y1="57714" x2="50000" y2="57714"/>
                          <a14:foregroundMark x1="51736" y1="58286" x2="51736" y2="58286"/>
                          <a14:foregroundMark x1="43056" y1="44000" x2="43056" y2="44000"/>
                          <a14:foregroundMark x1="49306" y1="51429" x2="49306" y2="51429"/>
                          <a14:foregroundMark x1="40278" y1="28000" x2="40278" y2="28000"/>
                          <a14:foregroundMark x1="13194" y1="77143" x2="13194" y2="77143"/>
                          <a14:foregroundMark x1="14931" y1="77143" x2="14931" y2="77143"/>
                          <a14:foregroundMark x1="21528" y1="85143" x2="21528" y2="85143"/>
                          <a14:foregroundMark x1="34722" y1="83429" x2="34722" y2="83429"/>
                          <a14:foregroundMark x1="49306" y1="79429" x2="49306" y2="79429"/>
                          <a14:foregroundMark x1="70139" y1="81143" x2="70139" y2="81143"/>
                          <a14:foregroundMark x1="85417" y1="83429" x2="85417" y2="83429"/>
                          <a14:foregroundMark x1="62847" y1="70857" x2="62847" y2="70857"/>
                          <a14:foregroundMark x1="45486" y1="4571" x2="45486" y2="4571"/>
                          <a14:foregroundMark x1="59375" y1="48000" x2="59375" y2="48000"/>
                          <a14:foregroundMark x1="52431" y1="50286" x2="52431" y2="50286"/>
                          <a14:foregroundMark x1="53819" y1="49143" x2="53819" y2="49143"/>
                          <a14:foregroundMark x1="57639" y1="48000" x2="57639" y2="48000"/>
                          <a14:foregroundMark x1="34375" y1="82857" x2="34375" y2="82857"/>
                          <a14:foregroundMark x1="42361" y1="83429" x2="42361" y2="83429"/>
                          <a14:foregroundMark x1="49653" y1="74286" x2="49653" y2="74286"/>
                          <a14:foregroundMark x1="54514" y1="88571" x2="54514" y2="88571"/>
                          <a14:foregroundMark x1="63194" y1="83429" x2="63194" y2="83429"/>
                          <a14:foregroundMark x1="71181" y1="87429" x2="71181" y2="87429"/>
                          <a14:foregroundMark x1="78472" y1="83429" x2="78472" y2="83429"/>
                          <a14:foregroundMark x1="90972" y1="78857" x2="90972" y2="78857"/>
                          <a14:foregroundMark x1="82986" y1="91429" x2="82986" y2="91429"/>
                          <a14:backgroundMark x1="17014" y1="15429" x2="25000" y2="56571"/>
                          <a14:backgroundMark x1="25000" y1="56571" x2="27083" y2="56571"/>
                        </a14:backgroundRemoval>
                      </a14:imgEffect>
                    </a14:imgLayer>
                  </a14:imgProps>
                </a:ext>
                <a:ext uri="{28A0092B-C50C-407E-A947-70E740481C1C}">
                  <a14:useLocalDpi xmlns:a14="http://schemas.microsoft.com/office/drawing/2010/main"/>
                </a:ext>
              </a:extLst>
            </a:blip>
            <a:stretch>
              <a:fillRect/>
            </a:stretch>
          </p:blipFill>
          <p:spPr>
            <a:xfrm>
              <a:off x="3522061" y="3458107"/>
              <a:ext cx="558773" cy="337589"/>
            </a:xfrm>
            <a:prstGeom prst="rect">
              <a:avLst/>
            </a:prstGeom>
          </p:spPr>
        </p:pic>
        <p:sp>
          <p:nvSpPr>
            <p:cNvPr id="26" name="TextBox 25">
              <a:extLst>
                <a:ext uri="{FF2B5EF4-FFF2-40B4-BE49-F238E27FC236}">
                  <a16:creationId xmlns:a16="http://schemas.microsoft.com/office/drawing/2014/main" id="{4C420C83-5A24-4DF7-801F-018508812144}"/>
                </a:ext>
              </a:extLst>
            </p:cNvPr>
            <p:cNvSpPr txBox="1"/>
            <p:nvPr/>
          </p:nvSpPr>
          <p:spPr>
            <a:xfrm>
              <a:off x="3544166" y="3831004"/>
              <a:ext cx="541887" cy="261610"/>
            </a:xfrm>
            <a:prstGeom prst="rect">
              <a:avLst/>
            </a:prstGeom>
            <a:noFill/>
          </p:spPr>
          <p:txBody>
            <a:bodyPr wrap="square" rtlCol="0">
              <a:spAutoFit/>
            </a:bodyPr>
            <a:lstStyle/>
            <a:p>
              <a:r>
                <a:rPr lang="en-US" sz="1100" dirty="0"/>
                <a:t>Agent</a:t>
              </a:r>
            </a:p>
          </p:txBody>
        </p:sp>
        <p:grpSp>
          <p:nvGrpSpPr>
            <p:cNvPr id="60" name="Group 59">
              <a:extLst>
                <a:ext uri="{FF2B5EF4-FFF2-40B4-BE49-F238E27FC236}">
                  <a16:creationId xmlns:a16="http://schemas.microsoft.com/office/drawing/2014/main" id="{C6572F92-2998-49F4-8164-448D139C9E54}"/>
                </a:ext>
              </a:extLst>
            </p:cNvPr>
            <p:cNvGrpSpPr/>
            <p:nvPr/>
          </p:nvGrpSpPr>
          <p:grpSpPr>
            <a:xfrm>
              <a:off x="1688291" y="3229303"/>
              <a:ext cx="1204218" cy="1188777"/>
              <a:chOff x="446036" y="4555504"/>
              <a:chExt cx="1800490" cy="2075518"/>
            </a:xfrm>
          </p:grpSpPr>
          <p:sp>
            <p:nvSpPr>
              <p:cNvPr id="20496" name="Text Box 16">
                <a:extLst>
                  <a:ext uri="{FF2B5EF4-FFF2-40B4-BE49-F238E27FC236}">
                    <a16:creationId xmlns:a16="http://schemas.microsoft.com/office/drawing/2014/main" id="{94DBB48C-1941-4276-818B-D644239464E8}"/>
                  </a:ext>
                </a:extLst>
              </p:cNvPr>
              <p:cNvSpPr txBox="1">
                <a:spLocks noChangeArrowheads="1"/>
              </p:cNvSpPr>
              <p:nvPr/>
            </p:nvSpPr>
            <p:spPr bwMode="auto">
              <a:xfrm>
                <a:off x="662201" y="4555504"/>
                <a:ext cx="1584325" cy="419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hangingPunct="1">
                  <a:lnSpc>
                    <a:spcPct val="100000"/>
                  </a:lnSpc>
                  <a:spcBef>
                    <a:spcPts val="844"/>
                  </a:spcBef>
                  <a:buNone/>
                </a:pPr>
                <a:r>
                  <a:rPr lang="en-US" altLang="en-US" sz="1100" b="1" dirty="0">
                    <a:solidFill>
                      <a:srgbClr val="000000"/>
                    </a:solidFill>
                    <a:latin typeface="Arial" panose="020B0604020202020204" pitchFamily="34" charset="0"/>
                    <a:cs typeface="Arial" panose="020B0604020202020204" pitchFamily="34" charset="0"/>
                  </a:rPr>
                  <a:t>Git Server</a:t>
                </a:r>
              </a:p>
            </p:txBody>
          </p:sp>
          <p:grpSp>
            <p:nvGrpSpPr>
              <p:cNvPr id="59" name="Group 58">
                <a:extLst>
                  <a:ext uri="{FF2B5EF4-FFF2-40B4-BE49-F238E27FC236}">
                    <a16:creationId xmlns:a16="http://schemas.microsoft.com/office/drawing/2014/main" id="{57B63202-1721-4678-B5BC-A7AF41BB2F5A}"/>
                  </a:ext>
                </a:extLst>
              </p:cNvPr>
              <p:cNvGrpSpPr/>
              <p:nvPr/>
            </p:nvGrpSpPr>
            <p:grpSpPr>
              <a:xfrm>
                <a:off x="446036" y="4998741"/>
                <a:ext cx="1584325" cy="1632281"/>
                <a:chOff x="300441" y="2807699"/>
                <a:chExt cx="1584325" cy="1632281"/>
              </a:xfrm>
            </p:grpSpPr>
            <p:sp>
              <p:nvSpPr>
                <p:cNvPr id="20495" name="Rectangle 2">
                  <a:extLst>
                    <a:ext uri="{FF2B5EF4-FFF2-40B4-BE49-F238E27FC236}">
                      <a16:creationId xmlns:a16="http://schemas.microsoft.com/office/drawing/2014/main" id="{7E3EBA11-900F-4432-B3AE-57AB77EB0FFC}"/>
                    </a:ext>
                  </a:extLst>
                </p:cNvPr>
                <p:cNvSpPr>
                  <a:spLocks noChangeArrowheads="1"/>
                </p:cNvSpPr>
                <p:nvPr/>
              </p:nvSpPr>
              <p:spPr bwMode="auto">
                <a:xfrm>
                  <a:off x="300441" y="2840638"/>
                  <a:ext cx="1584325" cy="1599342"/>
                </a:xfrm>
                <a:prstGeom prst="rect">
                  <a:avLst/>
                </a:prstGeom>
                <a:solidFill>
                  <a:srgbClr val="F8F8F8"/>
                </a:solidFill>
                <a:ln w="25560" cap="sq">
                  <a:solidFill>
                    <a:srgbClr val="99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Clr>
                      <a:srgbClr val="000000"/>
                    </a:buClr>
                    <a:buFont typeface="Times New Roman" panose="02020603050405020304" pitchFamily="18" charset="0"/>
                    <a:buNone/>
                  </a:pPr>
                  <a:endParaRPr lang="en-US" altLang="en-US" sz="1100"/>
                </a:p>
              </p:txBody>
            </p:sp>
            <p:pic>
              <p:nvPicPr>
                <p:cNvPr id="49" name="Image 57">
                  <a:extLst>
                    <a:ext uri="{FF2B5EF4-FFF2-40B4-BE49-F238E27FC236}">
                      <a16:creationId xmlns:a16="http://schemas.microsoft.com/office/drawing/2014/main" id="{EA946467-8BA9-4D53-A4B3-829C75161706}"/>
                    </a:ext>
                  </a:extLst>
                </p:cNvPr>
                <p:cNvPicPr>
                  <a:picLocks noChangeAspect="1"/>
                </p:cNvPicPr>
                <p:nvPr/>
              </p:nvPicPr>
              <p:blipFill>
                <a:blip r:embed="rId15" cstate="print">
                  <a:extLst>
                    <a:ext uri="{BEBA8EAE-BF5A-486C-A8C5-ECC9F3942E4B}">
                      <a14:imgProps xmlns:a14="http://schemas.microsoft.com/office/drawing/2010/main">
                        <a14:imgLayer r:embed="rId16">
                          <a14:imgEffect>
                            <a14:backgroundRemoval t="9884" b="89535" l="3741" r="89796">
                              <a14:foregroundMark x1="10884" y1="46512" x2="8163" y2="46512"/>
                              <a14:foregroundMark x1="73129" y1="30814" x2="81633" y2="30814"/>
                              <a14:foregroundMark x1="3741" y1="55233" x2="4422" y2="63372"/>
                              <a14:foregroundMark x1="17007" y1="61628" x2="17347" y2="65698"/>
                              <a14:foregroundMark x1="23810" y1="55814" x2="23469" y2="63953"/>
                              <a14:foregroundMark x1="30952" y1="56977" x2="30952" y2="65116"/>
                              <a14:foregroundMark x1="42857" y1="56977" x2="43197" y2="65116"/>
                              <a14:foregroundMark x1="54422" y1="50000" x2="54422" y2="59302"/>
                              <a14:foregroundMark x1="17347" y1="48256" x2="17347" y2="48256"/>
                              <a14:foregroundMark x1="77211" y1="32558" x2="74490" y2="32558"/>
                              <a14:foregroundMark x1="72109" y1="72093" x2="81633" y2="72674"/>
                              <a14:foregroundMark x1="70068" y1="58140" x2="71429" y2="59884"/>
                              <a14:backgroundMark x1="13946" y1="20349" x2="13946" y2="20349"/>
                            </a14:backgroundRemoval>
                          </a14:imgEffect>
                        </a14:imgLayer>
                      </a14:imgProps>
                    </a:ext>
                    <a:ext uri="{28A0092B-C50C-407E-A947-70E740481C1C}">
                      <a14:useLocalDpi xmlns:a14="http://schemas.microsoft.com/office/drawing/2010/main"/>
                    </a:ext>
                  </a:extLst>
                </a:blip>
                <a:stretch>
                  <a:fillRect/>
                </a:stretch>
              </p:blipFill>
              <p:spPr>
                <a:xfrm>
                  <a:off x="349515" y="2807699"/>
                  <a:ext cx="882117" cy="418931"/>
                </a:xfrm>
                <a:prstGeom prst="rect">
                  <a:avLst/>
                </a:prstGeom>
              </p:spPr>
            </p:pic>
            <p:pic>
              <p:nvPicPr>
                <p:cNvPr id="8" name="Picture 7">
                  <a:extLst>
                    <a:ext uri="{FF2B5EF4-FFF2-40B4-BE49-F238E27FC236}">
                      <a16:creationId xmlns:a16="http://schemas.microsoft.com/office/drawing/2014/main" id="{00E78F7E-E52E-4D4D-AF9F-FF917A7C29C0}"/>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355878" y="2885367"/>
                  <a:ext cx="519101" cy="408318"/>
                </a:xfrm>
                <a:prstGeom prst="rect">
                  <a:avLst/>
                </a:prstGeom>
              </p:spPr>
            </p:pic>
            <p:sp>
              <p:nvSpPr>
                <p:cNvPr id="5" name="Flowchart: Magnetic Disk 4">
                  <a:extLst>
                    <a:ext uri="{FF2B5EF4-FFF2-40B4-BE49-F238E27FC236}">
                      <a16:creationId xmlns:a16="http://schemas.microsoft.com/office/drawing/2014/main" id="{5780828C-8FCB-4E17-A570-0D5336C4131B}"/>
                    </a:ext>
                  </a:extLst>
                </p:cNvPr>
                <p:cNvSpPr/>
                <p:nvPr/>
              </p:nvSpPr>
              <p:spPr>
                <a:xfrm>
                  <a:off x="513798" y="3451581"/>
                  <a:ext cx="1095228" cy="881239"/>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b="1" dirty="0"/>
                    <a:t>Main Repository</a:t>
                  </a:r>
                </a:p>
              </p:txBody>
            </p:sp>
          </p:grpSp>
        </p:grpSp>
        <p:cxnSp>
          <p:nvCxnSpPr>
            <p:cNvPr id="7" name="Connector: Elbow 6">
              <a:extLst>
                <a:ext uri="{FF2B5EF4-FFF2-40B4-BE49-F238E27FC236}">
                  <a16:creationId xmlns:a16="http://schemas.microsoft.com/office/drawing/2014/main" id="{0BBE3875-2805-4DE9-B869-9BF0263C7361}"/>
                </a:ext>
              </a:extLst>
            </p:cNvPr>
            <p:cNvCxnSpPr>
              <a:cxnSpLocks/>
              <a:stCxn id="20495" idx="3"/>
              <a:endCxn id="26" idx="1"/>
            </p:cNvCxnSpPr>
            <p:nvPr/>
          </p:nvCxnSpPr>
          <p:spPr>
            <a:xfrm>
              <a:off x="2747932" y="3960059"/>
              <a:ext cx="796234" cy="1750"/>
            </a:xfrm>
            <a:prstGeom prst="bentConnector3">
              <a:avLst>
                <a:gd name="adj1" fmla="val 50000"/>
              </a:avLst>
            </a:prstGeom>
            <a:ln w="22225">
              <a:solidFill>
                <a:schemeClr val="tx1">
                  <a:lumMod val="85000"/>
                  <a:lumOff val="1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AE2A510F-DCD6-4301-8526-8B3925584CB4}"/>
                </a:ext>
              </a:extLst>
            </p:cNvPr>
            <p:cNvCxnSpPr>
              <a:cxnSpLocks/>
              <a:endCxn id="47" idx="0"/>
            </p:cNvCxnSpPr>
            <p:nvPr/>
          </p:nvCxnSpPr>
          <p:spPr>
            <a:xfrm>
              <a:off x="2289583" y="2284672"/>
              <a:ext cx="1511865" cy="1173435"/>
            </a:xfrm>
            <a:prstGeom prst="bentConnector2">
              <a:avLst/>
            </a:prstGeom>
            <a:ln w="22225">
              <a:solidFill>
                <a:schemeClr val="tx1">
                  <a:lumMod val="85000"/>
                  <a:lumOff val="1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5" name="TextBox 25">
              <a:extLst>
                <a:ext uri="{FF2B5EF4-FFF2-40B4-BE49-F238E27FC236}">
                  <a16:creationId xmlns:a16="http://schemas.microsoft.com/office/drawing/2014/main" id="{58D0BD78-E6FA-4C25-8F5C-5BE674B619AF}"/>
                </a:ext>
              </a:extLst>
            </p:cNvPr>
            <p:cNvSpPr txBox="1">
              <a:spLocks noChangeArrowheads="1"/>
            </p:cNvSpPr>
            <p:nvPr/>
          </p:nvSpPr>
          <p:spPr bwMode="auto">
            <a:xfrm>
              <a:off x="2730479" y="3757395"/>
              <a:ext cx="703931"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1050" dirty="0"/>
                <a:t>CLONE to USS</a:t>
              </a:r>
            </a:p>
          </p:txBody>
        </p:sp>
        <p:sp>
          <p:nvSpPr>
            <p:cNvPr id="85" name="TextBox 25">
              <a:extLst>
                <a:ext uri="{FF2B5EF4-FFF2-40B4-BE49-F238E27FC236}">
                  <a16:creationId xmlns:a16="http://schemas.microsoft.com/office/drawing/2014/main" id="{F5E9B381-4A65-4CBB-8E29-7F76A4DFE9BB}"/>
                </a:ext>
              </a:extLst>
            </p:cNvPr>
            <p:cNvSpPr txBox="1">
              <a:spLocks noChangeArrowheads="1"/>
            </p:cNvSpPr>
            <p:nvPr/>
          </p:nvSpPr>
          <p:spPr bwMode="auto">
            <a:xfrm>
              <a:off x="2590217" y="2083266"/>
              <a:ext cx="93591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050" dirty="0"/>
                <a:t>Start Pipeline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1">
            <a:extLst>
              <a:ext uri="{FF2B5EF4-FFF2-40B4-BE49-F238E27FC236}">
                <a16:creationId xmlns:a16="http://schemas.microsoft.com/office/drawing/2014/main" id="{CD399AEA-70F6-42F5-9CBC-EB26B108940C}"/>
              </a:ext>
            </a:extLst>
          </p:cNvPr>
          <p:cNvSpPr txBox="1">
            <a:spLocks/>
          </p:cNvSpPr>
          <p:nvPr/>
        </p:nvSpPr>
        <p:spPr>
          <a:xfrm>
            <a:off x="165369" y="150264"/>
            <a:ext cx="8723050" cy="452986"/>
          </a:xfrm>
          <a:prstGeom prst="rect">
            <a:avLst/>
          </a:prstGeom>
        </p:spPr>
        <p:txBody>
          <a:bodyPr/>
          <a:lstStyle>
            <a:lvl1pPr marL="0" marR="0" indent="0" algn="l" defTabSz="457200" rtl="0" latinLnBrk="0">
              <a:lnSpc>
                <a:spcPct val="100000"/>
              </a:lnSpc>
              <a:spcBef>
                <a:spcPts val="0"/>
              </a:spcBef>
              <a:spcAft>
                <a:spcPts val="0"/>
              </a:spcAft>
              <a:buClrTx/>
              <a:buSzTx/>
              <a:buFontTx/>
              <a:buNone/>
              <a:tabLst/>
              <a:defRPr sz="2500" b="0" i="0" u="none" strike="noStrike" cap="none" spc="0" baseline="0">
                <a:ln>
                  <a:noFill/>
                </a:ln>
                <a:solidFill>
                  <a:srgbClr val="619AEC"/>
                </a:solidFill>
                <a:uFillTx/>
                <a:latin typeface="+mn-lt"/>
                <a:ea typeface="IBM Plex Sans" charset="0"/>
                <a:cs typeface="IBM Plex Sans" charset="0"/>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a:lstStyle>
          <a:p>
            <a:pPr hangingPunct="1">
              <a:defRPr/>
            </a:pPr>
            <a:r>
              <a:rPr lang="en-US" sz="2175" kern="1200" dirty="0">
                <a:solidFill>
                  <a:srgbClr val="0070C0"/>
                </a:solidFill>
              </a:rPr>
              <a:t>DBB and </a:t>
            </a:r>
            <a:r>
              <a:rPr lang="en-US" sz="2175" kern="1200" dirty="0" err="1">
                <a:solidFill>
                  <a:srgbClr val="0070C0"/>
                </a:solidFill>
              </a:rPr>
              <a:t>IDz</a:t>
            </a:r>
            <a:r>
              <a:rPr lang="en-US" sz="2175" kern="1200" dirty="0">
                <a:solidFill>
                  <a:srgbClr val="0070C0"/>
                </a:solidFill>
              </a:rPr>
              <a:t> – User Build</a:t>
            </a:r>
          </a:p>
        </p:txBody>
      </p:sp>
      <p:sp>
        <p:nvSpPr>
          <p:cNvPr id="83" name="Content Placeholder 7">
            <a:extLst>
              <a:ext uri="{FF2B5EF4-FFF2-40B4-BE49-F238E27FC236}">
                <a16:creationId xmlns:a16="http://schemas.microsoft.com/office/drawing/2014/main" id="{3FADA89D-AC8B-4EB3-A99E-DF500709CA5A}"/>
              </a:ext>
            </a:extLst>
          </p:cNvPr>
          <p:cNvSpPr>
            <a:spLocks noGrp="1"/>
          </p:cNvSpPr>
          <p:nvPr>
            <p:ph idx="1"/>
          </p:nvPr>
        </p:nvSpPr>
        <p:spPr>
          <a:xfrm>
            <a:off x="354013" y="890413"/>
            <a:ext cx="3332699" cy="701689"/>
          </a:xfrm>
        </p:spPr>
        <p:txBody>
          <a:bodyPr/>
          <a:lstStyle/>
          <a:p>
            <a:pPr marL="0" lvl="0" indent="0" defTabSz="914400" fontAlgn="base">
              <a:spcBef>
                <a:spcPts val="1100"/>
              </a:spcBef>
              <a:buClr>
                <a:srgbClr val="6D6E70"/>
              </a:buClr>
              <a:buSzPct val="90000"/>
              <a:buNone/>
            </a:pPr>
            <a:r>
              <a:rPr lang="en-US" sz="1600" kern="0" dirty="0">
                <a:solidFill>
                  <a:srgbClr val="191919"/>
                </a:solidFill>
                <a:latin typeface="Arial" panose="020B0604020202020204" pitchFamily="34" charset="0"/>
                <a:ea typeface="+mn-ea"/>
                <a:cs typeface="Arial" pitchFamily="34" charset="0"/>
              </a:rPr>
              <a:t>DBB can be used within </a:t>
            </a:r>
            <a:r>
              <a:rPr lang="en-US" sz="1600" kern="0" dirty="0" err="1">
                <a:solidFill>
                  <a:srgbClr val="191919"/>
                </a:solidFill>
                <a:latin typeface="Arial" panose="020B0604020202020204" pitchFamily="34" charset="0"/>
                <a:ea typeface="+mn-ea"/>
                <a:cs typeface="Arial" pitchFamily="34" charset="0"/>
              </a:rPr>
              <a:t>IDz’s</a:t>
            </a:r>
            <a:r>
              <a:rPr lang="en-US" sz="1600" kern="0" dirty="0">
                <a:solidFill>
                  <a:srgbClr val="191919"/>
                </a:solidFill>
                <a:latin typeface="Arial" panose="020B0604020202020204" pitchFamily="34" charset="0"/>
                <a:ea typeface="+mn-ea"/>
                <a:cs typeface="Arial" pitchFamily="34" charset="0"/>
              </a:rPr>
              <a:t> “User Build” feature</a:t>
            </a:r>
          </a:p>
          <a:p>
            <a:pPr lvl="0" defTabSz="914400" fontAlgn="base">
              <a:spcBef>
                <a:spcPts val="1100"/>
              </a:spcBef>
              <a:buClr>
                <a:srgbClr val="6D6E70"/>
              </a:buClr>
              <a:buSzPct val="90000"/>
              <a:buFontTx/>
              <a:buChar char="-"/>
            </a:pPr>
            <a:r>
              <a:rPr lang="en-US" sz="1600" dirty="0">
                <a:solidFill>
                  <a:srgbClr val="191919"/>
                </a:solidFill>
                <a:latin typeface="Arial" panose="020B0604020202020204" pitchFamily="34" charset="0"/>
                <a:ea typeface="+mn-ea"/>
                <a:cs typeface="Arial" pitchFamily="34" charset="0"/>
              </a:rPr>
              <a:t>Provides all the benefits of a dependency based build</a:t>
            </a:r>
          </a:p>
          <a:p>
            <a:pPr lvl="0" defTabSz="914400" fontAlgn="base">
              <a:spcBef>
                <a:spcPts val="1100"/>
              </a:spcBef>
              <a:buClr>
                <a:srgbClr val="6D6E70"/>
              </a:buClr>
              <a:buSzPct val="90000"/>
              <a:buFontTx/>
              <a:buChar char="-"/>
            </a:pPr>
            <a:r>
              <a:rPr lang="en-US" sz="1600" dirty="0">
                <a:solidFill>
                  <a:srgbClr val="191919"/>
                </a:solidFill>
                <a:latin typeface="Arial" panose="020B0604020202020204" pitchFamily="34" charset="0"/>
                <a:ea typeface="+mn-ea"/>
                <a:cs typeface="Arial" pitchFamily="34" charset="0"/>
              </a:rPr>
              <a:t>N</a:t>
            </a:r>
            <a:r>
              <a:rPr lang="en-US" sz="1600" kern="0" dirty="0">
                <a:solidFill>
                  <a:srgbClr val="191919"/>
                </a:solidFill>
                <a:latin typeface="Arial" panose="020B0604020202020204" pitchFamily="34" charset="0"/>
                <a:ea typeface="+mn-ea"/>
                <a:cs typeface="Arial" pitchFamily="34" charset="0"/>
              </a:rPr>
              <a:t>o JCL knowledge needed</a:t>
            </a:r>
          </a:p>
          <a:p>
            <a:pPr lvl="0" defTabSz="914400" fontAlgn="base">
              <a:spcBef>
                <a:spcPts val="1100"/>
              </a:spcBef>
              <a:buClr>
                <a:srgbClr val="6D6E70"/>
              </a:buClr>
              <a:buSzPct val="90000"/>
              <a:buFontTx/>
              <a:buChar char="-"/>
            </a:pPr>
            <a:r>
              <a:rPr lang="en-US" sz="1600" dirty="0">
                <a:solidFill>
                  <a:srgbClr val="191919"/>
                </a:solidFill>
                <a:latin typeface="Arial" panose="020B0604020202020204" pitchFamily="34" charset="0"/>
                <a:ea typeface="+mn-ea"/>
                <a:cs typeface="Arial" pitchFamily="34" charset="0"/>
              </a:rPr>
              <a:t>Does not rely on Rocket Git or Jenkins</a:t>
            </a:r>
          </a:p>
          <a:p>
            <a:pPr lvl="0" defTabSz="914400" fontAlgn="base">
              <a:spcBef>
                <a:spcPts val="1100"/>
              </a:spcBef>
              <a:buClr>
                <a:srgbClr val="6D6E70"/>
              </a:buClr>
              <a:buSzPct val="90000"/>
              <a:buFontTx/>
              <a:buChar char="-"/>
            </a:pPr>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EE8A6DB0-2883-4B73-98D3-A634D2365656}"/>
              </a:ext>
            </a:extLst>
          </p:cNvPr>
          <p:cNvPicPr>
            <a:picLocks noChangeAspect="1"/>
          </p:cNvPicPr>
          <p:nvPr/>
        </p:nvPicPr>
        <p:blipFill rotWithShape="1">
          <a:blip r:embed="rId3"/>
          <a:srcRect l="56742" t="29432" r="11273" b="23080"/>
          <a:stretch/>
        </p:blipFill>
        <p:spPr>
          <a:xfrm>
            <a:off x="3763433" y="669940"/>
            <a:ext cx="4919134" cy="39560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8" name="Graphic 57">
            <a:extLst>
              <a:ext uri="{FF2B5EF4-FFF2-40B4-BE49-F238E27FC236}">
                <a16:creationId xmlns:a16="http://schemas.microsoft.com/office/drawing/2014/main" id="{CA443E33-EF0C-468D-B69F-3D3EAAFBF2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17619" y="4858385"/>
            <a:ext cx="554400" cy="221760"/>
          </a:xfrm>
          <a:prstGeom prst="rect">
            <a:avLst/>
          </a:prstGeom>
        </p:spPr>
      </p:pic>
    </p:spTree>
    <p:extLst>
      <p:ext uri="{BB962C8B-B14F-4D97-AF65-F5344CB8AC3E}">
        <p14:creationId xmlns:p14="http://schemas.microsoft.com/office/powerpoint/2010/main" val="752300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EB138-474C-467B-9457-4D523044C5C9}"/>
              </a:ext>
            </a:extLst>
          </p:cNvPr>
          <p:cNvSpPr>
            <a:spLocks noGrp="1"/>
          </p:cNvSpPr>
          <p:nvPr>
            <p:ph type="title"/>
          </p:nvPr>
        </p:nvSpPr>
        <p:spPr>
          <a:xfrm>
            <a:off x="393201" y="48879"/>
            <a:ext cx="4194810" cy="576362"/>
          </a:xfrm>
        </p:spPr>
        <p:txBody>
          <a:bodyPr/>
          <a:lstStyle/>
          <a:p>
            <a:r>
              <a:rPr lang="en-US" dirty="0"/>
              <a:t>DBB  Impact Build Scenarios</a:t>
            </a:r>
          </a:p>
        </p:txBody>
      </p:sp>
      <p:sp>
        <p:nvSpPr>
          <p:cNvPr id="49" name="Rectangle: Rounded Corners 48">
            <a:extLst>
              <a:ext uri="{FF2B5EF4-FFF2-40B4-BE49-F238E27FC236}">
                <a16:creationId xmlns:a16="http://schemas.microsoft.com/office/drawing/2014/main" id="{E2EACFDE-2AC8-4D2C-945D-996C534F0620}"/>
              </a:ext>
            </a:extLst>
          </p:cNvPr>
          <p:cNvSpPr/>
          <p:nvPr/>
        </p:nvSpPr>
        <p:spPr>
          <a:xfrm>
            <a:off x="1663701" y="1973729"/>
            <a:ext cx="2284156" cy="3120892"/>
          </a:xfrm>
          <a:prstGeom prst="roundRect">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Arial" panose="020B0604020202020204" pitchFamily="34" charset="0"/>
              <a:cs typeface="Arial" panose="020B0604020202020204" pitchFamily="34" charset="0"/>
            </a:endParaRPr>
          </a:p>
        </p:txBody>
      </p:sp>
      <p:grpSp>
        <p:nvGrpSpPr>
          <p:cNvPr id="19" name="Group 18">
            <a:extLst>
              <a:ext uri="{FF2B5EF4-FFF2-40B4-BE49-F238E27FC236}">
                <a16:creationId xmlns:a16="http://schemas.microsoft.com/office/drawing/2014/main" id="{C071DE67-B10F-4DF7-B665-8E1AE9753C44}"/>
              </a:ext>
            </a:extLst>
          </p:cNvPr>
          <p:cNvGrpSpPr/>
          <p:nvPr/>
        </p:nvGrpSpPr>
        <p:grpSpPr>
          <a:xfrm>
            <a:off x="3160991" y="3651226"/>
            <a:ext cx="515088" cy="426240"/>
            <a:chOff x="1523857" y="1722043"/>
            <a:chExt cx="598196" cy="514112"/>
          </a:xfrm>
        </p:grpSpPr>
        <p:pic>
          <p:nvPicPr>
            <p:cNvPr id="20" name="Graphic 19" descr="Braille">
              <a:extLst>
                <a:ext uri="{FF2B5EF4-FFF2-40B4-BE49-F238E27FC236}">
                  <a16:creationId xmlns:a16="http://schemas.microsoft.com/office/drawing/2014/main" id="{19D45AFA-1C44-4A14-BA47-E3BC2435A9B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70528" y="1946595"/>
              <a:ext cx="289560" cy="289560"/>
            </a:xfrm>
            <a:prstGeom prst="rect">
              <a:avLst/>
            </a:prstGeom>
          </p:spPr>
        </p:pic>
        <p:sp>
          <p:nvSpPr>
            <p:cNvPr id="21" name="TextBox 20">
              <a:extLst>
                <a:ext uri="{FF2B5EF4-FFF2-40B4-BE49-F238E27FC236}">
                  <a16:creationId xmlns:a16="http://schemas.microsoft.com/office/drawing/2014/main" id="{DB32C69F-9FA7-4CAB-9CCF-5B37FB3F0730}"/>
                </a:ext>
              </a:extLst>
            </p:cNvPr>
            <p:cNvSpPr txBox="1"/>
            <p:nvPr/>
          </p:nvSpPr>
          <p:spPr>
            <a:xfrm>
              <a:off x="1523857" y="1722043"/>
              <a:ext cx="598196" cy="501682"/>
            </a:xfrm>
            <a:prstGeom prst="rect">
              <a:avLst/>
            </a:prstGeom>
            <a:noFill/>
          </p:spPr>
          <p:txBody>
            <a:bodyPr wrap="square" rtlCol="0">
              <a:spAutoFit/>
            </a:bodyPr>
            <a:lstStyle/>
            <a:p>
              <a:r>
                <a:rPr lang="en-US" sz="900" dirty="0"/>
                <a:t>CPY-3</a:t>
              </a:r>
            </a:p>
          </p:txBody>
        </p:sp>
      </p:grpSp>
      <p:grpSp>
        <p:nvGrpSpPr>
          <p:cNvPr id="24" name="Group 23">
            <a:extLst>
              <a:ext uri="{FF2B5EF4-FFF2-40B4-BE49-F238E27FC236}">
                <a16:creationId xmlns:a16="http://schemas.microsoft.com/office/drawing/2014/main" id="{BA52DDAB-625A-4A16-A58B-CF418632ED0A}"/>
              </a:ext>
            </a:extLst>
          </p:cNvPr>
          <p:cNvGrpSpPr/>
          <p:nvPr/>
        </p:nvGrpSpPr>
        <p:grpSpPr>
          <a:xfrm>
            <a:off x="2277160" y="3535097"/>
            <a:ext cx="576016" cy="520636"/>
            <a:chOff x="39833" y="2069725"/>
            <a:chExt cx="668955" cy="627967"/>
          </a:xfrm>
        </p:grpSpPr>
        <p:pic>
          <p:nvPicPr>
            <p:cNvPr id="25" name="Content Placeholder 5" descr="Browser window">
              <a:extLst>
                <a:ext uri="{FF2B5EF4-FFF2-40B4-BE49-F238E27FC236}">
                  <a16:creationId xmlns:a16="http://schemas.microsoft.com/office/drawing/2014/main" id="{625E24B0-5D6D-4C8C-A126-43F383AEA8BC}"/>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7745" y="2244560"/>
              <a:ext cx="453132" cy="453132"/>
            </a:xfrm>
            <a:prstGeom prst="rect">
              <a:avLst/>
            </a:prstGeom>
          </p:spPr>
        </p:pic>
        <p:sp>
          <p:nvSpPr>
            <p:cNvPr id="26" name="TextBox 25">
              <a:extLst>
                <a:ext uri="{FF2B5EF4-FFF2-40B4-BE49-F238E27FC236}">
                  <a16:creationId xmlns:a16="http://schemas.microsoft.com/office/drawing/2014/main" id="{3183A072-678E-4216-BE0B-EE9AA6E05899}"/>
                </a:ext>
              </a:extLst>
            </p:cNvPr>
            <p:cNvSpPr txBox="1"/>
            <p:nvPr/>
          </p:nvSpPr>
          <p:spPr>
            <a:xfrm>
              <a:off x="39833" y="2069725"/>
              <a:ext cx="668955" cy="501681"/>
            </a:xfrm>
            <a:prstGeom prst="rect">
              <a:avLst/>
            </a:prstGeom>
            <a:noFill/>
          </p:spPr>
          <p:txBody>
            <a:bodyPr wrap="square" rtlCol="0">
              <a:spAutoFit/>
            </a:bodyPr>
            <a:lstStyle/>
            <a:p>
              <a:r>
                <a:rPr lang="en-US" sz="900" dirty="0"/>
                <a:t>PGM-B</a:t>
              </a:r>
            </a:p>
          </p:txBody>
        </p:sp>
      </p:grpSp>
      <p:grpSp>
        <p:nvGrpSpPr>
          <p:cNvPr id="27" name="Group 26">
            <a:extLst>
              <a:ext uri="{FF2B5EF4-FFF2-40B4-BE49-F238E27FC236}">
                <a16:creationId xmlns:a16="http://schemas.microsoft.com/office/drawing/2014/main" id="{0BF5F01E-B959-4164-A956-F5039C98A4DC}"/>
              </a:ext>
            </a:extLst>
          </p:cNvPr>
          <p:cNvGrpSpPr/>
          <p:nvPr/>
        </p:nvGrpSpPr>
        <p:grpSpPr>
          <a:xfrm>
            <a:off x="1985286" y="4044578"/>
            <a:ext cx="576016" cy="520636"/>
            <a:chOff x="18274" y="2002104"/>
            <a:chExt cx="668955" cy="627967"/>
          </a:xfrm>
        </p:grpSpPr>
        <p:pic>
          <p:nvPicPr>
            <p:cNvPr id="28" name="Content Placeholder 5" descr="Browser window">
              <a:extLst>
                <a:ext uri="{FF2B5EF4-FFF2-40B4-BE49-F238E27FC236}">
                  <a16:creationId xmlns:a16="http://schemas.microsoft.com/office/drawing/2014/main" id="{42DCBFE7-755E-4787-9F30-F21BCC1EC161}"/>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6186" y="2176939"/>
              <a:ext cx="453132" cy="453132"/>
            </a:xfrm>
            <a:prstGeom prst="rect">
              <a:avLst/>
            </a:prstGeom>
          </p:spPr>
        </p:pic>
        <p:sp>
          <p:nvSpPr>
            <p:cNvPr id="29" name="TextBox 28">
              <a:extLst>
                <a:ext uri="{FF2B5EF4-FFF2-40B4-BE49-F238E27FC236}">
                  <a16:creationId xmlns:a16="http://schemas.microsoft.com/office/drawing/2014/main" id="{2BA04868-5592-40CE-A524-1A7A27EFE77E}"/>
                </a:ext>
              </a:extLst>
            </p:cNvPr>
            <p:cNvSpPr txBox="1"/>
            <p:nvPr/>
          </p:nvSpPr>
          <p:spPr>
            <a:xfrm>
              <a:off x="18274" y="2002104"/>
              <a:ext cx="668955" cy="501681"/>
            </a:xfrm>
            <a:prstGeom prst="rect">
              <a:avLst/>
            </a:prstGeom>
            <a:noFill/>
          </p:spPr>
          <p:txBody>
            <a:bodyPr wrap="square" rtlCol="0">
              <a:spAutoFit/>
            </a:bodyPr>
            <a:lstStyle/>
            <a:p>
              <a:r>
                <a:rPr lang="en-US" sz="900" dirty="0"/>
                <a:t>PGM-C</a:t>
              </a:r>
            </a:p>
          </p:txBody>
        </p:sp>
      </p:grpSp>
      <p:grpSp>
        <p:nvGrpSpPr>
          <p:cNvPr id="84" name="Group 83">
            <a:extLst>
              <a:ext uri="{FF2B5EF4-FFF2-40B4-BE49-F238E27FC236}">
                <a16:creationId xmlns:a16="http://schemas.microsoft.com/office/drawing/2014/main" id="{EEAC45EE-10C2-40C8-A0B1-38BD4301B083}"/>
              </a:ext>
            </a:extLst>
          </p:cNvPr>
          <p:cNvGrpSpPr/>
          <p:nvPr/>
        </p:nvGrpSpPr>
        <p:grpSpPr>
          <a:xfrm>
            <a:off x="1987718" y="2572016"/>
            <a:ext cx="1680711" cy="906548"/>
            <a:chOff x="518893" y="2776699"/>
            <a:chExt cx="1951892" cy="1093438"/>
          </a:xfrm>
        </p:grpSpPr>
        <p:grpSp>
          <p:nvGrpSpPr>
            <p:cNvPr id="83" name="Group 82">
              <a:extLst>
                <a:ext uri="{FF2B5EF4-FFF2-40B4-BE49-F238E27FC236}">
                  <a16:creationId xmlns:a16="http://schemas.microsoft.com/office/drawing/2014/main" id="{E4DF827C-B4D6-4144-9C69-F837DCA16218}"/>
                </a:ext>
              </a:extLst>
            </p:cNvPr>
            <p:cNvGrpSpPr/>
            <p:nvPr/>
          </p:nvGrpSpPr>
          <p:grpSpPr>
            <a:xfrm>
              <a:off x="1872588" y="3325230"/>
              <a:ext cx="598197" cy="514112"/>
              <a:chOff x="1872588" y="3325230"/>
              <a:chExt cx="598197" cy="514112"/>
            </a:xfrm>
          </p:grpSpPr>
          <p:pic>
            <p:nvPicPr>
              <p:cNvPr id="17" name="Graphic 16" descr="Braille">
                <a:extLst>
                  <a:ext uri="{FF2B5EF4-FFF2-40B4-BE49-F238E27FC236}">
                    <a16:creationId xmlns:a16="http://schemas.microsoft.com/office/drawing/2014/main" id="{CDA45820-F030-444D-9C5B-F455EA8C327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19259" y="3549782"/>
                <a:ext cx="289560" cy="289560"/>
              </a:xfrm>
              <a:prstGeom prst="rect">
                <a:avLst/>
              </a:prstGeom>
            </p:spPr>
          </p:pic>
          <p:sp>
            <p:nvSpPr>
              <p:cNvPr id="18" name="TextBox 17">
                <a:extLst>
                  <a:ext uri="{FF2B5EF4-FFF2-40B4-BE49-F238E27FC236}">
                    <a16:creationId xmlns:a16="http://schemas.microsoft.com/office/drawing/2014/main" id="{B1BA1976-089B-4D62-8A6F-11B1907394FF}"/>
                  </a:ext>
                </a:extLst>
              </p:cNvPr>
              <p:cNvSpPr txBox="1"/>
              <p:nvPr/>
            </p:nvSpPr>
            <p:spPr>
              <a:xfrm>
                <a:off x="1872588" y="3325230"/>
                <a:ext cx="598197" cy="501682"/>
              </a:xfrm>
              <a:prstGeom prst="rect">
                <a:avLst/>
              </a:prstGeom>
              <a:noFill/>
            </p:spPr>
            <p:txBody>
              <a:bodyPr wrap="square" rtlCol="0">
                <a:spAutoFit/>
              </a:bodyPr>
              <a:lstStyle/>
              <a:p>
                <a:r>
                  <a:rPr lang="en-US" sz="900" dirty="0"/>
                  <a:t>CPY-2</a:t>
                </a:r>
              </a:p>
            </p:txBody>
          </p:sp>
        </p:grpSp>
        <p:grpSp>
          <p:nvGrpSpPr>
            <p:cNvPr id="15" name="Group 14">
              <a:extLst>
                <a:ext uri="{FF2B5EF4-FFF2-40B4-BE49-F238E27FC236}">
                  <a16:creationId xmlns:a16="http://schemas.microsoft.com/office/drawing/2014/main" id="{2D141DE9-B34E-4A8B-A9D8-E69632B397B2}"/>
                </a:ext>
              </a:extLst>
            </p:cNvPr>
            <p:cNvGrpSpPr/>
            <p:nvPr/>
          </p:nvGrpSpPr>
          <p:grpSpPr>
            <a:xfrm>
              <a:off x="1479613" y="2776699"/>
              <a:ext cx="598197" cy="514112"/>
              <a:chOff x="1523857" y="1722043"/>
              <a:chExt cx="598197" cy="514112"/>
            </a:xfrm>
          </p:grpSpPr>
          <p:pic>
            <p:nvPicPr>
              <p:cNvPr id="12" name="Graphic 11" descr="Braille">
                <a:extLst>
                  <a:ext uri="{FF2B5EF4-FFF2-40B4-BE49-F238E27FC236}">
                    <a16:creationId xmlns:a16="http://schemas.microsoft.com/office/drawing/2014/main" id="{3042B24F-F466-47E1-B0E4-DAF92B2874D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70528" y="1946595"/>
                <a:ext cx="289560" cy="289560"/>
              </a:xfrm>
              <a:prstGeom prst="rect">
                <a:avLst/>
              </a:prstGeom>
            </p:spPr>
          </p:pic>
          <p:sp>
            <p:nvSpPr>
              <p:cNvPr id="14" name="TextBox 13">
                <a:extLst>
                  <a:ext uri="{FF2B5EF4-FFF2-40B4-BE49-F238E27FC236}">
                    <a16:creationId xmlns:a16="http://schemas.microsoft.com/office/drawing/2014/main" id="{0B580DCF-72BA-4A99-8EE0-4115DB144D76}"/>
                  </a:ext>
                </a:extLst>
              </p:cNvPr>
              <p:cNvSpPr txBox="1"/>
              <p:nvPr/>
            </p:nvSpPr>
            <p:spPr>
              <a:xfrm>
                <a:off x="1523857" y="1722043"/>
                <a:ext cx="598197" cy="501682"/>
              </a:xfrm>
              <a:prstGeom prst="rect">
                <a:avLst/>
              </a:prstGeom>
              <a:noFill/>
            </p:spPr>
            <p:txBody>
              <a:bodyPr wrap="square" rtlCol="0">
                <a:spAutoFit/>
              </a:bodyPr>
              <a:lstStyle/>
              <a:p>
                <a:r>
                  <a:rPr lang="en-US" sz="900" dirty="0"/>
                  <a:t>CPY-1</a:t>
                </a:r>
              </a:p>
            </p:txBody>
          </p:sp>
        </p:grpSp>
        <p:grpSp>
          <p:nvGrpSpPr>
            <p:cNvPr id="23" name="Group 22">
              <a:extLst>
                <a:ext uri="{FF2B5EF4-FFF2-40B4-BE49-F238E27FC236}">
                  <a16:creationId xmlns:a16="http://schemas.microsoft.com/office/drawing/2014/main" id="{9F5B8959-09A9-46C9-B6D9-3CD355FF4FE3}"/>
                </a:ext>
              </a:extLst>
            </p:cNvPr>
            <p:cNvGrpSpPr/>
            <p:nvPr/>
          </p:nvGrpSpPr>
          <p:grpSpPr>
            <a:xfrm>
              <a:off x="518893" y="3242170"/>
              <a:ext cx="668955" cy="627967"/>
              <a:chOff x="290362" y="1817163"/>
              <a:chExt cx="668955" cy="627967"/>
            </a:xfrm>
          </p:grpSpPr>
          <p:pic>
            <p:nvPicPr>
              <p:cNvPr id="5" name="Content Placeholder 5" descr="Browser window">
                <a:extLst>
                  <a:ext uri="{FF2B5EF4-FFF2-40B4-BE49-F238E27FC236}">
                    <a16:creationId xmlns:a16="http://schemas.microsoft.com/office/drawing/2014/main" id="{7261F8CA-C120-4E04-AA3A-51DCEE77074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98274" y="1991998"/>
                <a:ext cx="453132" cy="453132"/>
              </a:xfrm>
              <a:prstGeom prst="rect">
                <a:avLst/>
              </a:prstGeom>
            </p:spPr>
          </p:pic>
          <p:sp>
            <p:nvSpPr>
              <p:cNvPr id="22" name="TextBox 21">
                <a:extLst>
                  <a:ext uri="{FF2B5EF4-FFF2-40B4-BE49-F238E27FC236}">
                    <a16:creationId xmlns:a16="http://schemas.microsoft.com/office/drawing/2014/main" id="{05CF1B05-5422-4D94-A42B-EAEBE12FF6F4}"/>
                  </a:ext>
                </a:extLst>
              </p:cNvPr>
              <p:cNvSpPr txBox="1"/>
              <p:nvPr/>
            </p:nvSpPr>
            <p:spPr>
              <a:xfrm>
                <a:off x="290362" y="1817163"/>
                <a:ext cx="668955" cy="501681"/>
              </a:xfrm>
              <a:prstGeom prst="rect">
                <a:avLst/>
              </a:prstGeom>
              <a:noFill/>
            </p:spPr>
            <p:txBody>
              <a:bodyPr wrap="square" rtlCol="0">
                <a:spAutoFit/>
              </a:bodyPr>
              <a:lstStyle/>
              <a:p>
                <a:r>
                  <a:rPr lang="en-US" sz="900" dirty="0"/>
                  <a:t>PGM-A</a:t>
                </a:r>
              </a:p>
            </p:txBody>
          </p:sp>
        </p:grpSp>
        <p:cxnSp>
          <p:nvCxnSpPr>
            <p:cNvPr id="31" name="Connector: Curved 30">
              <a:extLst>
                <a:ext uri="{FF2B5EF4-FFF2-40B4-BE49-F238E27FC236}">
                  <a16:creationId xmlns:a16="http://schemas.microsoft.com/office/drawing/2014/main" id="{8F76CF9A-C3FE-4B14-9822-F092ABDE6FA5}"/>
                </a:ext>
              </a:extLst>
            </p:cNvPr>
            <p:cNvCxnSpPr>
              <a:cxnSpLocks/>
              <a:stCxn id="5" idx="3"/>
              <a:endCxn id="12" idx="2"/>
            </p:cNvCxnSpPr>
            <p:nvPr/>
          </p:nvCxnSpPr>
          <p:spPr>
            <a:xfrm flipV="1">
              <a:off x="1079937" y="3290811"/>
              <a:ext cx="691127" cy="352760"/>
            </a:xfrm>
            <a:prstGeom prst="curvedConnector2">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8BF2F5BB-C469-4280-ACAE-A29F8C288D59}"/>
                </a:ext>
              </a:extLst>
            </p:cNvPr>
            <p:cNvCxnSpPr>
              <a:cxnSpLocks/>
              <a:stCxn id="5" idx="3"/>
              <a:endCxn id="17" idx="2"/>
            </p:cNvCxnSpPr>
            <p:nvPr/>
          </p:nvCxnSpPr>
          <p:spPr>
            <a:xfrm>
              <a:off x="1079937" y="3643571"/>
              <a:ext cx="1084102" cy="195771"/>
            </a:xfrm>
            <a:prstGeom prst="curvedConnector4">
              <a:avLst>
                <a:gd name="adj1" fmla="val 43323"/>
                <a:gd name="adj2" fmla="val 216769"/>
              </a:avLst>
            </a:prstGeom>
            <a:ln w="22225">
              <a:tailEnd type="triangle"/>
            </a:ln>
          </p:spPr>
          <p:style>
            <a:lnRef idx="1">
              <a:schemeClr val="accent1"/>
            </a:lnRef>
            <a:fillRef idx="0">
              <a:schemeClr val="accent1"/>
            </a:fillRef>
            <a:effectRef idx="0">
              <a:schemeClr val="accent1"/>
            </a:effectRef>
            <a:fontRef idx="minor">
              <a:schemeClr val="tx1"/>
            </a:fontRef>
          </p:style>
        </p:cxnSp>
      </p:grpSp>
      <p:cxnSp>
        <p:nvCxnSpPr>
          <p:cNvPr id="37" name="Connector: Curved 36">
            <a:extLst>
              <a:ext uri="{FF2B5EF4-FFF2-40B4-BE49-F238E27FC236}">
                <a16:creationId xmlns:a16="http://schemas.microsoft.com/office/drawing/2014/main" id="{FD28939F-AAFF-4B92-940D-C93BB285C11C}"/>
              </a:ext>
            </a:extLst>
          </p:cNvPr>
          <p:cNvCxnSpPr>
            <a:cxnSpLocks/>
            <a:stCxn id="25" idx="3"/>
            <a:endCxn id="17" idx="2"/>
          </p:cNvCxnSpPr>
          <p:nvPr/>
        </p:nvCxnSpPr>
        <p:spPr>
          <a:xfrm flipV="1">
            <a:off x="2760258" y="3453032"/>
            <a:ext cx="644043" cy="414860"/>
          </a:xfrm>
          <a:prstGeom prst="curvedConnector2">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C76C2865-4C12-4D27-A6E6-85EF831B5720}"/>
              </a:ext>
            </a:extLst>
          </p:cNvPr>
          <p:cNvCxnSpPr>
            <a:cxnSpLocks/>
            <a:stCxn id="25" idx="2"/>
            <a:endCxn id="28" idx="3"/>
          </p:cNvCxnSpPr>
          <p:nvPr/>
        </p:nvCxnSpPr>
        <p:spPr>
          <a:xfrm rot="5400000">
            <a:off x="2355957" y="4168161"/>
            <a:ext cx="321640" cy="96785"/>
          </a:xfrm>
          <a:prstGeom prst="curvedConnector2">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F4502CA7-DA3C-4FCF-8F64-72DDA4BCD6F5}"/>
              </a:ext>
            </a:extLst>
          </p:cNvPr>
          <p:cNvCxnSpPr>
            <a:cxnSpLocks/>
            <a:stCxn id="25" idx="3"/>
          </p:cNvCxnSpPr>
          <p:nvPr/>
        </p:nvCxnSpPr>
        <p:spPr>
          <a:xfrm>
            <a:off x="2760258" y="3867892"/>
            <a:ext cx="465561" cy="154543"/>
          </a:xfrm>
          <a:prstGeom prst="curvedConnector3">
            <a:avLst>
              <a:gd name="adj1" fmla="val 50000"/>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06F0B1BE-9E24-4195-997C-07F8430FFDFE}"/>
              </a:ext>
            </a:extLst>
          </p:cNvPr>
          <p:cNvSpPr txBox="1"/>
          <p:nvPr/>
        </p:nvSpPr>
        <p:spPr>
          <a:xfrm>
            <a:off x="1570435" y="2091882"/>
            <a:ext cx="2402997" cy="415498"/>
          </a:xfrm>
          <a:prstGeom prst="rect">
            <a:avLst/>
          </a:prstGeom>
          <a:noFill/>
        </p:spPr>
        <p:txBody>
          <a:bodyPr wrap="square" rtlCol="0">
            <a:spAutoFit/>
          </a:bodyPr>
          <a:lstStyle/>
          <a:p>
            <a:pPr algn="ctr"/>
            <a:r>
              <a:rPr lang="en-US" sz="1050" b="1" dirty="0"/>
              <a:t>Sample application and related dependencies in a Repo</a:t>
            </a:r>
          </a:p>
        </p:txBody>
      </p:sp>
      <p:sp>
        <p:nvSpPr>
          <p:cNvPr id="74" name="TextBox 73">
            <a:extLst>
              <a:ext uri="{FF2B5EF4-FFF2-40B4-BE49-F238E27FC236}">
                <a16:creationId xmlns:a16="http://schemas.microsoft.com/office/drawing/2014/main" id="{D6AE7140-9EDA-4B2C-BED3-300EC84BE6EE}"/>
              </a:ext>
            </a:extLst>
          </p:cNvPr>
          <p:cNvSpPr txBox="1"/>
          <p:nvPr/>
        </p:nvSpPr>
        <p:spPr>
          <a:xfrm>
            <a:off x="2532807" y="4246425"/>
            <a:ext cx="576739" cy="369332"/>
          </a:xfrm>
          <a:prstGeom prst="rect">
            <a:avLst/>
          </a:prstGeom>
          <a:noFill/>
        </p:spPr>
        <p:txBody>
          <a:bodyPr wrap="square" rtlCol="0">
            <a:spAutoFit/>
          </a:bodyPr>
          <a:lstStyle/>
          <a:p>
            <a:r>
              <a:rPr lang="en-US" sz="900" dirty="0"/>
              <a:t>Static Link</a:t>
            </a:r>
          </a:p>
        </p:txBody>
      </p:sp>
      <p:sp>
        <p:nvSpPr>
          <p:cNvPr id="160" name="TextBox 159">
            <a:extLst>
              <a:ext uri="{FF2B5EF4-FFF2-40B4-BE49-F238E27FC236}">
                <a16:creationId xmlns:a16="http://schemas.microsoft.com/office/drawing/2014/main" id="{36B64B9A-2F49-4344-BC5D-57F9E24C9C1D}"/>
              </a:ext>
            </a:extLst>
          </p:cNvPr>
          <p:cNvSpPr txBox="1"/>
          <p:nvPr/>
        </p:nvSpPr>
        <p:spPr>
          <a:xfrm>
            <a:off x="2033751" y="789671"/>
            <a:ext cx="5215301" cy="415498"/>
          </a:xfrm>
          <a:prstGeom prst="rect">
            <a:avLst/>
          </a:prstGeom>
          <a:ln w="3175"/>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1050" dirty="0">
                <a:solidFill>
                  <a:schemeClr val="bg2">
                    <a:lumMod val="10000"/>
                  </a:schemeClr>
                </a:solidFill>
              </a:rPr>
              <a:t>Here are 2 scenarios to explain how DBB works when a change is made to a sample application of, lets say,  3 programs and 3 copybooks.  </a:t>
            </a:r>
          </a:p>
        </p:txBody>
      </p:sp>
      <p:grpSp>
        <p:nvGrpSpPr>
          <p:cNvPr id="35" name="Group 34">
            <a:extLst>
              <a:ext uri="{FF2B5EF4-FFF2-40B4-BE49-F238E27FC236}">
                <a16:creationId xmlns:a16="http://schemas.microsoft.com/office/drawing/2014/main" id="{09072177-AC13-4170-A387-71DC6CFF6607}"/>
              </a:ext>
            </a:extLst>
          </p:cNvPr>
          <p:cNvGrpSpPr/>
          <p:nvPr/>
        </p:nvGrpSpPr>
        <p:grpSpPr>
          <a:xfrm>
            <a:off x="1972216" y="1215533"/>
            <a:ext cx="5276836" cy="3281869"/>
            <a:chOff x="660916" y="1580690"/>
            <a:chExt cx="7035782" cy="4375825"/>
          </a:xfrm>
        </p:grpSpPr>
        <p:grpSp>
          <p:nvGrpSpPr>
            <p:cNvPr id="13" name="Group 12">
              <a:extLst>
                <a:ext uri="{FF2B5EF4-FFF2-40B4-BE49-F238E27FC236}">
                  <a16:creationId xmlns:a16="http://schemas.microsoft.com/office/drawing/2014/main" id="{C871E722-056C-488C-8087-01BD56966A87}"/>
                </a:ext>
              </a:extLst>
            </p:cNvPr>
            <p:cNvGrpSpPr/>
            <p:nvPr/>
          </p:nvGrpSpPr>
          <p:grpSpPr>
            <a:xfrm>
              <a:off x="660916" y="3439962"/>
              <a:ext cx="4643277" cy="2516553"/>
              <a:chOff x="660916" y="3439962"/>
              <a:chExt cx="4643277" cy="2516553"/>
            </a:xfrm>
          </p:grpSpPr>
          <p:grpSp>
            <p:nvGrpSpPr>
              <p:cNvPr id="11" name="Group 10">
                <a:extLst>
                  <a:ext uri="{FF2B5EF4-FFF2-40B4-BE49-F238E27FC236}">
                    <a16:creationId xmlns:a16="http://schemas.microsoft.com/office/drawing/2014/main" id="{0A4B8B56-CC5B-4669-AEA1-CCCB1B4745F9}"/>
                  </a:ext>
                </a:extLst>
              </p:cNvPr>
              <p:cNvGrpSpPr/>
              <p:nvPr/>
            </p:nvGrpSpPr>
            <p:grpSpPr>
              <a:xfrm>
                <a:off x="3453559" y="3472164"/>
                <a:ext cx="1850634" cy="2484351"/>
                <a:chOff x="3453559" y="3472164"/>
                <a:chExt cx="1850634" cy="2484351"/>
              </a:xfrm>
            </p:grpSpPr>
            <p:grpSp>
              <p:nvGrpSpPr>
                <p:cNvPr id="10" name="Group 9">
                  <a:extLst>
                    <a:ext uri="{FF2B5EF4-FFF2-40B4-BE49-F238E27FC236}">
                      <a16:creationId xmlns:a16="http://schemas.microsoft.com/office/drawing/2014/main" id="{DFB38DE5-0E4C-4F3B-ABFC-047EED9B0B46}"/>
                    </a:ext>
                  </a:extLst>
                </p:cNvPr>
                <p:cNvGrpSpPr/>
                <p:nvPr/>
              </p:nvGrpSpPr>
              <p:grpSpPr>
                <a:xfrm>
                  <a:off x="3453559" y="3472164"/>
                  <a:ext cx="1850634" cy="2484351"/>
                  <a:chOff x="3453559" y="3472164"/>
                  <a:chExt cx="1850634" cy="2484351"/>
                </a:xfrm>
              </p:grpSpPr>
              <p:sp>
                <p:nvSpPr>
                  <p:cNvPr id="64" name="Rectangle: Rounded Corners 63">
                    <a:extLst>
                      <a:ext uri="{FF2B5EF4-FFF2-40B4-BE49-F238E27FC236}">
                        <a16:creationId xmlns:a16="http://schemas.microsoft.com/office/drawing/2014/main" id="{70302A47-D0F7-4501-A1AA-46033887494B}"/>
                      </a:ext>
                    </a:extLst>
                  </p:cNvPr>
                  <p:cNvSpPr/>
                  <p:nvPr/>
                </p:nvSpPr>
                <p:spPr>
                  <a:xfrm>
                    <a:off x="3453559" y="3472164"/>
                    <a:ext cx="1850634" cy="2484351"/>
                  </a:xfrm>
                  <a:prstGeom prst="roundRect">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22" name="Oval 121">
                    <a:extLst>
                      <a:ext uri="{FF2B5EF4-FFF2-40B4-BE49-F238E27FC236}">
                        <a16:creationId xmlns:a16="http://schemas.microsoft.com/office/drawing/2014/main" id="{0D6A5F18-0436-40E1-B4FA-4C0C35F6FE1E}"/>
                      </a:ext>
                    </a:extLst>
                  </p:cNvPr>
                  <p:cNvSpPr/>
                  <p:nvPr/>
                </p:nvSpPr>
                <p:spPr>
                  <a:xfrm>
                    <a:off x="3652411" y="4029780"/>
                    <a:ext cx="1403350" cy="491937"/>
                  </a:xfrm>
                  <a:prstGeom prst="ellipse">
                    <a:avLst/>
                  </a:prstGeom>
                  <a:solidFill>
                    <a:schemeClr val="accent4">
                      <a:lumMod val="60000"/>
                      <a:lumOff val="40000"/>
                      <a:alpha val="2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5" name="TextBox 64">
                    <a:extLst>
                      <a:ext uri="{FF2B5EF4-FFF2-40B4-BE49-F238E27FC236}">
                        <a16:creationId xmlns:a16="http://schemas.microsoft.com/office/drawing/2014/main" id="{904A6298-77FD-4269-8EEE-31843DC11AF2}"/>
                      </a:ext>
                    </a:extLst>
                  </p:cNvPr>
                  <p:cNvSpPr txBox="1"/>
                  <p:nvPr/>
                </p:nvSpPr>
                <p:spPr>
                  <a:xfrm>
                    <a:off x="3928965" y="3542353"/>
                    <a:ext cx="1004844" cy="338555"/>
                  </a:xfrm>
                  <a:prstGeom prst="rect">
                    <a:avLst/>
                  </a:prstGeom>
                  <a:noFill/>
                </p:spPr>
                <p:txBody>
                  <a:bodyPr wrap="square" rtlCol="0">
                    <a:spAutoFit/>
                  </a:bodyPr>
                  <a:lstStyle/>
                  <a:p>
                    <a:pPr algn="ctr"/>
                    <a:r>
                      <a:rPr lang="en-US" sz="1050" b="1" dirty="0"/>
                      <a:t>Scenarios</a:t>
                    </a:r>
                  </a:p>
                </p:txBody>
              </p:sp>
            </p:grpSp>
            <p:sp>
              <p:nvSpPr>
                <p:cNvPr id="121" name="Rectangle 120">
                  <a:extLst>
                    <a:ext uri="{FF2B5EF4-FFF2-40B4-BE49-F238E27FC236}">
                      <a16:creationId xmlns:a16="http://schemas.microsoft.com/office/drawing/2014/main" id="{147662A1-44E4-4C09-8FDC-8558DBFEAFE8}"/>
                    </a:ext>
                  </a:extLst>
                </p:cNvPr>
                <p:cNvSpPr/>
                <p:nvPr/>
              </p:nvSpPr>
              <p:spPr>
                <a:xfrm>
                  <a:off x="3726563" y="4123377"/>
                  <a:ext cx="1255044" cy="338555"/>
                </a:xfrm>
                <a:prstGeom prst="rect">
                  <a:avLst/>
                </a:prstGeom>
              </p:spPr>
              <p:txBody>
                <a:bodyPr wrap="none">
                  <a:spAutoFit/>
                </a:bodyPr>
                <a:lstStyle/>
                <a:p>
                  <a:pPr algn="ctr"/>
                  <a:r>
                    <a:rPr lang="en-US" sz="1050" dirty="0"/>
                    <a:t>Change CPY-2</a:t>
                  </a:r>
                </a:p>
              </p:txBody>
            </p:sp>
          </p:grpSp>
          <p:sp>
            <p:nvSpPr>
              <p:cNvPr id="82" name="Oval 81">
                <a:extLst>
                  <a:ext uri="{FF2B5EF4-FFF2-40B4-BE49-F238E27FC236}">
                    <a16:creationId xmlns:a16="http://schemas.microsoft.com/office/drawing/2014/main" id="{1A2473FF-5E2F-4BF8-B78C-2A93A57A61A1}"/>
                  </a:ext>
                </a:extLst>
              </p:cNvPr>
              <p:cNvSpPr/>
              <p:nvPr/>
            </p:nvSpPr>
            <p:spPr>
              <a:xfrm>
                <a:off x="660916" y="3439962"/>
                <a:ext cx="2444219" cy="2031708"/>
              </a:xfrm>
              <a:prstGeom prst="ellipse">
                <a:avLst/>
              </a:prstGeom>
              <a:solidFill>
                <a:schemeClr val="accent4">
                  <a:lumMod val="60000"/>
                  <a:lumOff val="40000"/>
                  <a:alpha val="20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100" name="TextBox 99">
              <a:extLst>
                <a:ext uri="{FF2B5EF4-FFF2-40B4-BE49-F238E27FC236}">
                  <a16:creationId xmlns:a16="http://schemas.microsoft.com/office/drawing/2014/main" id="{8002326B-0F9F-4B14-9664-60EC54433BFB}"/>
                </a:ext>
              </a:extLst>
            </p:cNvPr>
            <p:cNvSpPr txBox="1"/>
            <p:nvPr/>
          </p:nvSpPr>
          <p:spPr>
            <a:xfrm>
              <a:off x="742964" y="1580690"/>
              <a:ext cx="6953734" cy="338555"/>
            </a:xfrm>
            <a:prstGeom prst="rect">
              <a:avLst/>
            </a:prstGeom>
            <a:solidFill>
              <a:schemeClr val="accent4">
                <a:lumMod val="60000"/>
                <a:lumOff val="40000"/>
                <a:alpha val="29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050" dirty="0">
                  <a:solidFill>
                    <a:schemeClr val="bg2">
                      <a:lumMod val="10000"/>
                    </a:schemeClr>
                  </a:solidFill>
                </a:rPr>
                <a:t>If we change CYP-2, DBB will return a build-list of “PGMS A,B,C“ for the build. </a:t>
              </a:r>
            </a:p>
          </p:txBody>
        </p:sp>
      </p:grpSp>
      <p:grpSp>
        <p:nvGrpSpPr>
          <p:cNvPr id="39" name="Group 38">
            <a:extLst>
              <a:ext uri="{FF2B5EF4-FFF2-40B4-BE49-F238E27FC236}">
                <a16:creationId xmlns:a16="http://schemas.microsoft.com/office/drawing/2014/main" id="{F2BA5362-A7D5-4575-BEC8-B574D4C4F4FC}"/>
              </a:ext>
            </a:extLst>
          </p:cNvPr>
          <p:cNvGrpSpPr/>
          <p:nvPr/>
        </p:nvGrpSpPr>
        <p:grpSpPr>
          <a:xfrm>
            <a:off x="4859386" y="1994285"/>
            <a:ext cx="2700391" cy="3106325"/>
            <a:chOff x="4882377" y="2919135"/>
            <a:chExt cx="2996144" cy="3677710"/>
          </a:xfrm>
        </p:grpSpPr>
        <p:grpSp>
          <p:nvGrpSpPr>
            <p:cNvPr id="30" name="Group 29">
              <a:extLst>
                <a:ext uri="{FF2B5EF4-FFF2-40B4-BE49-F238E27FC236}">
                  <a16:creationId xmlns:a16="http://schemas.microsoft.com/office/drawing/2014/main" id="{642DB3C3-2DD3-4183-BB6F-CB11B6CD9814}"/>
                </a:ext>
              </a:extLst>
            </p:cNvPr>
            <p:cNvGrpSpPr/>
            <p:nvPr/>
          </p:nvGrpSpPr>
          <p:grpSpPr>
            <a:xfrm>
              <a:off x="5684791" y="2919135"/>
              <a:ext cx="2193730" cy="3677710"/>
              <a:chOff x="5582490" y="2862611"/>
              <a:chExt cx="2193730" cy="3677710"/>
            </a:xfrm>
          </p:grpSpPr>
          <p:sp>
            <p:nvSpPr>
              <p:cNvPr id="150" name="Rectangle: Rounded Corners 149">
                <a:extLst>
                  <a:ext uri="{FF2B5EF4-FFF2-40B4-BE49-F238E27FC236}">
                    <a16:creationId xmlns:a16="http://schemas.microsoft.com/office/drawing/2014/main" id="{AAC99C17-53AA-4D81-B7C8-5404320C4441}"/>
                  </a:ext>
                </a:extLst>
              </p:cNvPr>
              <p:cNvSpPr/>
              <p:nvPr/>
            </p:nvSpPr>
            <p:spPr>
              <a:xfrm>
                <a:off x="5582490" y="2862611"/>
                <a:ext cx="2045861" cy="3677710"/>
              </a:xfrm>
              <a:prstGeom prst="roundRect">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p>
            </p:txBody>
          </p:sp>
          <p:grpSp>
            <p:nvGrpSpPr>
              <p:cNvPr id="125" name="Group 124">
                <a:extLst>
                  <a:ext uri="{FF2B5EF4-FFF2-40B4-BE49-F238E27FC236}">
                    <a16:creationId xmlns:a16="http://schemas.microsoft.com/office/drawing/2014/main" id="{40ADFA53-0FC2-4B22-801E-D36075391EC2}"/>
                  </a:ext>
                </a:extLst>
              </p:cNvPr>
              <p:cNvGrpSpPr/>
              <p:nvPr/>
            </p:nvGrpSpPr>
            <p:grpSpPr>
              <a:xfrm>
                <a:off x="5864057" y="3163119"/>
                <a:ext cx="1577001" cy="1602015"/>
                <a:chOff x="5396709" y="1201738"/>
                <a:chExt cx="1403350" cy="1602015"/>
              </a:xfrm>
            </p:grpSpPr>
            <p:sp>
              <p:nvSpPr>
                <p:cNvPr id="112" name="Oval 111">
                  <a:extLst>
                    <a:ext uri="{FF2B5EF4-FFF2-40B4-BE49-F238E27FC236}">
                      <a16:creationId xmlns:a16="http://schemas.microsoft.com/office/drawing/2014/main" id="{ED2FA9B6-BB75-4804-9A81-E3EBED6DE7E4}"/>
                    </a:ext>
                  </a:extLst>
                </p:cNvPr>
                <p:cNvSpPr/>
                <p:nvPr/>
              </p:nvSpPr>
              <p:spPr>
                <a:xfrm>
                  <a:off x="5396709" y="1201738"/>
                  <a:ext cx="1403350" cy="1602015"/>
                </a:xfrm>
                <a:prstGeom prst="ellipse">
                  <a:avLst/>
                </a:prstGeom>
                <a:solidFill>
                  <a:schemeClr val="accent4">
                    <a:lumMod val="60000"/>
                    <a:lumOff val="40000"/>
                    <a:alpha val="2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p>
              </p:txBody>
            </p:sp>
            <p:grpSp>
              <p:nvGrpSpPr>
                <p:cNvPr id="88" name="Group 87">
                  <a:extLst>
                    <a:ext uri="{FF2B5EF4-FFF2-40B4-BE49-F238E27FC236}">
                      <a16:creationId xmlns:a16="http://schemas.microsoft.com/office/drawing/2014/main" id="{00167C69-98D1-4CD1-B883-8E9969E2ADD2}"/>
                    </a:ext>
                  </a:extLst>
                </p:cNvPr>
                <p:cNvGrpSpPr/>
                <p:nvPr/>
              </p:nvGrpSpPr>
              <p:grpSpPr>
                <a:xfrm>
                  <a:off x="6141526" y="1649446"/>
                  <a:ext cx="494053" cy="380658"/>
                  <a:chOff x="1932565" y="3454683"/>
                  <a:chExt cx="684426" cy="436248"/>
                </a:xfrm>
              </p:grpSpPr>
              <p:pic>
                <p:nvPicPr>
                  <p:cNvPr id="97" name="Graphic 96" descr="Braille">
                    <a:extLst>
                      <a:ext uri="{FF2B5EF4-FFF2-40B4-BE49-F238E27FC236}">
                        <a16:creationId xmlns:a16="http://schemas.microsoft.com/office/drawing/2014/main" id="{65DAF964-D88F-4798-8629-EA4E2228215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45679" y="3601372"/>
                    <a:ext cx="289560" cy="289559"/>
                  </a:xfrm>
                  <a:prstGeom prst="rect">
                    <a:avLst/>
                  </a:prstGeom>
                </p:spPr>
              </p:pic>
              <p:sp>
                <p:nvSpPr>
                  <p:cNvPr id="98" name="TextBox 97">
                    <a:extLst>
                      <a:ext uri="{FF2B5EF4-FFF2-40B4-BE49-F238E27FC236}">
                        <a16:creationId xmlns:a16="http://schemas.microsoft.com/office/drawing/2014/main" id="{BDBB14A5-4BD3-4C05-905F-F1AB171B5C5E}"/>
                      </a:ext>
                    </a:extLst>
                  </p:cNvPr>
                  <p:cNvSpPr txBox="1"/>
                  <p:nvPr/>
                </p:nvSpPr>
                <p:spPr>
                  <a:xfrm>
                    <a:off x="1932565" y="3454683"/>
                    <a:ext cx="684426" cy="317451"/>
                  </a:xfrm>
                  <a:prstGeom prst="rect">
                    <a:avLst/>
                  </a:prstGeom>
                  <a:noFill/>
                </p:spPr>
                <p:txBody>
                  <a:bodyPr wrap="square" rtlCol="0">
                    <a:spAutoFit/>
                  </a:bodyPr>
                  <a:lstStyle/>
                  <a:p>
                    <a:r>
                      <a:rPr lang="en-US" sz="750" dirty="0"/>
                      <a:t>CPY-2</a:t>
                    </a:r>
                  </a:p>
                </p:txBody>
              </p:sp>
            </p:grpSp>
            <p:grpSp>
              <p:nvGrpSpPr>
                <p:cNvPr id="89" name="Group 88">
                  <a:extLst>
                    <a:ext uri="{FF2B5EF4-FFF2-40B4-BE49-F238E27FC236}">
                      <a16:creationId xmlns:a16="http://schemas.microsoft.com/office/drawing/2014/main" id="{637CC34B-C372-4A6B-961D-4CA78C793FF3}"/>
                    </a:ext>
                  </a:extLst>
                </p:cNvPr>
                <p:cNvGrpSpPr/>
                <p:nvPr/>
              </p:nvGrpSpPr>
              <p:grpSpPr>
                <a:xfrm>
                  <a:off x="6132866" y="1298444"/>
                  <a:ext cx="494053" cy="374925"/>
                  <a:chOff x="1534634" y="1780937"/>
                  <a:chExt cx="684426" cy="429677"/>
                </a:xfrm>
              </p:grpSpPr>
              <p:pic>
                <p:nvPicPr>
                  <p:cNvPr id="95" name="Graphic 94" descr="Braille">
                    <a:extLst>
                      <a:ext uri="{FF2B5EF4-FFF2-40B4-BE49-F238E27FC236}">
                        <a16:creationId xmlns:a16="http://schemas.microsoft.com/office/drawing/2014/main" id="{123E9F40-EF31-4BBA-A71F-5D270F15869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59745" y="1921054"/>
                    <a:ext cx="289560" cy="289560"/>
                  </a:xfrm>
                  <a:prstGeom prst="rect">
                    <a:avLst/>
                  </a:prstGeom>
                </p:spPr>
              </p:pic>
              <p:sp>
                <p:nvSpPr>
                  <p:cNvPr id="96" name="TextBox 95">
                    <a:extLst>
                      <a:ext uri="{FF2B5EF4-FFF2-40B4-BE49-F238E27FC236}">
                        <a16:creationId xmlns:a16="http://schemas.microsoft.com/office/drawing/2014/main" id="{E7C25871-2160-4392-882E-8324D9FF80F6}"/>
                      </a:ext>
                    </a:extLst>
                  </p:cNvPr>
                  <p:cNvSpPr txBox="1"/>
                  <p:nvPr/>
                </p:nvSpPr>
                <p:spPr>
                  <a:xfrm>
                    <a:off x="1534634" y="1780937"/>
                    <a:ext cx="684426" cy="317450"/>
                  </a:xfrm>
                  <a:prstGeom prst="rect">
                    <a:avLst/>
                  </a:prstGeom>
                  <a:noFill/>
                </p:spPr>
                <p:txBody>
                  <a:bodyPr wrap="square" rtlCol="0">
                    <a:spAutoFit/>
                  </a:bodyPr>
                  <a:lstStyle/>
                  <a:p>
                    <a:r>
                      <a:rPr lang="en-US" sz="750" dirty="0"/>
                      <a:t>CPY-1</a:t>
                    </a:r>
                  </a:p>
                </p:txBody>
              </p:sp>
            </p:grpSp>
            <p:grpSp>
              <p:nvGrpSpPr>
                <p:cNvPr id="90" name="Group 89">
                  <a:extLst>
                    <a:ext uri="{FF2B5EF4-FFF2-40B4-BE49-F238E27FC236}">
                      <a16:creationId xmlns:a16="http://schemas.microsoft.com/office/drawing/2014/main" id="{D480EEF0-C0F6-484E-BC95-0199D809D46B}"/>
                    </a:ext>
                  </a:extLst>
                </p:cNvPr>
                <p:cNvGrpSpPr/>
                <p:nvPr/>
              </p:nvGrpSpPr>
              <p:grpSpPr>
                <a:xfrm>
                  <a:off x="5643222" y="1290036"/>
                  <a:ext cx="494053" cy="547948"/>
                  <a:chOff x="290362" y="1817163"/>
                  <a:chExt cx="684424" cy="627967"/>
                </a:xfrm>
              </p:grpSpPr>
              <p:pic>
                <p:nvPicPr>
                  <p:cNvPr id="93" name="Content Placeholder 5" descr="Browser window">
                    <a:extLst>
                      <a:ext uri="{FF2B5EF4-FFF2-40B4-BE49-F238E27FC236}">
                        <a16:creationId xmlns:a16="http://schemas.microsoft.com/office/drawing/2014/main" id="{0C54CA3F-2F10-4DD8-B0D0-442A912A03FF}"/>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98274" y="1991998"/>
                    <a:ext cx="453132" cy="453132"/>
                  </a:xfrm>
                  <a:prstGeom prst="rect">
                    <a:avLst/>
                  </a:prstGeom>
                </p:spPr>
              </p:pic>
              <p:sp>
                <p:nvSpPr>
                  <p:cNvPr id="94" name="TextBox 93">
                    <a:extLst>
                      <a:ext uri="{FF2B5EF4-FFF2-40B4-BE49-F238E27FC236}">
                        <a16:creationId xmlns:a16="http://schemas.microsoft.com/office/drawing/2014/main" id="{D4CF7C7D-B8ED-4DCC-8F40-9A53C4CF669E}"/>
                      </a:ext>
                    </a:extLst>
                  </p:cNvPr>
                  <p:cNvSpPr txBox="1"/>
                  <p:nvPr/>
                </p:nvSpPr>
                <p:spPr>
                  <a:xfrm>
                    <a:off x="290362" y="1817163"/>
                    <a:ext cx="684424" cy="493811"/>
                  </a:xfrm>
                  <a:prstGeom prst="rect">
                    <a:avLst/>
                  </a:prstGeom>
                  <a:noFill/>
                </p:spPr>
                <p:txBody>
                  <a:bodyPr wrap="square" rtlCol="0">
                    <a:spAutoFit/>
                  </a:bodyPr>
                  <a:lstStyle/>
                  <a:p>
                    <a:r>
                      <a:rPr lang="en-US" sz="750" dirty="0"/>
                      <a:t>PGM-A</a:t>
                    </a:r>
                  </a:p>
                </p:txBody>
              </p:sp>
            </p:grpSp>
            <p:grpSp>
              <p:nvGrpSpPr>
                <p:cNvPr id="111" name="Group 110">
                  <a:extLst>
                    <a:ext uri="{FF2B5EF4-FFF2-40B4-BE49-F238E27FC236}">
                      <a16:creationId xmlns:a16="http://schemas.microsoft.com/office/drawing/2014/main" id="{722033D3-2F99-4467-BE66-02BAA8103F66}"/>
                    </a:ext>
                  </a:extLst>
                </p:cNvPr>
                <p:cNvGrpSpPr/>
                <p:nvPr/>
              </p:nvGrpSpPr>
              <p:grpSpPr>
                <a:xfrm>
                  <a:off x="5671441" y="1753373"/>
                  <a:ext cx="494053" cy="525463"/>
                  <a:chOff x="5663216" y="1880389"/>
                  <a:chExt cx="494053" cy="525463"/>
                </a:xfrm>
              </p:grpSpPr>
              <p:pic>
                <p:nvPicPr>
                  <p:cNvPr id="103" name="Content Placeholder 5" descr="Browser window">
                    <a:extLst>
                      <a:ext uri="{FF2B5EF4-FFF2-40B4-BE49-F238E27FC236}">
                        <a16:creationId xmlns:a16="http://schemas.microsoft.com/office/drawing/2014/main" id="{2EFF6E39-4705-4253-87E4-9994BF94AFA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21117" y="2010461"/>
                    <a:ext cx="327095" cy="395391"/>
                  </a:xfrm>
                  <a:prstGeom prst="rect">
                    <a:avLst/>
                  </a:prstGeom>
                </p:spPr>
              </p:pic>
              <p:sp>
                <p:nvSpPr>
                  <p:cNvPr id="104" name="TextBox 103">
                    <a:extLst>
                      <a:ext uri="{FF2B5EF4-FFF2-40B4-BE49-F238E27FC236}">
                        <a16:creationId xmlns:a16="http://schemas.microsoft.com/office/drawing/2014/main" id="{702DED04-58E5-4F62-A54D-BF6D81870112}"/>
                      </a:ext>
                    </a:extLst>
                  </p:cNvPr>
                  <p:cNvSpPr txBox="1"/>
                  <p:nvPr/>
                </p:nvSpPr>
                <p:spPr>
                  <a:xfrm>
                    <a:off x="5663216" y="1880389"/>
                    <a:ext cx="494053" cy="430887"/>
                  </a:xfrm>
                  <a:prstGeom prst="rect">
                    <a:avLst/>
                  </a:prstGeom>
                  <a:noFill/>
                </p:spPr>
                <p:txBody>
                  <a:bodyPr wrap="square" rtlCol="0">
                    <a:spAutoFit/>
                  </a:bodyPr>
                  <a:lstStyle/>
                  <a:p>
                    <a:r>
                      <a:rPr lang="en-US" sz="750" dirty="0"/>
                      <a:t>PGM-B</a:t>
                    </a:r>
                  </a:p>
                </p:txBody>
              </p:sp>
            </p:grpSp>
            <p:grpSp>
              <p:nvGrpSpPr>
                <p:cNvPr id="105" name="Group 104">
                  <a:extLst>
                    <a:ext uri="{FF2B5EF4-FFF2-40B4-BE49-F238E27FC236}">
                      <a16:creationId xmlns:a16="http://schemas.microsoft.com/office/drawing/2014/main" id="{4EB6012D-14AA-436D-A220-D6B01B06A186}"/>
                    </a:ext>
                  </a:extLst>
                </p:cNvPr>
                <p:cNvGrpSpPr/>
                <p:nvPr/>
              </p:nvGrpSpPr>
              <p:grpSpPr>
                <a:xfrm>
                  <a:off x="6115543" y="1994302"/>
                  <a:ext cx="438633" cy="430888"/>
                  <a:chOff x="1561328" y="1873479"/>
                  <a:chExt cx="564023" cy="606709"/>
                </a:xfrm>
              </p:grpSpPr>
              <p:pic>
                <p:nvPicPr>
                  <p:cNvPr id="106" name="Graphic 105" descr="Braille">
                    <a:extLst>
                      <a:ext uri="{FF2B5EF4-FFF2-40B4-BE49-F238E27FC236}">
                        <a16:creationId xmlns:a16="http://schemas.microsoft.com/office/drawing/2014/main" id="{E2C17D40-6760-480A-B9D1-2B1C1E7C888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98559" y="2070325"/>
                    <a:ext cx="289560" cy="319053"/>
                  </a:xfrm>
                  <a:prstGeom prst="rect">
                    <a:avLst/>
                  </a:prstGeom>
                </p:spPr>
              </p:pic>
              <p:sp>
                <p:nvSpPr>
                  <p:cNvPr id="107" name="TextBox 106">
                    <a:extLst>
                      <a:ext uri="{FF2B5EF4-FFF2-40B4-BE49-F238E27FC236}">
                        <a16:creationId xmlns:a16="http://schemas.microsoft.com/office/drawing/2014/main" id="{2590627B-10B5-4AB3-8A88-6E9F27AF3893}"/>
                      </a:ext>
                    </a:extLst>
                  </p:cNvPr>
                  <p:cNvSpPr txBox="1"/>
                  <p:nvPr/>
                </p:nvSpPr>
                <p:spPr>
                  <a:xfrm>
                    <a:off x="1561328" y="1873479"/>
                    <a:ext cx="564023" cy="606709"/>
                  </a:xfrm>
                  <a:prstGeom prst="rect">
                    <a:avLst/>
                  </a:prstGeom>
                  <a:noFill/>
                </p:spPr>
                <p:txBody>
                  <a:bodyPr wrap="square" rtlCol="0">
                    <a:spAutoFit/>
                  </a:bodyPr>
                  <a:lstStyle/>
                  <a:p>
                    <a:r>
                      <a:rPr lang="en-US" sz="750" dirty="0"/>
                      <a:t>CPY-3</a:t>
                    </a:r>
                  </a:p>
                </p:txBody>
              </p:sp>
            </p:grpSp>
            <p:grpSp>
              <p:nvGrpSpPr>
                <p:cNvPr id="113" name="Group 112">
                  <a:extLst>
                    <a:ext uri="{FF2B5EF4-FFF2-40B4-BE49-F238E27FC236}">
                      <a16:creationId xmlns:a16="http://schemas.microsoft.com/office/drawing/2014/main" id="{F815BFEC-2805-4B05-AC14-593F4FDE59ED}"/>
                    </a:ext>
                  </a:extLst>
                </p:cNvPr>
                <p:cNvGrpSpPr/>
                <p:nvPr/>
              </p:nvGrpSpPr>
              <p:grpSpPr>
                <a:xfrm>
                  <a:off x="5671441" y="2186837"/>
                  <a:ext cx="494053" cy="530104"/>
                  <a:chOff x="5663216" y="1904465"/>
                  <a:chExt cx="494053" cy="530104"/>
                </a:xfrm>
              </p:grpSpPr>
              <p:pic>
                <p:nvPicPr>
                  <p:cNvPr id="114" name="Content Placeholder 5" descr="Browser window">
                    <a:extLst>
                      <a:ext uri="{FF2B5EF4-FFF2-40B4-BE49-F238E27FC236}">
                        <a16:creationId xmlns:a16="http://schemas.microsoft.com/office/drawing/2014/main" id="{AEECDB80-F7F6-4640-81C1-D4E9A2A9FC9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19448" y="2039178"/>
                    <a:ext cx="327095" cy="395391"/>
                  </a:xfrm>
                  <a:prstGeom prst="rect">
                    <a:avLst/>
                  </a:prstGeom>
                </p:spPr>
              </p:pic>
              <p:sp>
                <p:nvSpPr>
                  <p:cNvPr id="115" name="TextBox 114">
                    <a:extLst>
                      <a:ext uri="{FF2B5EF4-FFF2-40B4-BE49-F238E27FC236}">
                        <a16:creationId xmlns:a16="http://schemas.microsoft.com/office/drawing/2014/main" id="{D455440C-1240-48E3-8DDC-1404103E1900}"/>
                      </a:ext>
                    </a:extLst>
                  </p:cNvPr>
                  <p:cNvSpPr txBox="1"/>
                  <p:nvPr/>
                </p:nvSpPr>
                <p:spPr>
                  <a:xfrm>
                    <a:off x="5663216" y="1904465"/>
                    <a:ext cx="494053" cy="430887"/>
                  </a:xfrm>
                  <a:prstGeom prst="rect">
                    <a:avLst/>
                  </a:prstGeom>
                  <a:noFill/>
                </p:spPr>
                <p:txBody>
                  <a:bodyPr wrap="square" rtlCol="0">
                    <a:spAutoFit/>
                  </a:bodyPr>
                  <a:lstStyle/>
                  <a:p>
                    <a:r>
                      <a:rPr lang="en-US" sz="750" dirty="0"/>
                      <a:t>PGM-C</a:t>
                    </a:r>
                  </a:p>
                </p:txBody>
              </p:sp>
            </p:grpSp>
          </p:grpSp>
          <p:sp>
            <p:nvSpPr>
              <p:cNvPr id="151" name="TextBox 150">
                <a:extLst>
                  <a:ext uri="{FF2B5EF4-FFF2-40B4-BE49-F238E27FC236}">
                    <a16:creationId xmlns:a16="http://schemas.microsoft.com/office/drawing/2014/main" id="{8A9779E9-A8B0-4030-9D6F-C56FB2CB3AE3}"/>
                  </a:ext>
                </a:extLst>
              </p:cNvPr>
              <p:cNvSpPr txBox="1"/>
              <p:nvPr/>
            </p:nvSpPr>
            <p:spPr>
              <a:xfrm>
                <a:off x="5730359" y="2883337"/>
                <a:ext cx="2045861" cy="338555"/>
              </a:xfrm>
              <a:prstGeom prst="rect">
                <a:avLst/>
              </a:prstGeom>
              <a:noFill/>
            </p:spPr>
            <p:txBody>
              <a:bodyPr wrap="square" rtlCol="0">
                <a:spAutoFit/>
              </a:bodyPr>
              <a:lstStyle/>
              <a:p>
                <a:r>
                  <a:rPr lang="en-US" sz="1050" b="1" dirty="0"/>
                  <a:t>DBB Result - Build List</a:t>
                </a:r>
              </a:p>
            </p:txBody>
          </p:sp>
        </p:grpSp>
        <p:sp>
          <p:nvSpPr>
            <p:cNvPr id="124" name="Arrow: Curved Up 123">
              <a:extLst>
                <a:ext uri="{FF2B5EF4-FFF2-40B4-BE49-F238E27FC236}">
                  <a16:creationId xmlns:a16="http://schemas.microsoft.com/office/drawing/2014/main" id="{5394A140-5471-4053-8894-6A8B6E3E61EC}"/>
                </a:ext>
              </a:extLst>
            </p:cNvPr>
            <p:cNvSpPr/>
            <p:nvPr/>
          </p:nvSpPr>
          <p:spPr>
            <a:xfrm>
              <a:off x="4882377" y="4641219"/>
              <a:ext cx="1260014" cy="391018"/>
            </a:xfrm>
            <a:prstGeom prst="curvedUp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grpSp>
      <p:grpSp>
        <p:nvGrpSpPr>
          <p:cNvPr id="33" name="Group 32">
            <a:extLst>
              <a:ext uri="{FF2B5EF4-FFF2-40B4-BE49-F238E27FC236}">
                <a16:creationId xmlns:a16="http://schemas.microsoft.com/office/drawing/2014/main" id="{5C86A5EE-61C9-436E-AE3A-14B546E7664E}"/>
              </a:ext>
            </a:extLst>
          </p:cNvPr>
          <p:cNvGrpSpPr/>
          <p:nvPr/>
        </p:nvGrpSpPr>
        <p:grpSpPr>
          <a:xfrm>
            <a:off x="1974794" y="1481430"/>
            <a:ext cx="5274259" cy="3365895"/>
            <a:chOff x="664354" y="1935219"/>
            <a:chExt cx="7032344" cy="4487860"/>
          </a:xfrm>
        </p:grpSpPr>
        <p:grpSp>
          <p:nvGrpSpPr>
            <p:cNvPr id="32" name="Group 31">
              <a:extLst>
                <a:ext uri="{FF2B5EF4-FFF2-40B4-BE49-F238E27FC236}">
                  <a16:creationId xmlns:a16="http://schemas.microsoft.com/office/drawing/2014/main" id="{81D73A2B-5EA3-4907-8F31-FE56F96B423B}"/>
                </a:ext>
              </a:extLst>
            </p:cNvPr>
            <p:cNvGrpSpPr/>
            <p:nvPr/>
          </p:nvGrpSpPr>
          <p:grpSpPr>
            <a:xfrm>
              <a:off x="664354" y="1935219"/>
              <a:ext cx="7032344" cy="4487860"/>
              <a:chOff x="664354" y="1935219"/>
              <a:chExt cx="7032344" cy="4487860"/>
            </a:xfrm>
          </p:grpSpPr>
          <p:sp>
            <p:nvSpPr>
              <p:cNvPr id="99" name="TextBox 98">
                <a:extLst>
                  <a:ext uri="{FF2B5EF4-FFF2-40B4-BE49-F238E27FC236}">
                    <a16:creationId xmlns:a16="http://schemas.microsoft.com/office/drawing/2014/main" id="{E2F5F00C-16A5-4395-A72A-6A6295A9A5B9}"/>
                  </a:ext>
                </a:extLst>
              </p:cNvPr>
              <p:cNvSpPr txBox="1"/>
              <p:nvPr/>
            </p:nvSpPr>
            <p:spPr>
              <a:xfrm>
                <a:off x="742965" y="1935219"/>
                <a:ext cx="6953733" cy="338555"/>
              </a:xfrm>
              <a:prstGeom prst="rect">
                <a:avLst/>
              </a:prstGeom>
              <a:solidFill>
                <a:schemeClr val="accent1">
                  <a:lumMod val="60000"/>
                  <a:lumOff val="40000"/>
                  <a:alpha val="29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050" dirty="0">
                    <a:solidFill>
                      <a:schemeClr val="bg2">
                        <a:lumMod val="10000"/>
                      </a:schemeClr>
                    </a:solidFill>
                  </a:rPr>
                  <a:t>If we change PGM-B, DBB will return “PGMS B &amp; C” for a build.</a:t>
                </a:r>
              </a:p>
            </p:txBody>
          </p:sp>
          <p:grpSp>
            <p:nvGrpSpPr>
              <p:cNvPr id="16" name="Group 15">
                <a:extLst>
                  <a:ext uri="{FF2B5EF4-FFF2-40B4-BE49-F238E27FC236}">
                    <a16:creationId xmlns:a16="http://schemas.microsoft.com/office/drawing/2014/main" id="{686D74DB-1CF5-4044-98E5-2E76842AF4CD}"/>
                  </a:ext>
                </a:extLst>
              </p:cNvPr>
              <p:cNvGrpSpPr/>
              <p:nvPr/>
            </p:nvGrpSpPr>
            <p:grpSpPr>
              <a:xfrm>
                <a:off x="664354" y="4573520"/>
                <a:ext cx="6724991" cy="1849559"/>
                <a:chOff x="664354" y="4573520"/>
                <a:chExt cx="6724991" cy="1849559"/>
              </a:xfrm>
            </p:grpSpPr>
            <p:sp>
              <p:nvSpPr>
                <p:cNvPr id="81" name="Oval 80">
                  <a:extLst>
                    <a:ext uri="{FF2B5EF4-FFF2-40B4-BE49-F238E27FC236}">
                      <a16:creationId xmlns:a16="http://schemas.microsoft.com/office/drawing/2014/main" id="{66D82578-69C4-4D76-ADC6-45024E93D3E5}"/>
                    </a:ext>
                  </a:extLst>
                </p:cNvPr>
                <p:cNvSpPr/>
                <p:nvPr/>
              </p:nvSpPr>
              <p:spPr>
                <a:xfrm>
                  <a:off x="664354" y="4573520"/>
                  <a:ext cx="2301504" cy="1810038"/>
                </a:xfrm>
                <a:prstGeom prst="ellipse">
                  <a:avLst/>
                </a:prstGeom>
                <a:solidFill>
                  <a:schemeClr val="accent1">
                    <a:lumMod val="20000"/>
                    <a:lumOff val="80000"/>
                    <a:alpha val="29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146" name="Group 145">
                  <a:extLst>
                    <a:ext uri="{FF2B5EF4-FFF2-40B4-BE49-F238E27FC236}">
                      <a16:creationId xmlns:a16="http://schemas.microsoft.com/office/drawing/2014/main" id="{99CE175D-A417-4305-80F7-43BDACA2BE8F}"/>
                    </a:ext>
                  </a:extLst>
                </p:cNvPr>
                <p:cNvGrpSpPr/>
                <p:nvPr/>
              </p:nvGrpSpPr>
              <p:grpSpPr>
                <a:xfrm>
                  <a:off x="3416468" y="5160610"/>
                  <a:ext cx="1946565" cy="556634"/>
                  <a:chOff x="3130728" y="3173093"/>
                  <a:chExt cx="1985093" cy="556634"/>
                </a:xfrm>
              </p:grpSpPr>
              <p:sp>
                <p:nvSpPr>
                  <p:cNvPr id="123" name="Oval 122">
                    <a:extLst>
                      <a:ext uri="{FF2B5EF4-FFF2-40B4-BE49-F238E27FC236}">
                        <a16:creationId xmlns:a16="http://schemas.microsoft.com/office/drawing/2014/main" id="{CFFBD89D-A7F4-42A1-AC84-7A50928C78B6}"/>
                      </a:ext>
                    </a:extLst>
                  </p:cNvPr>
                  <p:cNvSpPr/>
                  <p:nvPr/>
                </p:nvSpPr>
                <p:spPr>
                  <a:xfrm>
                    <a:off x="3357170" y="3173093"/>
                    <a:ext cx="1403350" cy="556634"/>
                  </a:xfrm>
                  <a:prstGeom prst="ellipse">
                    <a:avLst/>
                  </a:prstGeom>
                  <a:solidFill>
                    <a:schemeClr val="accent1">
                      <a:lumMod val="20000"/>
                      <a:lumOff val="80000"/>
                      <a:alpha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0" name="TextBox 119">
                    <a:extLst>
                      <a:ext uri="{FF2B5EF4-FFF2-40B4-BE49-F238E27FC236}">
                        <a16:creationId xmlns:a16="http://schemas.microsoft.com/office/drawing/2014/main" id="{BD3CC02B-5F0C-4FA3-868F-514D4F6586AA}"/>
                      </a:ext>
                    </a:extLst>
                  </p:cNvPr>
                  <p:cNvSpPr txBox="1"/>
                  <p:nvPr/>
                </p:nvSpPr>
                <p:spPr>
                  <a:xfrm>
                    <a:off x="3130728" y="3285141"/>
                    <a:ext cx="1985093" cy="338556"/>
                  </a:xfrm>
                  <a:prstGeom prst="rect">
                    <a:avLst/>
                  </a:prstGeom>
                  <a:noFill/>
                </p:spPr>
                <p:txBody>
                  <a:bodyPr wrap="square" rtlCol="0">
                    <a:spAutoFit/>
                  </a:bodyPr>
                  <a:lstStyle/>
                  <a:p>
                    <a:pPr algn="ctr"/>
                    <a:r>
                      <a:rPr lang="en-US" sz="1050" dirty="0"/>
                      <a:t>Change PGM-B</a:t>
                    </a:r>
                  </a:p>
                </p:txBody>
              </p:sp>
            </p:grpSp>
            <p:grpSp>
              <p:nvGrpSpPr>
                <p:cNvPr id="148" name="Group 147">
                  <a:extLst>
                    <a:ext uri="{FF2B5EF4-FFF2-40B4-BE49-F238E27FC236}">
                      <a16:creationId xmlns:a16="http://schemas.microsoft.com/office/drawing/2014/main" id="{37B0EE8F-DAFD-422C-8D81-447DF77EAF80}"/>
                    </a:ext>
                  </a:extLst>
                </p:cNvPr>
                <p:cNvGrpSpPr/>
                <p:nvPr/>
              </p:nvGrpSpPr>
              <p:grpSpPr>
                <a:xfrm>
                  <a:off x="6127391" y="4955745"/>
                  <a:ext cx="1261954" cy="1467334"/>
                  <a:chOff x="3655262" y="4345948"/>
                  <a:chExt cx="1261954" cy="1467334"/>
                </a:xfrm>
              </p:grpSpPr>
              <p:sp>
                <p:nvSpPr>
                  <p:cNvPr id="147" name="Oval 146">
                    <a:extLst>
                      <a:ext uri="{FF2B5EF4-FFF2-40B4-BE49-F238E27FC236}">
                        <a16:creationId xmlns:a16="http://schemas.microsoft.com/office/drawing/2014/main" id="{2C3CCA45-169F-43FC-8968-3783A55C6561}"/>
                      </a:ext>
                    </a:extLst>
                  </p:cNvPr>
                  <p:cNvSpPr/>
                  <p:nvPr/>
                </p:nvSpPr>
                <p:spPr>
                  <a:xfrm>
                    <a:off x="3655262" y="4345948"/>
                    <a:ext cx="1261954" cy="1467334"/>
                  </a:xfrm>
                  <a:prstGeom prst="ellipse">
                    <a:avLst/>
                  </a:prstGeom>
                  <a:solidFill>
                    <a:schemeClr val="accent1">
                      <a:lumMod val="40000"/>
                      <a:lumOff val="60000"/>
                      <a:alpha val="2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p>
                </p:txBody>
              </p:sp>
              <p:grpSp>
                <p:nvGrpSpPr>
                  <p:cNvPr id="126" name="Group 125">
                    <a:extLst>
                      <a:ext uri="{FF2B5EF4-FFF2-40B4-BE49-F238E27FC236}">
                        <a16:creationId xmlns:a16="http://schemas.microsoft.com/office/drawing/2014/main" id="{B653A4F9-D1F8-48E2-8025-5BC3A1B64588}"/>
                      </a:ext>
                    </a:extLst>
                  </p:cNvPr>
                  <p:cNvGrpSpPr/>
                  <p:nvPr/>
                </p:nvGrpSpPr>
                <p:grpSpPr>
                  <a:xfrm>
                    <a:off x="3838608" y="4490569"/>
                    <a:ext cx="1045811" cy="1084692"/>
                    <a:chOff x="5775446" y="1316007"/>
                    <a:chExt cx="1045811" cy="1084692"/>
                  </a:xfrm>
                </p:grpSpPr>
                <p:grpSp>
                  <p:nvGrpSpPr>
                    <p:cNvPr id="128" name="Group 127">
                      <a:extLst>
                        <a:ext uri="{FF2B5EF4-FFF2-40B4-BE49-F238E27FC236}">
                          <a16:creationId xmlns:a16="http://schemas.microsoft.com/office/drawing/2014/main" id="{13A1BD70-3C2E-49E8-9F52-29B0E5AA99AE}"/>
                        </a:ext>
                      </a:extLst>
                    </p:cNvPr>
                    <p:cNvGrpSpPr/>
                    <p:nvPr/>
                  </p:nvGrpSpPr>
                  <p:grpSpPr>
                    <a:xfrm>
                      <a:off x="6235043" y="1391157"/>
                      <a:ext cx="542740" cy="403201"/>
                      <a:chOff x="2062113" y="3158676"/>
                      <a:chExt cx="751872" cy="462083"/>
                    </a:xfrm>
                  </p:grpSpPr>
                  <p:pic>
                    <p:nvPicPr>
                      <p:cNvPr id="144" name="Graphic 143" descr="Braille">
                        <a:extLst>
                          <a:ext uri="{FF2B5EF4-FFF2-40B4-BE49-F238E27FC236}">
                            <a16:creationId xmlns:a16="http://schemas.microsoft.com/office/drawing/2014/main" id="{B3BD5F2D-2B5A-44F9-83CF-BD1A7B45A21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37514" y="3331199"/>
                        <a:ext cx="289559" cy="289560"/>
                      </a:xfrm>
                      <a:prstGeom prst="rect">
                        <a:avLst/>
                      </a:prstGeom>
                    </p:spPr>
                  </p:pic>
                  <p:sp>
                    <p:nvSpPr>
                      <p:cNvPr id="145" name="TextBox 144">
                        <a:extLst>
                          <a:ext uri="{FF2B5EF4-FFF2-40B4-BE49-F238E27FC236}">
                            <a16:creationId xmlns:a16="http://schemas.microsoft.com/office/drawing/2014/main" id="{AA20595A-0B8E-4740-976E-0B8524880AB5}"/>
                          </a:ext>
                        </a:extLst>
                      </p:cNvPr>
                      <p:cNvSpPr txBox="1"/>
                      <p:nvPr/>
                    </p:nvSpPr>
                    <p:spPr>
                      <a:xfrm>
                        <a:off x="2062113" y="3158676"/>
                        <a:ext cx="751872" cy="317450"/>
                      </a:xfrm>
                      <a:prstGeom prst="rect">
                        <a:avLst/>
                      </a:prstGeom>
                      <a:noFill/>
                    </p:spPr>
                    <p:txBody>
                      <a:bodyPr wrap="square" rtlCol="0">
                        <a:spAutoFit/>
                      </a:bodyPr>
                      <a:lstStyle/>
                      <a:p>
                        <a:pPr algn="ctr"/>
                        <a:r>
                          <a:rPr lang="en-US" sz="750" dirty="0"/>
                          <a:t>CPY-2</a:t>
                        </a:r>
                      </a:p>
                    </p:txBody>
                  </p:sp>
                </p:grpSp>
                <p:grpSp>
                  <p:nvGrpSpPr>
                    <p:cNvPr id="130" name="Group 129">
                      <a:extLst>
                        <a:ext uri="{FF2B5EF4-FFF2-40B4-BE49-F238E27FC236}">
                          <a16:creationId xmlns:a16="http://schemas.microsoft.com/office/drawing/2014/main" id="{AE4EB66B-2FB9-4E24-B6D0-D92CAE41FD1D}"/>
                        </a:ext>
                      </a:extLst>
                    </p:cNvPr>
                    <p:cNvGrpSpPr/>
                    <p:nvPr/>
                  </p:nvGrpSpPr>
                  <p:grpSpPr>
                    <a:xfrm>
                      <a:off x="5775446" y="1316007"/>
                      <a:ext cx="648678" cy="547947"/>
                      <a:chOff x="473535" y="1846926"/>
                      <a:chExt cx="898629" cy="627966"/>
                    </a:xfrm>
                  </p:grpSpPr>
                  <p:pic>
                    <p:nvPicPr>
                      <p:cNvPr id="140" name="Content Placeholder 5" descr="Browser window">
                        <a:extLst>
                          <a:ext uri="{FF2B5EF4-FFF2-40B4-BE49-F238E27FC236}">
                            <a16:creationId xmlns:a16="http://schemas.microsoft.com/office/drawing/2014/main" id="{8723A66B-052D-49E8-B838-1A28D864F81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1448" y="2021760"/>
                        <a:ext cx="453132" cy="453132"/>
                      </a:xfrm>
                      <a:prstGeom prst="rect">
                        <a:avLst/>
                      </a:prstGeom>
                    </p:spPr>
                  </p:pic>
                  <p:sp>
                    <p:nvSpPr>
                      <p:cNvPr id="141" name="TextBox 140">
                        <a:extLst>
                          <a:ext uri="{FF2B5EF4-FFF2-40B4-BE49-F238E27FC236}">
                            <a16:creationId xmlns:a16="http://schemas.microsoft.com/office/drawing/2014/main" id="{B778ED12-44B4-4FD9-B665-1E30FDC4695C}"/>
                          </a:ext>
                        </a:extLst>
                      </p:cNvPr>
                      <p:cNvSpPr txBox="1"/>
                      <p:nvPr/>
                    </p:nvSpPr>
                    <p:spPr>
                      <a:xfrm>
                        <a:off x="473535" y="1846926"/>
                        <a:ext cx="898629" cy="317450"/>
                      </a:xfrm>
                      <a:prstGeom prst="rect">
                        <a:avLst/>
                      </a:prstGeom>
                      <a:noFill/>
                    </p:spPr>
                    <p:txBody>
                      <a:bodyPr wrap="square" rtlCol="0">
                        <a:spAutoFit/>
                      </a:bodyPr>
                      <a:lstStyle/>
                      <a:p>
                        <a:pPr algn="ctr"/>
                        <a:r>
                          <a:rPr lang="en-US" sz="750" dirty="0"/>
                          <a:t>PGM-B</a:t>
                        </a:r>
                      </a:p>
                    </p:txBody>
                  </p:sp>
                </p:grpSp>
                <p:grpSp>
                  <p:nvGrpSpPr>
                    <p:cNvPr id="131" name="Group 130">
                      <a:extLst>
                        <a:ext uri="{FF2B5EF4-FFF2-40B4-BE49-F238E27FC236}">
                          <a16:creationId xmlns:a16="http://schemas.microsoft.com/office/drawing/2014/main" id="{E8E8C8BD-977F-4111-AC20-498BD41AD6DC}"/>
                        </a:ext>
                      </a:extLst>
                    </p:cNvPr>
                    <p:cNvGrpSpPr/>
                    <p:nvPr/>
                  </p:nvGrpSpPr>
                  <p:grpSpPr>
                    <a:xfrm>
                      <a:off x="5805355" y="1881418"/>
                      <a:ext cx="618768" cy="519281"/>
                      <a:chOff x="5797130" y="2008434"/>
                      <a:chExt cx="618768" cy="519281"/>
                    </a:xfrm>
                  </p:grpSpPr>
                  <p:pic>
                    <p:nvPicPr>
                      <p:cNvPr id="138" name="Content Placeholder 5" descr="Browser window">
                        <a:extLst>
                          <a:ext uri="{FF2B5EF4-FFF2-40B4-BE49-F238E27FC236}">
                            <a16:creationId xmlns:a16="http://schemas.microsoft.com/office/drawing/2014/main" id="{AECBBF99-317A-445E-9CDA-008CF18CDF92}"/>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70171" y="2132324"/>
                        <a:ext cx="327095" cy="395391"/>
                      </a:xfrm>
                      <a:prstGeom prst="rect">
                        <a:avLst/>
                      </a:prstGeom>
                    </p:spPr>
                  </p:pic>
                  <p:sp>
                    <p:nvSpPr>
                      <p:cNvPr id="139" name="TextBox 138">
                        <a:extLst>
                          <a:ext uri="{FF2B5EF4-FFF2-40B4-BE49-F238E27FC236}">
                            <a16:creationId xmlns:a16="http://schemas.microsoft.com/office/drawing/2014/main" id="{30AA0DF8-A5BA-4F61-86EB-C9689DB2B20A}"/>
                          </a:ext>
                        </a:extLst>
                      </p:cNvPr>
                      <p:cNvSpPr txBox="1"/>
                      <p:nvPr/>
                    </p:nvSpPr>
                    <p:spPr>
                      <a:xfrm>
                        <a:off x="5797130" y="2008434"/>
                        <a:ext cx="618768" cy="276998"/>
                      </a:xfrm>
                      <a:prstGeom prst="rect">
                        <a:avLst/>
                      </a:prstGeom>
                      <a:noFill/>
                    </p:spPr>
                    <p:txBody>
                      <a:bodyPr wrap="square" rtlCol="0">
                        <a:spAutoFit/>
                      </a:bodyPr>
                      <a:lstStyle/>
                      <a:p>
                        <a:pPr algn="ctr"/>
                        <a:r>
                          <a:rPr lang="en-US" sz="750" dirty="0"/>
                          <a:t>PGM-C</a:t>
                        </a:r>
                      </a:p>
                    </p:txBody>
                  </p:sp>
                </p:grpSp>
                <p:grpSp>
                  <p:nvGrpSpPr>
                    <p:cNvPr id="132" name="Group 131">
                      <a:extLst>
                        <a:ext uri="{FF2B5EF4-FFF2-40B4-BE49-F238E27FC236}">
                          <a16:creationId xmlns:a16="http://schemas.microsoft.com/office/drawing/2014/main" id="{304D8D5F-983F-460C-B16C-0C659EECBB2C}"/>
                        </a:ext>
                      </a:extLst>
                    </p:cNvPr>
                    <p:cNvGrpSpPr/>
                    <p:nvPr/>
                  </p:nvGrpSpPr>
                  <p:grpSpPr>
                    <a:xfrm>
                      <a:off x="6257544" y="1749225"/>
                      <a:ext cx="563713" cy="384455"/>
                      <a:chOff x="1743922" y="1528398"/>
                      <a:chExt cx="724859" cy="541329"/>
                    </a:xfrm>
                  </p:grpSpPr>
                  <p:pic>
                    <p:nvPicPr>
                      <p:cNvPr id="136" name="Graphic 135" descr="Braille">
                        <a:extLst>
                          <a:ext uri="{FF2B5EF4-FFF2-40B4-BE49-F238E27FC236}">
                            <a16:creationId xmlns:a16="http://schemas.microsoft.com/office/drawing/2014/main" id="{88EE2DDB-D79E-456A-816E-88172A32557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85102" y="1780167"/>
                        <a:ext cx="289560" cy="289560"/>
                      </a:xfrm>
                      <a:prstGeom prst="rect">
                        <a:avLst/>
                      </a:prstGeom>
                    </p:spPr>
                  </p:pic>
                  <p:sp>
                    <p:nvSpPr>
                      <p:cNvPr id="137" name="TextBox 136">
                        <a:extLst>
                          <a:ext uri="{FF2B5EF4-FFF2-40B4-BE49-F238E27FC236}">
                            <a16:creationId xmlns:a16="http://schemas.microsoft.com/office/drawing/2014/main" id="{7D91E620-0BCF-4655-BC58-CB869591C7F1}"/>
                          </a:ext>
                        </a:extLst>
                      </p:cNvPr>
                      <p:cNvSpPr txBox="1"/>
                      <p:nvPr/>
                    </p:nvSpPr>
                    <p:spPr>
                      <a:xfrm>
                        <a:off x="1743922" y="1528398"/>
                        <a:ext cx="724859" cy="390026"/>
                      </a:xfrm>
                      <a:prstGeom prst="rect">
                        <a:avLst/>
                      </a:prstGeom>
                      <a:noFill/>
                    </p:spPr>
                    <p:txBody>
                      <a:bodyPr wrap="square" rtlCol="0">
                        <a:spAutoFit/>
                      </a:bodyPr>
                      <a:lstStyle/>
                      <a:p>
                        <a:pPr algn="ctr"/>
                        <a:r>
                          <a:rPr lang="en-US" sz="750" dirty="0"/>
                          <a:t>CPY-3</a:t>
                        </a:r>
                      </a:p>
                    </p:txBody>
                  </p:sp>
                </p:grpSp>
              </p:grpSp>
            </p:grpSp>
          </p:grpSp>
        </p:grpSp>
        <p:sp>
          <p:nvSpPr>
            <p:cNvPr id="149" name="Arrow: Curved Up 148">
              <a:extLst>
                <a:ext uri="{FF2B5EF4-FFF2-40B4-BE49-F238E27FC236}">
                  <a16:creationId xmlns:a16="http://schemas.microsoft.com/office/drawing/2014/main" id="{D2D8B030-62F8-4E59-AC0C-18017DC5F17E}"/>
                </a:ext>
              </a:extLst>
            </p:cNvPr>
            <p:cNvSpPr/>
            <p:nvPr/>
          </p:nvSpPr>
          <p:spPr>
            <a:xfrm rot="677808">
              <a:off x="4784459" y="5833366"/>
              <a:ext cx="1261954" cy="427127"/>
            </a:xfrm>
            <a:prstGeom prst="curvedUp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grpSp>
      <p:pic>
        <p:nvPicPr>
          <p:cNvPr id="101" name="Graphic 100">
            <a:extLst>
              <a:ext uri="{FF2B5EF4-FFF2-40B4-BE49-F238E27FC236}">
                <a16:creationId xmlns:a16="http://schemas.microsoft.com/office/drawing/2014/main" id="{C9B9E6F4-50FC-4925-B50F-B1D6248AAE0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17619" y="4858385"/>
            <a:ext cx="554400" cy="221760"/>
          </a:xfrm>
          <a:prstGeom prst="rect">
            <a:avLst/>
          </a:prstGeom>
        </p:spPr>
      </p:pic>
    </p:spTree>
    <p:extLst>
      <p:ext uri="{BB962C8B-B14F-4D97-AF65-F5344CB8AC3E}">
        <p14:creationId xmlns:p14="http://schemas.microsoft.com/office/powerpoint/2010/main" val="86691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DC1DC-5A56-4CFC-B993-C6B65FA9A3A8}"/>
              </a:ext>
            </a:extLst>
          </p:cNvPr>
          <p:cNvSpPr>
            <a:spLocks noGrp="1"/>
          </p:cNvSpPr>
          <p:nvPr>
            <p:ph type="title"/>
          </p:nvPr>
        </p:nvSpPr>
        <p:spPr/>
        <p:txBody>
          <a:bodyPr/>
          <a:lstStyle/>
          <a:p>
            <a:r>
              <a:rPr lang="en-US" dirty="0"/>
              <a:t>DDB – A Sample Groovy Compile Script</a:t>
            </a:r>
          </a:p>
        </p:txBody>
      </p:sp>
      <p:sp>
        <p:nvSpPr>
          <p:cNvPr id="4" name="TextBox 3">
            <a:extLst>
              <a:ext uri="{FF2B5EF4-FFF2-40B4-BE49-F238E27FC236}">
                <a16:creationId xmlns:a16="http://schemas.microsoft.com/office/drawing/2014/main" id="{3D5545B8-79B6-4D01-9DD5-D76536038130}"/>
              </a:ext>
            </a:extLst>
          </p:cNvPr>
          <p:cNvSpPr txBox="1"/>
          <p:nvPr/>
        </p:nvSpPr>
        <p:spPr>
          <a:xfrm>
            <a:off x="292100" y="909757"/>
            <a:ext cx="6055200" cy="3323985"/>
          </a:xfrm>
          <a:prstGeom prst="rect">
            <a:avLst/>
          </a:prstGeom>
          <a:ln/>
        </p:spPr>
        <p:style>
          <a:lnRef idx="1">
            <a:schemeClr val="dk1"/>
          </a:lnRef>
          <a:fillRef idx="2">
            <a:schemeClr val="dk1"/>
          </a:fillRef>
          <a:effectRef idx="1">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r>
              <a:rPr lang="en-US" sz="1050" dirty="0">
                <a:latin typeface="Lucida Console" panose="020B0609040504020204" pitchFamily="49" charset="0"/>
              </a:rPr>
              <a:t>import com.ibm.dbb.build.* </a:t>
            </a:r>
          </a:p>
          <a:p>
            <a:endParaRPr lang="en-US" sz="1050" dirty="0">
              <a:latin typeface="Lucida Console" panose="020B0609040504020204" pitchFamily="49" charset="0"/>
            </a:endParaRPr>
          </a:p>
          <a:p>
            <a:r>
              <a:rPr lang="en-US" sz="1050" dirty="0">
                <a:latin typeface="Lucida Console" panose="020B0609040504020204" pitchFamily="49" charset="0"/>
              </a:rPr>
              <a:t>println("Copying source from zFS to PDS . . .") </a:t>
            </a:r>
          </a:p>
          <a:p>
            <a:r>
              <a:rPr lang="en-US" sz="1050" dirty="0">
                <a:latin typeface="Lucida Console" panose="020B0609040504020204" pitchFamily="49" charset="0"/>
              </a:rPr>
              <a:t>def copy = new </a:t>
            </a:r>
            <a:r>
              <a:rPr lang="en-US" sz="1050" b="1" dirty="0">
                <a:solidFill>
                  <a:schemeClr val="accent1">
                    <a:lumMod val="75000"/>
                  </a:schemeClr>
                </a:solidFill>
                <a:latin typeface="Lucida Console" panose="020B0609040504020204" pitchFamily="49" charset="0"/>
              </a:rPr>
              <a:t>CopyToPDS</a:t>
            </a:r>
            <a:r>
              <a:rPr lang="en-US" sz="1050" dirty="0">
                <a:latin typeface="Lucida Console" panose="020B0609040504020204" pitchFamily="49" charset="0"/>
              </a:rPr>
              <a:t>().file(new File(“</a:t>
            </a:r>
            <a:r>
              <a:rPr lang="en-US" sz="1050" dirty="0">
                <a:solidFill>
                  <a:schemeClr val="accent6">
                    <a:lumMod val="75000"/>
                  </a:schemeClr>
                </a:solidFill>
                <a:latin typeface="Lucida Console" panose="020B0609040504020204" pitchFamily="49" charset="0"/>
              </a:rPr>
              <a:t>$sourceDir</a:t>
            </a:r>
            <a:r>
              <a:rPr lang="en-US" sz="1050" dirty="0">
                <a:latin typeface="Lucida Console" panose="020B0609040504020204" pitchFamily="49" charset="0"/>
              </a:rPr>
              <a:t>/helloworld.cbl"))</a:t>
            </a:r>
          </a:p>
          <a:p>
            <a:r>
              <a:rPr lang="en-US" sz="1050" dirty="0">
                <a:latin typeface="Lucida Console" panose="020B0609040504020204" pitchFamily="49" charset="0"/>
              </a:rPr>
              <a:t>    .dataset("USR1.BUILD.COBOL").member("HELLO") </a:t>
            </a:r>
          </a:p>
          <a:p>
            <a:r>
              <a:rPr lang="en-US" sz="1050" dirty="0">
                <a:latin typeface="Lucida Console" panose="020B0609040504020204" pitchFamily="49" charset="0"/>
              </a:rPr>
              <a:t>copy.execute() </a:t>
            </a:r>
          </a:p>
          <a:p>
            <a:endParaRPr lang="en-US" sz="1050" dirty="0">
              <a:latin typeface="Lucida Console" panose="020B0609040504020204" pitchFamily="49" charset="0"/>
            </a:endParaRPr>
          </a:p>
          <a:p>
            <a:r>
              <a:rPr lang="en-US" sz="1050" dirty="0">
                <a:latin typeface="Lucida Console" panose="020B0609040504020204" pitchFamily="49" charset="0"/>
              </a:rPr>
              <a:t>println("Compiling . . .") </a:t>
            </a:r>
          </a:p>
          <a:p>
            <a:r>
              <a:rPr lang="en-US" sz="1050" dirty="0">
                <a:latin typeface="Lucida Console" panose="020B0609040504020204" pitchFamily="49" charset="0"/>
              </a:rPr>
              <a:t>def compile = new </a:t>
            </a:r>
            <a:r>
              <a:rPr lang="en-US" sz="1050" b="1" dirty="0">
                <a:solidFill>
                  <a:schemeClr val="accent1">
                    <a:lumMod val="75000"/>
                  </a:schemeClr>
                </a:solidFill>
                <a:latin typeface="Lucida Console" panose="020B0609040504020204" pitchFamily="49" charset="0"/>
              </a:rPr>
              <a:t>MVSExec</a:t>
            </a:r>
            <a:r>
              <a:rPr lang="en-US" sz="1050" dirty="0">
                <a:latin typeface="Lucida Console" panose="020B0609040504020204" pitchFamily="49" charset="0"/>
              </a:rPr>
              <a:t>().pgm("IGYCRCTL").parm("LIB") </a:t>
            </a:r>
          </a:p>
          <a:p>
            <a:endParaRPr lang="en-US" sz="1050" dirty="0">
              <a:latin typeface="Lucida Console" panose="020B0609040504020204" pitchFamily="49" charset="0"/>
            </a:endParaRPr>
          </a:p>
          <a:p>
            <a:r>
              <a:rPr lang="en-US" sz="1050" dirty="0">
                <a:latin typeface="Lucida Console" panose="020B0609040504020204" pitchFamily="49" charset="0"/>
              </a:rPr>
              <a:t>compile.dd(new </a:t>
            </a:r>
            <a:r>
              <a:rPr lang="en-US" sz="1050" b="1" dirty="0">
                <a:solidFill>
                  <a:schemeClr val="accent1">
                    <a:lumMod val="75000"/>
                  </a:schemeClr>
                </a:solidFill>
                <a:latin typeface="Lucida Console" panose="020B0609040504020204" pitchFamily="49" charset="0"/>
              </a:rPr>
              <a:t>DDStatement</a:t>
            </a:r>
            <a:r>
              <a:rPr lang="en-US" sz="1050" dirty="0">
                <a:latin typeface="Lucida Console" panose="020B0609040504020204" pitchFamily="49" charset="0"/>
              </a:rPr>
              <a:t>().name("SYSIN").dsn(“</a:t>
            </a:r>
            <a:r>
              <a:rPr lang="en-US" sz="1050" dirty="0">
                <a:solidFill>
                  <a:schemeClr val="accent6">
                    <a:lumMod val="75000"/>
                  </a:schemeClr>
                </a:solidFill>
                <a:latin typeface="Lucida Console" panose="020B0609040504020204" pitchFamily="49" charset="0"/>
              </a:rPr>
              <a:t>$hlq</a:t>
            </a:r>
            <a:r>
              <a:rPr lang="en-US" sz="1050" dirty="0">
                <a:latin typeface="Lucida Console" panose="020B0609040504020204" pitchFamily="49" charset="0"/>
              </a:rPr>
              <a:t>.BUILD.COBOL(HELLO)")</a:t>
            </a:r>
          </a:p>
          <a:p>
            <a:r>
              <a:rPr lang="en-US" sz="1050" dirty="0">
                <a:latin typeface="Lucida Console" panose="020B0609040504020204" pitchFamily="49" charset="0"/>
              </a:rPr>
              <a:t>   	.options("shr")) </a:t>
            </a:r>
          </a:p>
          <a:p>
            <a:endParaRPr lang="en-US" sz="1050" dirty="0">
              <a:latin typeface="Lucida Console" panose="020B0609040504020204" pitchFamily="49" charset="0"/>
            </a:endParaRPr>
          </a:p>
          <a:p>
            <a:r>
              <a:rPr lang="en-US" sz="1050" dirty="0">
                <a:latin typeface="Lucida Console" panose="020B0609040504020204" pitchFamily="49" charset="0"/>
              </a:rPr>
              <a:t>   	… </a:t>
            </a:r>
            <a:r>
              <a:rPr lang="en-US" sz="1050" i="1" dirty="0">
                <a:latin typeface="Lucida Console" panose="020B0609040504020204" pitchFamily="49" charset="0"/>
              </a:rPr>
              <a:t>other dd’s</a:t>
            </a:r>
            <a:r>
              <a:rPr lang="en-US" sz="1050" dirty="0">
                <a:latin typeface="Lucida Console" panose="020B0609040504020204" pitchFamily="49" charset="0"/>
              </a:rPr>
              <a:t> </a:t>
            </a:r>
          </a:p>
          <a:p>
            <a:endParaRPr lang="en-US" sz="1050" dirty="0">
              <a:latin typeface="Lucida Console" panose="020B0609040504020204" pitchFamily="49" charset="0"/>
            </a:endParaRPr>
          </a:p>
          <a:p>
            <a:r>
              <a:rPr lang="en-US" sz="1050" dirty="0">
                <a:latin typeface="Lucida Console" panose="020B0609040504020204" pitchFamily="49" charset="0"/>
              </a:rPr>
              <a:t>compile.copy(new </a:t>
            </a:r>
            <a:r>
              <a:rPr lang="en-US" sz="1050" b="1" dirty="0">
                <a:solidFill>
                  <a:schemeClr val="accent1">
                    <a:lumMod val="75000"/>
                  </a:schemeClr>
                </a:solidFill>
                <a:latin typeface="Lucida Console" panose="020B0609040504020204" pitchFamily="49" charset="0"/>
              </a:rPr>
              <a:t>CopyToHFS</a:t>
            </a:r>
            <a:r>
              <a:rPr lang="en-US" sz="1050" dirty="0">
                <a:latin typeface="Lucida Console" panose="020B0609040504020204" pitchFamily="49" charset="0"/>
              </a:rPr>
              <a:t>().ddName("SYSPRINT")</a:t>
            </a:r>
          </a:p>
          <a:p>
            <a:r>
              <a:rPr lang="en-US" sz="1050" dirty="0">
                <a:latin typeface="Lucida Console" panose="020B0609040504020204" pitchFamily="49" charset="0"/>
              </a:rPr>
              <a:t>	.file(new File(“</a:t>
            </a:r>
            <a:r>
              <a:rPr lang="en-US" sz="1050" dirty="0">
                <a:solidFill>
                  <a:schemeClr val="accent6">
                    <a:lumMod val="75000"/>
                  </a:schemeClr>
                </a:solidFill>
                <a:latin typeface="Lucida Console" panose="020B0609040504020204" pitchFamily="49" charset="0"/>
              </a:rPr>
              <a:t>$workDir</a:t>
            </a:r>
            <a:r>
              <a:rPr lang="en-US" sz="1050" dirty="0">
                <a:latin typeface="Lucida Console" panose="020B0609040504020204" pitchFamily="49" charset="0"/>
              </a:rPr>
              <a:t>/build.log"))) </a:t>
            </a:r>
          </a:p>
          <a:p>
            <a:endParaRPr lang="en-US" sz="1050" dirty="0">
              <a:latin typeface="Lucida Console" panose="020B0609040504020204" pitchFamily="49" charset="0"/>
            </a:endParaRPr>
          </a:p>
          <a:p>
            <a:r>
              <a:rPr lang="en-US" sz="1050" dirty="0">
                <a:latin typeface="Lucida Console" panose="020B0609040504020204" pitchFamily="49" charset="0"/>
              </a:rPr>
              <a:t>def rc = compile.</a:t>
            </a:r>
            <a:r>
              <a:rPr lang="en-US" sz="1050" b="1" dirty="0">
                <a:solidFill>
                  <a:schemeClr val="accent1">
                    <a:lumMod val="75000"/>
                  </a:schemeClr>
                </a:solidFill>
                <a:latin typeface="Lucida Console" panose="020B0609040504020204" pitchFamily="49" charset="0"/>
              </a:rPr>
              <a:t>execute</a:t>
            </a:r>
            <a:r>
              <a:rPr lang="en-US" sz="1050" dirty="0">
                <a:latin typeface="Lucida Console" panose="020B0609040504020204" pitchFamily="49" charset="0"/>
              </a:rPr>
              <a:t>() if (rc &gt; 4) …</a:t>
            </a:r>
          </a:p>
          <a:p>
            <a:r>
              <a:rPr lang="en-US" sz="1050" dirty="0">
                <a:latin typeface="Lucida Console" panose="020B0609040504020204" pitchFamily="49" charset="0"/>
              </a:rPr>
              <a:t>	</a:t>
            </a:r>
            <a:endParaRPr kumimoji="0" lang="en-US" sz="1050" b="0" i="0" u="none" strike="noStrike" cap="none" spc="0" normalizeH="0" baseline="0" dirty="0">
              <a:ln>
                <a:noFill/>
              </a:ln>
              <a:solidFill>
                <a:srgbClr val="000000"/>
              </a:solidFill>
              <a:effectLst/>
              <a:uFillTx/>
              <a:latin typeface="Lucida Console" panose="020B0609040504020204" pitchFamily="49" charset="0"/>
              <a:sym typeface="Calibri"/>
            </a:endParaRPr>
          </a:p>
        </p:txBody>
      </p:sp>
      <p:pic>
        <p:nvPicPr>
          <p:cNvPr id="3" name="Picture 2">
            <a:extLst>
              <a:ext uri="{FF2B5EF4-FFF2-40B4-BE49-F238E27FC236}">
                <a16:creationId xmlns:a16="http://schemas.microsoft.com/office/drawing/2014/main" id="{918C1E00-2D46-43ED-80E1-AA70339DDD39}"/>
              </a:ext>
            </a:extLst>
          </p:cNvPr>
          <p:cNvPicPr>
            <a:picLocks noChangeAspect="1"/>
          </p:cNvPicPr>
          <p:nvPr/>
        </p:nvPicPr>
        <p:blipFill rotWithShape="1">
          <a:blip r:embed="rId2"/>
          <a:srcRect l="25197" t="32819" r="26457" b="37488"/>
          <a:stretch/>
        </p:blipFill>
        <p:spPr>
          <a:xfrm>
            <a:off x="4610100" y="3171540"/>
            <a:ext cx="3956423" cy="1316202"/>
          </a:xfrm>
          <a:prstGeom prst="rect">
            <a:avLst/>
          </a:prstGeom>
          <a:ln>
            <a:noFill/>
          </a:ln>
          <a:effectLst>
            <a:outerShdw blurRad="292100" dist="139700" dir="2700000" algn="tl" rotWithShape="0">
              <a:srgbClr val="333333">
                <a:alpha val="65000"/>
              </a:srgbClr>
            </a:outerShdw>
          </a:effectLst>
        </p:spPr>
      </p:pic>
      <p:pic>
        <p:nvPicPr>
          <p:cNvPr id="5" name="Graphic 4">
            <a:extLst>
              <a:ext uri="{FF2B5EF4-FFF2-40B4-BE49-F238E27FC236}">
                <a16:creationId xmlns:a16="http://schemas.microsoft.com/office/drawing/2014/main" id="{EC3C5A6B-53B8-4452-AB18-51C32BB0C7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17619" y="4858385"/>
            <a:ext cx="554400" cy="221760"/>
          </a:xfrm>
          <a:prstGeom prst="rect">
            <a:avLst/>
          </a:prstGeom>
        </p:spPr>
      </p:pic>
      <p:sp>
        <p:nvSpPr>
          <p:cNvPr id="6" name="Content Placeholder 7">
            <a:extLst>
              <a:ext uri="{FF2B5EF4-FFF2-40B4-BE49-F238E27FC236}">
                <a16:creationId xmlns:a16="http://schemas.microsoft.com/office/drawing/2014/main" id="{3A143D73-DC04-44AE-803C-CA1BF2506810}"/>
              </a:ext>
            </a:extLst>
          </p:cNvPr>
          <p:cNvSpPr>
            <a:spLocks noGrp="1"/>
          </p:cNvSpPr>
          <p:nvPr>
            <p:ph idx="1"/>
          </p:nvPr>
        </p:nvSpPr>
        <p:spPr>
          <a:xfrm>
            <a:off x="6409212" y="1550374"/>
            <a:ext cx="2248386" cy="613435"/>
          </a:xfrm>
        </p:spPr>
        <p:txBody>
          <a:bodyPr/>
          <a:lstStyle/>
          <a:p>
            <a:pPr marL="0" lvl="0" indent="0" algn="ctr" defTabSz="914400" fontAlgn="base">
              <a:spcBef>
                <a:spcPts val="1100"/>
              </a:spcBef>
              <a:buClr>
                <a:srgbClr val="6D6E70"/>
              </a:buClr>
              <a:buSzPct val="90000"/>
              <a:buNone/>
              <a:tabLst>
                <a:tab pos="1371600" algn="l"/>
              </a:tabLst>
            </a:pPr>
            <a:r>
              <a:rPr lang="en-US" sz="1600" kern="0" dirty="0">
                <a:solidFill>
                  <a:schemeClr val="accent1">
                    <a:lumMod val="75000"/>
                  </a:schemeClr>
                </a:solidFill>
                <a:latin typeface="Arial" panose="020B0604020202020204" pitchFamily="34" charset="0"/>
                <a:ea typeface="+mn-ea"/>
                <a:cs typeface="Arial" pitchFamily="34" charset="0"/>
              </a:rPr>
              <a:t>Blue</a:t>
            </a:r>
            <a:r>
              <a:rPr lang="en-US" sz="1600" kern="0" dirty="0">
                <a:solidFill>
                  <a:srgbClr val="191919"/>
                </a:solidFill>
                <a:latin typeface="Arial" panose="020B0604020202020204" pitchFamily="34" charset="0"/>
                <a:ea typeface="+mn-ea"/>
                <a:cs typeface="Arial" pitchFamily="34" charset="0"/>
              </a:rPr>
              <a:t> text are example DBB APIs, </a:t>
            </a:r>
            <a:r>
              <a:rPr lang="en-US" sz="1600" kern="0" dirty="0">
                <a:solidFill>
                  <a:schemeClr val="accent6">
                    <a:lumMod val="75000"/>
                  </a:schemeClr>
                </a:solidFill>
                <a:latin typeface="Arial" panose="020B0604020202020204" pitchFamily="34" charset="0"/>
                <a:ea typeface="+mn-ea"/>
                <a:cs typeface="Arial" pitchFamily="34" charset="0"/>
              </a:rPr>
              <a:t>orange</a:t>
            </a:r>
            <a:r>
              <a:rPr lang="en-US" sz="1600" kern="0" dirty="0">
                <a:solidFill>
                  <a:srgbClr val="191919"/>
                </a:solidFill>
                <a:latin typeface="Arial" panose="020B0604020202020204" pitchFamily="34" charset="0"/>
                <a:ea typeface="+mn-ea"/>
                <a:cs typeface="Arial" pitchFamily="34" charset="0"/>
              </a:rPr>
              <a:t> are properties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1520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0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2B8E1AC-B0FF-40FD-9019-B16A2604DF24}"/>
              </a:ext>
            </a:extLst>
          </p:cNvPr>
          <p:cNvPicPr>
            <a:picLocks noChangeAspect="1"/>
          </p:cNvPicPr>
          <p:nvPr/>
        </p:nvPicPr>
        <p:blipFill rotWithShape="1">
          <a:blip r:embed="rId2"/>
          <a:srcRect b="3499"/>
          <a:stretch/>
        </p:blipFill>
        <p:spPr>
          <a:xfrm>
            <a:off x="355143" y="1406297"/>
            <a:ext cx="6439685" cy="3495606"/>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E1EEF207-34DD-4AA0-A693-C89211E6104D}"/>
              </a:ext>
            </a:extLst>
          </p:cNvPr>
          <p:cNvPicPr>
            <a:picLocks noChangeAspect="1"/>
          </p:cNvPicPr>
          <p:nvPr/>
        </p:nvPicPr>
        <p:blipFill rotWithShape="1">
          <a:blip r:embed="rId3"/>
          <a:srcRect t="24573" r="6411" b="10812"/>
          <a:stretch/>
        </p:blipFill>
        <p:spPr>
          <a:xfrm>
            <a:off x="3512936" y="1727254"/>
            <a:ext cx="5190067" cy="2355279"/>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2D170AE7-2E11-4C18-89B4-811FCC8B0297}"/>
              </a:ext>
            </a:extLst>
          </p:cNvPr>
          <p:cNvSpPr>
            <a:spLocks noGrp="1"/>
          </p:cNvSpPr>
          <p:nvPr>
            <p:ph type="title"/>
          </p:nvPr>
        </p:nvSpPr>
        <p:spPr/>
        <p:txBody>
          <a:bodyPr/>
          <a:lstStyle/>
          <a:p>
            <a:r>
              <a:rPr lang="en-US" dirty="0"/>
              <a:t>DBB’s WebApp -  Application Metadata </a:t>
            </a:r>
          </a:p>
        </p:txBody>
      </p:sp>
      <p:sp>
        <p:nvSpPr>
          <p:cNvPr id="6" name="TextBox 5">
            <a:extLst>
              <a:ext uri="{FF2B5EF4-FFF2-40B4-BE49-F238E27FC236}">
                <a16:creationId xmlns:a16="http://schemas.microsoft.com/office/drawing/2014/main" id="{243AFBB9-6BBC-48F7-93A3-3EFE98CD32C3}"/>
              </a:ext>
            </a:extLst>
          </p:cNvPr>
          <p:cNvSpPr txBox="1"/>
          <p:nvPr/>
        </p:nvSpPr>
        <p:spPr>
          <a:xfrm>
            <a:off x="419100" y="723496"/>
            <a:ext cx="8369757"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600" dirty="0"/>
              <a:t>DBB stores, maintains and queries your application’s program dependencies to other programs and source files like copybooks and  BMS maps during a build.</a:t>
            </a:r>
          </a:p>
        </p:txBody>
      </p:sp>
      <p:pic>
        <p:nvPicPr>
          <p:cNvPr id="10" name="Graphic 9">
            <a:extLst>
              <a:ext uri="{FF2B5EF4-FFF2-40B4-BE49-F238E27FC236}">
                <a16:creationId xmlns:a16="http://schemas.microsoft.com/office/drawing/2014/main" id="{0524526D-8121-4846-8FF7-4D2C45FE812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17619" y="4858385"/>
            <a:ext cx="554400" cy="221760"/>
          </a:xfrm>
          <a:prstGeom prst="rect">
            <a:avLst/>
          </a:prstGeom>
        </p:spPr>
      </p:pic>
      <p:sp>
        <p:nvSpPr>
          <p:cNvPr id="11" name="Arrow: Curved Right 10">
            <a:extLst>
              <a:ext uri="{FF2B5EF4-FFF2-40B4-BE49-F238E27FC236}">
                <a16:creationId xmlns:a16="http://schemas.microsoft.com/office/drawing/2014/main" id="{5B3019D2-FADC-4A9D-9D3E-517FB1BA4E8A}"/>
              </a:ext>
            </a:extLst>
          </p:cNvPr>
          <p:cNvSpPr/>
          <p:nvPr/>
        </p:nvSpPr>
        <p:spPr>
          <a:xfrm rot="2917074" flipH="1" flipV="1">
            <a:off x="7134600" y="4030222"/>
            <a:ext cx="275774" cy="655390"/>
          </a:xfrm>
          <a:prstGeom prst="curvedRightArrow">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2" name="Content Placeholder 7">
            <a:extLst>
              <a:ext uri="{FF2B5EF4-FFF2-40B4-BE49-F238E27FC236}">
                <a16:creationId xmlns:a16="http://schemas.microsoft.com/office/drawing/2014/main" id="{0E5C9B6C-529C-4878-A67E-DC9A9B4534AD}"/>
              </a:ext>
            </a:extLst>
          </p:cNvPr>
          <p:cNvSpPr>
            <a:spLocks noGrp="1"/>
          </p:cNvSpPr>
          <p:nvPr>
            <p:ph idx="1"/>
          </p:nvPr>
        </p:nvSpPr>
        <p:spPr>
          <a:xfrm>
            <a:off x="7219951" y="4359583"/>
            <a:ext cx="1210404" cy="546100"/>
          </a:xfrm>
        </p:spPr>
        <p:txBody>
          <a:bodyPr/>
          <a:lstStyle/>
          <a:p>
            <a:pPr marL="0" lvl="0" indent="0" algn="ctr" defTabSz="914400" fontAlgn="base">
              <a:spcBef>
                <a:spcPts val="1100"/>
              </a:spcBef>
              <a:buClr>
                <a:srgbClr val="6D6E70"/>
              </a:buClr>
              <a:buSzPct val="90000"/>
              <a:buNone/>
            </a:pPr>
            <a:r>
              <a:rPr lang="en-US" sz="1600" kern="0" dirty="0">
                <a:solidFill>
                  <a:srgbClr val="191919"/>
                </a:solidFill>
                <a:latin typeface="Arial" panose="020B0604020202020204" pitchFamily="34" charset="0"/>
                <a:ea typeface="+mn-ea"/>
                <a:cs typeface="Arial" pitchFamily="34" charset="0"/>
              </a:rPr>
              <a:t>Drill down for </a:t>
            </a:r>
            <a:r>
              <a:rPr lang="en-US" sz="1600" dirty="0">
                <a:solidFill>
                  <a:srgbClr val="191919"/>
                </a:solidFill>
                <a:latin typeface="Arial" panose="020B0604020202020204" pitchFamily="34" charset="0"/>
                <a:ea typeface="+mn-ea"/>
                <a:cs typeface="Arial" pitchFamily="34" charset="0"/>
              </a:rPr>
              <a:t>details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69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FFC7D-65CD-435D-AB1A-2506A67FBBCF}"/>
              </a:ext>
            </a:extLst>
          </p:cNvPr>
          <p:cNvSpPr>
            <a:spLocks noGrp="1"/>
          </p:cNvSpPr>
          <p:nvPr>
            <p:ph type="title"/>
          </p:nvPr>
        </p:nvSpPr>
        <p:spPr/>
        <p:txBody>
          <a:bodyPr/>
          <a:lstStyle/>
          <a:p>
            <a:r>
              <a:rPr lang="en-US" dirty="0"/>
              <a:t>DBB’s WebApp – The Build Report </a:t>
            </a:r>
          </a:p>
        </p:txBody>
      </p:sp>
      <p:sp>
        <p:nvSpPr>
          <p:cNvPr id="5" name="TextBox 4">
            <a:extLst>
              <a:ext uri="{FF2B5EF4-FFF2-40B4-BE49-F238E27FC236}">
                <a16:creationId xmlns:a16="http://schemas.microsoft.com/office/drawing/2014/main" id="{AEF11EA9-15CA-4455-9C38-094F428D9E86}"/>
              </a:ext>
            </a:extLst>
          </p:cNvPr>
          <p:cNvSpPr txBox="1"/>
          <p:nvPr/>
        </p:nvSpPr>
        <p:spPr>
          <a:xfrm>
            <a:off x="354013" y="710643"/>
            <a:ext cx="8434844"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600" dirty="0"/>
              <a:t>DBB generates build reports viewable from a browser. It also creates a machine-readable JSON file to drive your automated Continuous Deployment (CD) process.  </a:t>
            </a:r>
          </a:p>
        </p:txBody>
      </p:sp>
      <p:pic>
        <p:nvPicPr>
          <p:cNvPr id="10" name="Picture 9">
            <a:extLst>
              <a:ext uri="{FF2B5EF4-FFF2-40B4-BE49-F238E27FC236}">
                <a16:creationId xmlns:a16="http://schemas.microsoft.com/office/drawing/2014/main" id="{28454062-1BB1-450A-9B47-0F862BC08A7B}"/>
              </a:ext>
            </a:extLst>
          </p:cNvPr>
          <p:cNvPicPr>
            <a:picLocks noChangeAspect="1"/>
          </p:cNvPicPr>
          <p:nvPr/>
        </p:nvPicPr>
        <p:blipFill rotWithShape="1">
          <a:blip r:embed="rId2"/>
          <a:srcRect t="36131" r="30806" b="8244"/>
          <a:stretch/>
        </p:blipFill>
        <p:spPr>
          <a:xfrm>
            <a:off x="3211122" y="1541638"/>
            <a:ext cx="5701831" cy="2578352"/>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C6347840-80E5-4233-8919-5950E2542A13}"/>
              </a:ext>
            </a:extLst>
          </p:cNvPr>
          <p:cNvPicPr>
            <a:picLocks noChangeAspect="1"/>
          </p:cNvPicPr>
          <p:nvPr/>
        </p:nvPicPr>
        <p:blipFill rotWithShape="1">
          <a:blip r:embed="rId3"/>
          <a:srcRect t="24244" r="70069" b="9431"/>
          <a:stretch/>
        </p:blipFill>
        <p:spPr>
          <a:xfrm>
            <a:off x="685737" y="1541638"/>
            <a:ext cx="2231428" cy="2678378"/>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7162A113-C324-4BCE-BD20-9C745332D420}"/>
              </a:ext>
            </a:extLst>
          </p:cNvPr>
          <p:cNvPicPr>
            <a:picLocks noChangeAspect="1"/>
          </p:cNvPicPr>
          <p:nvPr/>
        </p:nvPicPr>
        <p:blipFill rotWithShape="1">
          <a:blip r:embed="rId4"/>
          <a:srcRect l="-1" t="19956" r="21696" b="55037"/>
          <a:stretch/>
        </p:blipFill>
        <p:spPr>
          <a:xfrm>
            <a:off x="3211122" y="4197065"/>
            <a:ext cx="5119278" cy="829029"/>
          </a:xfrm>
          <a:prstGeom prst="rect">
            <a:avLst/>
          </a:prstGeom>
          <a:ln>
            <a:noFill/>
          </a:ln>
          <a:effectLst>
            <a:outerShdw blurRad="292100" dist="139700" dir="2700000" algn="tl" rotWithShape="0">
              <a:srgbClr val="333333">
                <a:alpha val="65000"/>
              </a:srgbClr>
            </a:outerShdw>
          </a:effectLst>
        </p:spPr>
      </p:pic>
      <p:pic>
        <p:nvPicPr>
          <p:cNvPr id="13" name="Graphic 12">
            <a:extLst>
              <a:ext uri="{FF2B5EF4-FFF2-40B4-BE49-F238E27FC236}">
                <a16:creationId xmlns:a16="http://schemas.microsoft.com/office/drawing/2014/main" id="{6D15DED8-3D68-4806-B91D-FD1393A70E6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17619" y="4858385"/>
            <a:ext cx="554400" cy="221760"/>
          </a:xfrm>
          <a:prstGeom prst="rect">
            <a:avLst/>
          </a:prstGeom>
        </p:spPr>
      </p:pic>
      <p:sp>
        <p:nvSpPr>
          <p:cNvPr id="14" name="Arrow: Curved Right 13">
            <a:extLst>
              <a:ext uri="{FF2B5EF4-FFF2-40B4-BE49-F238E27FC236}">
                <a16:creationId xmlns:a16="http://schemas.microsoft.com/office/drawing/2014/main" id="{C0E107AA-DDA3-4CFE-A35B-F0B7AAAADAD3}"/>
              </a:ext>
            </a:extLst>
          </p:cNvPr>
          <p:cNvSpPr/>
          <p:nvPr/>
        </p:nvSpPr>
        <p:spPr>
          <a:xfrm rot="6345060" flipV="1">
            <a:off x="2807428" y="2253940"/>
            <a:ext cx="219473" cy="635619"/>
          </a:xfrm>
          <a:prstGeom prst="curvedRightArrow">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2984124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theme/theme1.xml><?xml version="1.0" encoding="utf-8"?>
<a:theme xmlns:a="http://schemas.openxmlformats.org/drawingml/2006/main" name="Infosys Template 1">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99DD"/>
        </a:solidFill>
        <a:ln w="25400" cap="flat">
          <a:noFill/>
          <a:prstDash val="solid"/>
          <a:round/>
        </a:ln>
        <a:effectLst/>
        <a:sp3d/>
      </a:spPr>
      <a:bodyPr rot="0" spcFirstLastPara="1" vertOverflow="overflow" horzOverflow="overflow" vert="horz" wrap="square" lIns="45719" tIns="45719" rIns="45719" bIns="45719" numCol="1" spcCol="38100" rtlCol="0" anchor="ctr">
        <a:no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nfosys Template 1">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695188</TotalTime>
  <Words>656</Words>
  <Application>Microsoft Office PowerPoint</Application>
  <PresentationFormat>On-screen Show (16:9)</PresentationFormat>
  <Paragraphs>102</Paragraphs>
  <Slides>10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Lucida Console</vt:lpstr>
      <vt:lpstr>Times New Roman</vt:lpstr>
      <vt:lpstr>Wingdings</vt:lpstr>
      <vt:lpstr>Infosys Template 1</vt:lpstr>
      <vt:lpstr>Using Git with IBM Dependency Based Build (DBB)</vt:lpstr>
      <vt:lpstr>Disclaimer</vt:lpstr>
      <vt:lpstr>PowerPoint Presentation</vt:lpstr>
      <vt:lpstr>PowerPoint Presentation</vt:lpstr>
      <vt:lpstr>PowerPoint Presentation</vt:lpstr>
      <vt:lpstr>DBB  Impact Build Scenarios</vt:lpstr>
      <vt:lpstr>DDB – A Sample Groovy Compile Script</vt:lpstr>
      <vt:lpstr>DBB’s WebApp -  Application Metadata </vt:lpstr>
      <vt:lpstr>DBB’s WebApp – The Build Report </vt:lpstr>
      <vt:lpstr>Find us on Git Hub - https://github.com/IBM/dbb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S.</dc:creator>
  <cp:lastModifiedBy>Nelson Lopez</cp:lastModifiedBy>
  <cp:revision>552</cp:revision>
  <dcterms:modified xsi:type="dcterms:W3CDTF">2019-05-28T13:00:27Z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1813203</vt:lpwstr>
  </property>
  <property fmtid="{D5CDD505-2E9C-101B-9397-08002B2CF9AE}" pid="3" name="NXPowerLiteSettings">
    <vt:lpwstr>E7000400038000</vt:lpwstr>
  </property>
  <property fmtid="{D5CDD505-2E9C-101B-9397-08002B2CF9AE}" pid="4" name="NXPowerLiteVersion">
    <vt:lpwstr>D6.1.0</vt:lpwstr>
  </property>
  <property fmtid="{D5CDD505-2E9C-101B-9397-08002B2CF9AE}" pid="5" name="MSIP_Label_be4b3411-284d-4d31-bd4f-bc13ef7f1fd6_Enabled">
    <vt:lpwstr>True</vt:lpwstr>
  </property>
  <property fmtid="{D5CDD505-2E9C-101B-9397-08002B2CF9AE}" pid="6" name="MSIP_Label_be4b3411-284d-4d31-bd4f-bc13ef7f1fd6_SiteId">
    <vt:lpwstr>63ce7d59-2f3e-42cd-a8cc-be764cff5eb6</vt:lpwstr>
  </property>
  <property fmtid="{D5CDD505-2E9C-101B-9397-08002B2CF9AE}" pid="7" name="MSIP_Label_be4b3411-284d-4d31-bd4f-bc13ef7f1fd6_Owner">
    <vt:lpwstr>shikha.arya@ad.infosys.com</vt:lpwstr>
  </property>
  <property fmtid="{D5CDD505-2E9C-101B-9397-08002B2CF9AE}" pid="8" name="MSIP_Label_be4b3411-284d-4d31-bd4f-bc13ef7f1fd6_SetDate">
    <vt:lpwstr>2019-02-22T08:59:54.1002114Z</vt:lpwstr>
  </property>
  <property fmtid="{D5CDD505-2E9C-101B-9397-08002B2CF9AE}" pid="9" name="MSIP_Label_be4b3411-284d-4d31-bd4f-bc13ef7f1fd6_Name">
    <vt:lpwstr>Internal</vt:lpwstr>
  </property>
  <property fmtid="{D5CDD505-2E9C-101B-9397-08002B2CF9AE}" pid="10" name="MSIP_Label_be4b3411-284d-4d31-bd4f-bc13ef7f1fd6_Application">
    <vt:lpwstr>Microsoft Azure Information Protection</vt:lpwstr>
  </property>
  <property fmtid="{D5CDD505-2E9C-101B-9397-08002B2CF9AE}" pid="11" name="MSIP_Label_be4b3411-284d-4d31-bd4f-bc13ef7f1fd6_Extended_MSFT_Method">
    <vt:lpwstr>Automatic</vt:lpwstr>
  </property>
  <property fmtid="{D5CDD505-2E9C-101B-9397-08002B2CF9AE}" pid="12" name="MSIP_Label_a0819fa7-4367-4500-ba88-dd630d977609_Enabled">
    <vt:lpwstr>True</vt:lpwstr>
  </property>
  <property fmtid="{D5CDD505-2E9C-101B-9397-08002B2CF9AE}" pid="13" name="MSIP_Label_a0819fa7-4367-4500-ba88-dd630d977609_SiteId">
    <vt:lpwstr>63ce7d59-2f3e-42cd-a8cc-be764cff5eb6</vt:lpwstr>
  </property>
  <property fmtid="{D5CDD505-2E9C-101B-9397-08002B2CF9AE}" pid="14" name="MSIP_Label_a0819fa7-4367-4500-ba88-dd630d977609_Owner">
    <vt:lpwstr>shikha.arya@ad.infosys.com</vt:lpwstr>
  </property>
  <property fmtid="{D5CDD505-2E9C-101B-9397-08002B2CF9AE}" pid="15" name="MSIP_Label_a0819fa7-4367-4500-ba88-dd630d977609_SetDate">
    <vt:lpwstr>2019-02-22T08:59:54.1002114Z</vt:lpwstr>
  </property>
  <property fmtid="{D5CDD505-2E9C-101B-9397-08002B2CF9AE}" pid="16" name="MSIP_Label_a0819fa7-4367-4500-ba88-dd630d977609_Name">
    <vt:lpwstr>Companywide usage</vt:lpwstr>
  </property>
  <property fmtid="{D5CDD505-2E9C-101B-9397-08002B2CF9AE}" pid="17" name="MSIP_Label_a0819fa7-4367-4500-ba88-dd630d977609_Application">
    <vt:lpwstr>Microsoft Azure Information Protection</vt:lpwstr>
  </property>
  <property fmtid="{D5CDD505-2E9C-101B-9397-08002B2CF9AE}" pid="18" name="MSIP_Label_a0819fa7-4367-4500-ba88-dd630d977609_Parent">
    <vt:lpwstr>be4b3411-284d-4d31-bd4f-bc13ef7f1fd6</vt:lpwstr>
  </property>
  <property fmtid="{D5CDD505-2E9C-101B-9397-08002B2CF9AE}" pid="19" name="MSIP_Label_a0819fa7-4367-4500-ba88-dd630d977609_Extended_MSFT_Method">
    <vt:lpwstr>Automatic</vt:lpwstr>
  </property>
  <property fmtid="{D5CDD505-2E9C-101B-9397-08002B2CF9AE}" pid="20" name="Sensitivity">
    <vt:lpwstr>Internal Companywide usage</vt:lpwstr>
  </property>
</Properties>
</file>