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59" r:id="rId4"/>
    <p:sldId id="263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C972-DB57-BE49-9E9D-60D2554CFAB7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F38E-1581-F64D-B98D-6E10850DF20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910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7262-6D19-B441-895B-9CE617F05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5FCC4-93CA-5A42-8608-04BD3C63C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0648-4F97-8A48-A9F4-EA108A90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C70B-58EA-1940-AEEC-BEC9E86A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00FE-8124-9A4C-B802-68BEF46E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588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42E-A7EA-144A-A3D6-C5B2175A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F4A31-47E4-A642-A3E3-C7285361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D2766-7DCB-A044-8CF9-6DEDCBCB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B803-096C-AC4A-A145-32568CA4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D21B-E093-BB4C-8B11-ACDAEF65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762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42661-7D9E-8C40-9A7D-CBB7A8D3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D5ED4-D4E1-BE46-A9D9-1D01596C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2057-2AD6-7942-8955-010D05F2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DAFB-32FD-D847-BF4D-AC84BD3A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4C93-D4F5-2F40-8929-4A42830B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461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A9C5-C274-BF42-9B66-8AD5FB64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2BA8-DDC6-1F4F-A52C-D3FCD65A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A2DB-DCAA-F84F-9CC2-3C0AC37E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F03C-024F-8046-802A-6EE035AD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1E77-2BF9-7045-A695-CE85B48A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6998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65A7-D55A-9042-B8A5-B19C585B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6CE5E-30EA-284F-8FC6-D38C4BC1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2B9E-43DE-614E-8126-6BCAEEF6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851A-400C-3540-99B6-5CA0453F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2A80-E518-DB46-A618-C076E8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28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516D-A30E-AD46-A2A9-228D01BB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C644-FAB8-954C-A3D5-6FDF4840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5135-5E6F-3A48-8B6F-6FABA879E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16FE-7C8A-F44A-B827-378F8D34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1BC10-6413-454E-8DAB-DF9A5999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4F232-4951-394D-BBB1-905A9642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87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F888-289D-0D41-A6E5-FD1D1332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46DB-3806-5841-BA58-3086C4BE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80986-EAC7-294E-AEF7-6F11117C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561D-A7BC-C548-BD25-F500BE955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23FFA-7C43-6048-8BB6-332F879AC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E7B77-2F04-AA48-8DE0-9004A2B1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393D3-386A-8D4D-9905-6ED5362D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9D27D-D9A4-BC4B-AA45-3BD4C439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23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B1A0-B1C2-C141-B288-9DDC270E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19EEF-8341-CA4F-97DD-B938277F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4E32-0D59-7243-859E-B8AE299D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A1896-1DA6-D746-AD87-F75BF550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2415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7B460-2ED7-9140-BB22-3D2DB967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1616-F61C-F44E-BBD5-1ED9F8E2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51C53-0D73-5248-9837-3295F288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143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8AA7-9E20-9041-8F9A-17E8C803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F51B-1846-9A4D-80EA-E5D056C7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B4FDC-270B-C946-927D-4C89545D8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0A14E-7F79-EC44-996F-E9318A25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CB566-3FB7-8149-824A-14976A7D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B5C0-F9AA-0E47-90A1-2BCA1F6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87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5076-92F5-7F4A-9249-CE787215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2EF28-298F-4549-A9E5-794386DE5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661D2-7816-7641-AC1F-6719286BB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7E292-1468-C14D-AF72-7AE0D820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FB39A-876F-1641-BB19-3295A4E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9FC6E-4C3B-9D47-88E9-222BA69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863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0836A-D379-AE4E-85CA-280B33EC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E06B-3775-3248-8759-D79B2AC52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2A4D-A457-4840-A4BE-559755922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369A-4578-044B-9AAD-C7A5173985FD}" type="datetimeFigureOut">
              <a:rPr lang="sv-SE" smtClean="0"/>
              <a:t>2019-02-25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4CD5-CDCC-684F-95B9-97822432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7754-1922-8846-937A-A0646DA37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4363-CBFD-7F4A-83D8-F4FBC14437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5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NAYE01@handelsbanken.se" TargetMode="External"/><Relationship Id="rId3" Type="http://schemas.openxmlformats.org/officeDocument/2006/relationships/hyperlink" Target="mailto:COJO03@handelsbanken.se)" TargetMode="External"/><Relationship Id="rId7" Type="http://schemas.openxmlformats.org/officeDocument/2006/relationships/hyperlink" Target="mailto:FRFR01@handelsbanken.se" TargetMode="External"/><Relationship Id="rId2" Type="http://schemas.openxmlformats.org/officeDocument/2006/relationships/hyperlink" Target="mailto:krha04@handelsbanken.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OLJA02@handelsbanken.se" TargetMode="External"/><Relationship Id="rId5" Type="http://schemas.openxmlformats.org/officeDocument/2006/relationships/hyperlink" Target="mailto:NIKI01@handelsbanken.se" TargetMode="External"/><Relationship Id="rId4" Type="http://schemas.openxmlformats.org/officeDocument/2006/relationships/hyperlink" Target="mailto:JUMI01@handelsbanken.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88FC98-68A4-8243-909C-BB23051D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97" y="1310782"/>
            <a:ext cx="10068910" cy="4942873"/>
          </a:xfrm>
        </p:spPr>
        <p:txBody>
          <a:bodyPr>
            <a:noAutofit/>
          </a:bodyPr>
          <a:lstStyle/>
          <a:p>
            <a:pPr algn="l"/>
            <a:r>
              <a:rPr lang="sv-SE" sz="1600" b="1" dirty="0"/>
              <a:t>Handelsbanken</a:t>
            </a:r>
            <a:r>
              <a:rPr lang="sv-SE" sz="1600" dirty="0"/>
              <a:t>: </a:t>
            </a:r>
            <a:r>
              <a:rPr lang="fi" sz="1600"/>
              <a:t>Kristian Hansson (</a:t>
            </a:r>
            <a:r>
              <a:rPr lang="fi" sz="1600">
                <a:hlinkClick r:id="rId2"/>
              </a:rPr>
              <a:t>krha04@handelsbanken.se</a:t>
            </a:r>
            <a:r>
              <a:rPr lang="fi" sz="1600"/>
              <a:t>), </a:t>
            </a:r>
            <a:r>
              <a:rPr lang="sv-SE" sz="1600" dirty="0"/>
              <a:t>Conny Johansson (</a:t>
            </a:r>
            <a:r>
              <a:rPr lang="sv-SE" sz="1600" dirty="0">
                <a:hlinkClick r:id="rId3"/>
              </a:rPr>
              <a:t>COJO03@handelsbanken.se)</a:t>
            </a:r>
            <a:r>
              <a:rPr lang="sv-SE" sz="1600" dirty="0"/>
              <a:t>,  Julianna Miklos (</a:t>
            </a:r>
            <a:r>
              <a:rPr lang="sv-SE" sz="1600" dirty="0">
                <a:hlinkClick r:id="rId4"/>
              </a:rPr>
              <a:t>JUMI01@handelsbanken.se</a:t>
            </a:r>
            <a:r>
              <a:rPr lang="sv-SE" sz="1600" dirty="0"/>
              <a:t>), Nikos </a:t>
            </a:r>
            <a:r>
              <a:rPr lang="sv-SE" sz="1600" dirty="0" err="1"/>
              <a:t>Kiritsis</a:t>
            </a:r>
            <a:r>
              <a:rPr lang="sv-SE" sz="1600"/>
              <a:t> (</a:t>
            </a:r>
            <a:r>
              <a:rPr lang="sv-SE" sz="1600">
                <a:hlinkClick r:id="rId5"/>
              </a:rPr>
              <a:t>NIKI01@handelsbanken.se</a:t>
            </a:r>
            <a:r>
              <a:rPr lang="sv-SE" sz="1600"/>
              <a:t>), Olle </a:t>
            </a:r>
            <a:r>
              <a:rPr lang="sv-SE" sz="1600" err="1"/>
              <a:t>Jäfvert</a:t>
            </a:r>
            <a:r>
              <a:rPr lang="sv-SE" sz="1600"/>
              <a:t> (</a:t>
            </a:r>
            <a:r>
              <a:rPr lang="sv-SE" sz="1600">
                <a:hlinkClick r:id="rId6"/>
              </a:rPr>
              <a:t>OLJA02@handelsbanken.se</a:t>
            </a:r>
            <a:r>
              <a:rPr lang="sv-SE" sz="1600"/>
              <a:t>), Fredrik Franzén (</a:t>
            </a:r>
            <a:r>
              <a:rPr lang="sv-SE" sz="1600">
                <a:hlinkClick r:id="rId7"/>
              </a:rPr>
              <a:t>FRFR01@handelsbanken.se</a:t>
            </a:r>
            <a:r>
              <a:rPr lang="sv-SE" sz="1600"/>
              <a:t>), Nancy </a:t>
            </a:r>
            <a:r>
              <a:rPr lang="sv-SE" sz="1600" err="1"/>
              <a:t>Yeganeh</a:t>
            </a:r>
            <a:r>
              <a:rPr lang="sv-SE" sz="1600"/>
              <a:t> (</a:t>
            </a:r>
            <a:r>
              <a:rPr lang="sv-SE" sz="1600">
                <a:hlinkClick r:id="rId8"/>
              </a:rPr>
              <a:t>NAYE01@handelsbanken.se</a:t>
            </a:r>
            <a:r>
              <a:rPr lang="sv-SE" sz="1600"/>
              <a:t>)</a:t>
            </a:r>
          </a:p>
          <a:p>
            <a:pPr algn="l"/>
            <a:r>
              <a:rPr lang="sv-SE" sz="1600" b="1"/>
              <a:t>IBM:</a:t>
            </a:r>
            <a:r>
              <a:rPr lang="sv-SE" sz="1600"/>
              <a:t> Isabel Arnold, Cecilia Gustafsson </a:t>
            </a:r>
            <a:r>
              <a:rPr lang="sv-SE" sz="1600" err="1"/>
              <a:t>Webex</a:t>
            </a:r>
            <a:r>
              <a:rPr lang="sv-SE" sz="1600"/>
              <a:t>: Francois Dumont, Nicolas </a:t>
            </a:r>
            <a:r>
              <a:rPr lang="sv-SE" sz="1600" err="1"/>
              <a:t>Dangeville</a:t>
            </a:r>
            <a:endParaRPr lang="sv-SE" sz="1600"/>
          </a:p>
          <a:p>
            <a:r>
              <a:rPr lang="sv-SE" sz="1600"/>
              <a:t> </a:t>
            </a:r>
          </a:p>
          <a:p>
            <a:pPr algn="l"/>
            <a:r>
              <a:rPr lang="sv-SE" sz="2000" b="1"/>
              <a:t>Agenda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 sz="2000"/>
              <a:t>SHB introduce the project/</a:t>
            </a:r>
            <a:r>
              <a:rPr lang="en" sz="2000" err="1"/>
              <a:t>PoT</a:t>
            </a:r>
            <a:br>
              <a:rPr lang="en" sz="2000"/>
            </a:br>
            <a:r>
              <a:rPr lang="en" sz="2000"/>
              <a:t>(Goals, what we are trying to solve, application that will be used, tools in the pipeline </a:t>
            </a:r>
            <a:r>
              <a:rPr lang="en" sz="2000" err="1"/>
              <a:t>etc</a:t>
            </a:r>
            <a:r>
              <a:rPr lang="en" sz="2000"/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 sz="2000"/>
              <a:t>IBM introduction to </a:t>
            </a:r>
            <a:r>
              <a:rPr lang="en" sz="2000" err="1"/>
              <a:t>IDz</a:t>
            </a:r>
            <a:r>
              <a:rPr lang="en" sz="2000"/>
              <a:t>-DBB-Git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 sz="2000"/>
              <a:t>IBM Demo and walk through of our delivery pipeline (</a:t>
            </a:r>
            <a:r>
              <a:rPr lang="en" sz="2000" err="1"/>
              <a:t>IDz,DBB</a:t>
            </a:r>
            <a:r>
              <a:rPr lang="en" sz="2000"/>
              <a:t>, Git, Jenkins UDC?)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 sz="2000"/>
              <a:t>SHB show their tools setup and environment and where they struggle today and need our support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 sz="2000"/>
              <a:t>15:00 Web conference with Francois Dumont (Offering </a:t>
            </a:r>
            <a:r>
              <a:rPr lang="en" sz="2000" err="1"/>
              <a:t>Mgr</a:t>
            </a:r>
            <a:r>
              <a:rPr lang="en" sz="2000"/>
              <a:t>) and Nicolas </a:t>
            </a:r>
            <a:r>
              <a:rPr lang="en" sz="2000" err="1"/>
              <a:t>Dangeville</a:t>
            </a:r>
            <a:endParaRPr lang="sv-SE" sz="2000"/>
          </a:p>
          <a:p>
            <a:pPr algn="l"/>
            <a:endParaRPr lang="sv-SE" sz="16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r>
              <a:rPr lang="sv-SE" sz="1200"/>
              <a:t>,</a:t>
            </a:r>
          </a:p>
          <a:p>
            <a:endParaRPr lang="sv-SE" sz="1200"/>
          </a:p>
          <a:p>
            <a:endParaRPr lang="sv-SE" sz="1200"/>
          </a:p>
          <a:p>
            <a:endParaRPr lang="sv-SE" sz="12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C55E3FC-6C54-8D43-B421-E2E66845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97" y="273462"/>
            <a:ext cx="11803117" cy="86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4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ea typeface="Microsoft YaHei" panose="020B0503020204020204" pitchFamily="34" charset="-122"/>
              </a:rPr>
              <a:t>Notes from IBM-Handelsbanken Cobol Pipeline </a:t>
            </a:r>
            <a:r>
              <a:rPr lang="en-US" altLang="en-US" sz="2800" b="1" dirty="0" err="1">
                <a:solidFill>
                  <a:srgbClr val="0070C0"/>
                </a:solidFill>
                <a:ea typeface="Microsoft YaHei" panose="020B0503020204020204" pitchFamily="34" charset="-122"/>
              </a:rPr>
              <a:t>PoT</a:t>
            </a:r>
            <a:r>
              <a:rPr lang="en-US" altLang="en-US" sz="2800" b="1" dirty="0">
                <a:solidFill>
                  <a:srgbClr val="0070C0"/>
                </a:solidFill>
                <a:ea typeface="Microsoft YaHei" panose="020B0503020204020204" pitchFamily="34" charset="-122"/>
              </a:rPr>
              <a:t> working meeting </a:t>
            </a:r>
            <a:r>
              <a:rPr lang="en-US" altLang="en-US" sz="1800" b="1" dirty="0">
                <a:solidFill>
                  <a:srgbClr val="0070C0"/>
                </a:solidFill>
                <a:ea typeface="Microsoft YaHei" panose="020B0503020204020204" pitchFamily="34" charset="-122"/>
              </a:rPr>
              <a:t>14 Feb 2019</a:t>
            </a:r>
            <a:endParaRPr lang="en-US" altLang="en-US" sz="1800" dirty="0">
              <a:solidFill>
                <a:srgbClr val="0070C0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58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88FC98-68A4-8243-909C-BB23051D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10" y="344286"/>
            <a:ext cx="11038560" cy="6365433"/>
          </a:xfrm>
        </p:spPr>
        <p:txBody>
          <a:bodyPr>
            <a:noAutofit/>
          </a:bodyPr>
          <a:lstStyle/>
          <a:p>
            <a:pPr algn="l"/>
            <a:r>
              <a:rPr lang="en-GB" sz="2000" b="1" dirty="0"/>
              <a:t>Handelsbanken introduced  ’Why a Cobol Pipeline’?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We are are using Agile Development Methods –need tools to support new way of working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We have and also want to attract a younger generation –new demands on modern development 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TTM –faster delivery of new capabilities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Test is a big problem, apart from the problem with environment and test data, we don’t test new functions enough.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We want to make it easer maintain program specifications and store them together with the code. </a:t>
            </a:r>
          </a:p>
          <a:p>
            <a:pPr algn="l"/>
            <a:endParaRPr lang="en-GB" sz="1400" dirty="0"/>
          </a:p>
          <a:p>
            <a:pPr algn="l"/>
            <a:r>
              <a:rPr lang="en-GB" sz="2000" b="1" dirty="0"/>
              <a:t>End goal for the initiative/what we lack today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Parallel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Code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Code and documentation stored together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Test Automation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Continuous Integration and Continuous Delivery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Deploy Cobol and Java together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Shorten the ‘freeze period’ at the end of each month and at the end of the year</a:t>
            </a:r>
          </a:p>
          <a:p>
            <a:pPr algn="l"/>
            <a:endParaRPr lang="en-GB" sz="1400" dirty="0"/>
          </a:p>
          <a:p>
            <a:pPr algn="l"/>
            <a:endParaRPr lang="sv-SE" sz="16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r>
              <a:rPr lang="sv-SE" sz="1200" dirty="0"/>
              <a:t>,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34928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4043" y="526294"/>
            <a:ext cx="8082177" cy="994172"/>
          </a:xfrm>
        </p:spPr>
        <p:txBody>
          <a:bodyPr>
            <a:normAutofit/>
          </a:bodyPr>
          <a:lstStyle/>
          <a:p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Handelsbanken Pipeline for </a:t>
            </a:r>
            <a:r>
              <a:rPr lang="sv-S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Cobol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3380" y="3167705"/>
            <a:ext cx="5853065" cy="1195058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62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1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72000"/>
                </a:schemeClr>
              </a:gs>
            </a:gsLst>
          </a:gradFill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35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53380" y="3554131"/>
            <a:ext cx="1187777" cy="445294"/>
            <a:chOff x="1231767" y="4745510"/>
            <a:chExt cx="1583703" cy="5937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447" y="4745510"/>
              <a:ext cx="520345" cy="3550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31767" y="5046847"/>
              <a:ext cx="15837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825" b="1" dirty="0">
                  <a:solidFill>
                    <a:prstClr val="black"/>
                  </a:solidFill>
                </a:rPr>
                <a:t>Development</a:t>
              </a:r>
              <a:endParaRPr lang="sv-SE" sz="135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64415" y="3456028"/>
            <a:ext cx="1187777" cy="641500"/>
            <a:chOff x="3211895" y="4655652"/>
            <a:chExt cx="1583703" cy="855332"/>
          </a:xfrm>
        </p:grpSpPr>
        <p:sp>
          <p:nvSpPr>
            <p:cNvPr id="10" name="TextBox 9"/>
            <p:cNvSpPr txBox="1"/>
            <p:nvPr/>
          </p:nvSpPr>
          <p:spPr>
            <a:xfrm>
              <a:off x="3211895" y="5092809"/>
              <a:ext cx="15837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825" b="1" dirty="0">
                  <a:solidFill>
                    <a:prstClr val="black"/>
                  </a:solidFill>
                </a:rPr>
                <a:t>Artifact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2747" y="4655652"/>
              <a:ext cx="522000" cy="52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211895" y="5218596"/>
              <a:ext cx="15837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825" b="1" dirty="0">
                  <a:solidFill>
                    <a:prstClr val="black"/>
                  </a:solidFill>
                </a:rPr>
                <a:t>Repository</a:t>
              </a:r>
              <a:endParaRPr lang="sv-SE" sz="135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12272" y="3554132"/>
            <a:ext cx="1187777" cy="446397"/>
            <a:chOff x="5255023" y="4760337"/>
            <a:chExt cx="1583703" cy="5951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875" y="4760337"/>
              <a:ext cx="648000" cy="340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255023" y="5063145"/>
              <a:ext cx="15837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825" b="1" dirty="0">
                  <a:solidFill>
                    <a:prstClr val="black"/>
                  </a:solidFill>
                </a:rPr>
                <a:t>Build</a:t>
              </a:r>
              <a:endParaRPr lang="sv-SE" sz="135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742593" y="3463069"/>
            <a:ext cx="1187777" cy="627418"/>
            <a:chOff x="3293485" y="4539047"/>
            <a:chExt cx="1583703" cy="83655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174" y="4652832"/>
              <a:ext cx="473870" cy="50400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4116167" y="4539047"/>
              <a:ext cx="276787" cy="617025"/>
              <a:chOff x="6513058" y="2948084"/>
              <a:chExt cx="276787" cy="617025"/>
            </a:xfrm>
          </p:grpSpPr>
          <p:cxnSp>
            <p:nvCxnSpPr>
              <p:cNvPr id="43" name="Straight Connector 42"/>
              <p:cNvCxnSpPr>
                <a:endCxn id="47" idx="6"/>
              </p:cNvCxnSpPr>
              <p:nvPr/>
            </p:nvCxnSpPr>
            <p:spPr>
              <a:xfrm flipH="1" flipV="1">
                <a:off x="6585058" y="3119816"/>
                <a:ext cx="64012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6649070" y="3155817"/>
                <a:ext cx="0" cy="40929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549058" y="2948084"/>
                <a:ext cx="0" cy="617025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6513058" y="2974278"/>
                <a:ext cx="72000" cy="72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513058" y="3083816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513058" y="3320705"/>
                <a:ext cx="72000" cy="7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513058" y="3442149"/>
                <a:ext cx="72000" cy="7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13070" y="3392705"/>
                <a:ext cx="72000" cy="72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717845" y="305552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717845" y="3148398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717845" y="324192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6585168" y="3013905"/>
                <a:ext cx="168677" cy="16671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4"/>
                <a:endCxn id="52" idx="0"/>
              </p:cNvCxnSpPr>
              <p:nvPr/>
            </p:nvCxnSpPr>
            <p:spPr>
              <a:xfrm>
                <a:off x="6753845" y="3127529"/>
                <a:ext cx="0" cy="20869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4"/>
                <a:endCxn id="53" idx="0"/>
              </p:cNvCxnSpPr>
              <p:nvPr/>
            </p:nvCxnSpPr>
            <p:spPr>
              <a:xfrm>
                <a:off x="6753845" y="3220398"/>
                <a:ext cx="0" cy="2152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48" idx="6"/>
              </p:cNvCxnSpPr>
              <p:nvPr/>
            </p:nvCxnSpPr>
            <p:spPr>
              <a:xfrm flipH="1">
                <a:off x="6585058" y="3340216"/>
                <a:ext cx="168787" cy="16489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0"/>
              </p:cNvCxnSpPr>
              <p:nvPr/>
            </p:nvCxnSpPr>
            <p:spPr>
              <a:xfrm flipV="1">
                <a:off x="6753845" y="3030576"/>
                <a:ext cx="0" cy="24953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3" idx="4"/>
              </p:cNvCxnSpPr>
              <p:nvPr/>
            </p:nvCxnSpPr>
            <p:spPr>
              <a:xfrm flipV="1">
                <a:off x="6753845" y="3313926"/>
                <a:ext cx="0" cy="2629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293485" y="5083215"/>
              <a:ext cx="15837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825" b="1" dirty="0">
                  <a:solidFill>
                    <a:prstClr val="black"/>
                  </a:solidFill>
                </a:rPr>
                <a:t>SCM</a:t>
              </a:r>
              <a:endParaRPr lang="sv-SE" sz="135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3519184" y="3753971"/>
            <a:ext cx="5797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22397" y="3753971"/>
            <a:ext cx="5797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99083" y="3753971"/>
            <a:ext cx="5797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591894" y="3753971"/>
            <a:ext cx="5797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26" y="2639305"/>
            <a:ext cx="481950" cy="1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sdtimes.com/wp-content/uploads/2016/07/0722.sdt-atlassi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14" y="4579651"/>
            <a:ext cx="720590" cy="72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0" descr="Bildresultat för sonarqub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059" y="1856012"/>
            <a:ext cx="2342258" cy="103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4" descr="Bildresultat för artifactor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15" y="2318267"/>
            <a:ext cx="938277" cy="5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 Placeholder 2"/>
          <p:cNvSpPr txBox="1">
            <a:spLocks/>
          </p:cNvSpPr>
          <p:nvPr/>
        </p:nvSpPr>
        <p:spPr>
          <a:xfrm>
            <a:off x="2408332" y="1830496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sz="2100" dirty="0">
              <a:solidFill>
                <a:prstClr val="black"/>
              </a:solidFill>
            </a:endParaRPr>
          </a:p>
        </p:txBody>
      </p:sp>
      <p:pic>
        <p:nvPicPr>
          <p:cNvPr id="1034" name="Picture 10" descr="Bildresultat fÃ¶r ibm mainframe z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2" r="17845"/>
          <a:stretch/>
        </p:blipFill>
        <p:spPr bwMode="auto">
          <a:xfrm>
            <a:off x="8934793" y="3132947"/>
            <a:ext cx="999000" cy="13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4694" y="2441419"/>
            <a:ext cx="391500" cy="511459"/>
          </a:xfrm>
          <a:prstGeom prst="rect">
            <a:avLst/>
          </a:prstGeom>
        </p:spPr>
      </p:pic>
      <p:pic>
        <p:nvPicPr>
          <p:cNvPr id="1038" name="Picture 14" descr="Bildresultat fÃ¶r private cloud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293" y="4736196"/>
            <a:ext cx="810000" cy="4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/>
          <p:cNvGrpSpPr/>
          <p:nvPr/>
        </p:nvGrpSpPr>
        <p:grpSpPr>
          <a:xfrm>
            <a:off x="2592451" y="4721276"/>
            <a:ext cx="757454" cy="507831"/>
            <a:chOff x="1987571" y="1982499"/>
            <a:chExt cx="1009938" cy="677106"/>
          </a:xfrm>
        </p:grpSpPr>
        <p:sp>
          <p:nvSpPr>
            <p:cNvPr id="79" name="TextBox 78"/>
            <p:cNvSpPr txBox="1"/>
            <p:nvPr/>
          </p:nvSpPr>
          <p:spPr>
            <a:xfrm>
              <a:off x="2180080" y="1982499"/>
              <a:ext cx="817429" cy="67710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n w="0"/>
                  <a:solidFill>
                    <a:srgbClr val="5B9BD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IDz EE</a:t>
              </a:r>
              <a:endParaRPr lang="sv-SE" sz="135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87571" y="2025245"/>
              <a:ext cx="252000" cy="274908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  <p:sp>
        <p:nvSpPr>
          <p:cNvPr id="88" name="TextBox 87"/>
          <p:cNvSpPr txBox="1"/>
          <p:nvPr/>
        </p:nvSpPr>
        <p:spPr>
          <a:xfrm>
            <a:off x="5389979" y="4743516"/>
            <a:ext cx="768131" cy="5078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DBB</a:t>
            </a:r>
            <a:endParaRPr lang="sv-SE" sz="135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840405" y="5180880"/>
            <a:ext cx="118777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25" b="1" dirty="0">
                <a:solidFill>
                  <a:prstClr val="black"/>
                </a:solidFill>
              </a:rPr>
              <a:t>Environments</a:t>
            </a:r>
            <a:endParaRPr lang="sv-SE" sz="1350" b="1" dirty="0">
              <a:solidFill>
                <a:prstClr val="black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602729" y="2125996"/>
            <a:ext cx="1425452" cy="3243474"/>
            <a:chOff x="9804066" y="1691661"/>
            <a:chExt cx="1900602" cy="4324632"/>
          </a:xfrm>
        </p:grpSpPr>
        <p:sp>
          <p:nvSpPr>
            <p:cNvPr id="83" name="Left Brace 82"/>
            <p:cNvSpPr/>
            <p:nvPr/>
          </p:nvSpPr>
          <p:spPr>
            <a:xfrm>
              <a:off x="9804066" y="1691661"/>
              <a:ext cx="381117" cy="4319142"/>
            </a:xfrm>
            <a:prstGeom prst="leftBrace">
              <a:avLst>
                <a:gd name="adj1" fmla="val 8333"/>
                <a:gd name="adj2" fmla="val 50655"/>
              </a:avLst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sz="1350">
                <a:solidFill>
                  <a:prstClr val="black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0120965" y="6016293"/>
              <a:ext cx="1583703" cy="0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8191458" y="3627424"/>
            <a:ext cx="284102" cy="284221"/>
            <a:chOff x="8153236" y="5533991"/>
            <a:chExt cx="378803" cy="378961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236" y="5533991"/>
              <a:ext cx="378803" cy="378961"/>
            </a:xfrm>
            <a:prstGeom prst="rect">
              <a:avLst/>
            </a:prstGeom>
          </p:spPr>
        </p:pic>
        <p:sp>
          <p:nvSpPr>
            <p:cNvPr id="93" name="Isosceles Triangle 92"/>
            <p:cNvSpPr/>
            <p:nvPr/>
          </p:nvSpPr>
          <p:spPr>
            <a:xfrm rot="5400000">
              <a:off x="8281395" y="5660302"/>
              <a:ext cx="172232" cy="12633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350">
                <a:solidFill>
                  <a:prstClr val="white"/>
                </a:solidFill>
              </a:endParaRPr>
            </a:p>
          </p:txBody>
        </p:sp>
      </p:grpSp>
      <p:pic>
        <p:nvPicPr>
          <p:cNvPr id="62" name="Picture 84" descr="Bildresultat för gi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26" y="4672336"/>
            <a:ext cx="387947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https://www.placona.co.uk/wp-content/uploads/2014/03/teamcity-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991" y="2549257"/>
            <a:ext cx="1026000" cy="22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626106">
            <a:off x="9337694" y="995615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6550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88FC98-68A4-8243-909C-BB23051D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10" y="344286"/>
            <a:ext cx="11038560" cy="6365433"/>
          </a:xfrm>
        </p:spPr>
        <p:txBody>
          <a:bodyPr>
            <a:noAutofit/>
          </a:bodyPr>
          <a:lstStyle/>
          <a:p>
            <a:pPr algn="l"/>
            <a:r>
              <a:rPr lang="en-GB" sz="2000" b="1" dirty="0"/>
              <a:t>Additional info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It is a ‘simple’ application which will be used in the </a:t>
            </a:r>
            <a:r>
              <a:rPr lang="en-GB" sz="2000" dirty="0" err="1"/>
              <a:t>PoT</a:t>
            </a:r>
            <a:r>
              <a:rPr lang="en-GB" sz="2000" dirty="0"/>
              <a:t>. No database involved.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deployment is planning to be done with scripts. </a:t>
            </a:r>
            <a:r>
              <a:rPr lang="en-GB" sz="2000"/>
              <a:t>Handelsbanken is not </a:t>
            </a:r>
            <a:r>
              <a:rPr lang="en-GB" sz="2000" dirty="0"/>
              <a:t>yet interested in discussing UCD.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Next step after </a:t>
            </a:r>
            <a:r>
              <a:rPr lang="en-GB" sz="2000" dirty="0" err="1"/>
              <a:t>PoT</a:t>
            </a:r>
            <a:r>
              <a:rPr lang="en-GB" sz="2000" dirty="0"/>
              <a:t> is a </a:t>
            </a:r>
            <a:r>
              <a:rPr lang="en-GB" sz="2000" dirty="0" err="1"/>
              <a:t>PoC</a:t>
            </a:r>
            <a:r>
              <a:rPr lang="en-GB" sz="2000" dirty="0"/>
              <a:t> and then a pilot.</a:t>
            </a:r>
          </a:p>
          <a:p>
            <a:pPr algn="l"/>
            <a:endParaRPr lang="en-GB" sz="2000" b="1" dirty="0"/>
          </a:p>
          <a:p>
            <a:pPr algn="l"/>
            <a:endParaRPr lang="en-GB" sz="2000" b="1" dirty="0"/>
          </a:p>
          <a:p>
            <a:pPr algn="l"/>
            <a:r>
              <a:rPr lang="en-GB" sz="2000" b="1" dirty="0"/>
              <a:t>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Cecilia send out minutes of meetings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Cecilia invite to Weekly Check Point Meeting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All actions will be tracked in Excel file </a:t>
            </a:r>
          </a:p>
          <a:p>
            <a:pPr algn="l"/>
            <a:endParaRPr lang="en-GB" sz="1400" dirty="0"/>
          </a:p>
          <a:p>
            <a:pPr algn="l"/>
            <a:endParaRPr lang="sv-SE" sz="16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r>
              <a:rPr lang="sv-SE" sz="1200" dirty="0"/>
              <a:t>,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20855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326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Handelsbanken Pipeline for Cobol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GUSTAFSSON</dc:creator>
  <cp:lastModifiedBy>CECILIA GUSTAFSSON</cp:lastModifiedBy>
  <cp:revision>12</cp:revision>
  <dcterms:created xsi:type="dcterms:W3CDTF">2019-02-25T09:19:37Z</dcterms:created>
  <dcterms:modified xsi:type="dcterms:W3CDTF">2019-02-25T10:50:29Z</dcterms:modified>
</cp:coreProperties>
</file>