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4" r:id="rId2"/>
    <p:sldId id="286" r:id="rId3"/>
    <p:sldId id="293" r:id="rId4"/>
    <p:sldId id="283" r:id="rId5"/>
    <p:sldId id="292" r:id="rId6"/>
    <p:sldId id="282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son Lopez" initials="NL" lastIdx="1" clrIdx="0">
    <p:extLst>
      <p:ext uri="{19B8F6BF-5375-455C-9EA6-DF929625EA0E}">
        <p15:presenceInfo xmlns:p15="http://schemas.microsoft.com/office/powerpoint/2012/main" userId="S::Nelson.Lopez1@ibm.com::c3e8863a-e5c8-4eb0-893a-4d9b3ad73f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7E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85899" autoAdjust="0"/>
  </p:normalViewPr>
  <p:slideViewPr>
    <p:cSldViewPr snapToGrid="0">
      <p:cViewPr varScale="1">
        <p:scale>
          <a:sx n="105" d="100"/>
          <a:sy n="105" d="100"/>
        </p:scale>
        <p:origin x="1356" y="13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7929-A14B-4F6C-8100-2722630200E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5875-43A5-4460-853D-9350963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Single, list and full – do not required a pre-scan setup or git.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30000" dirty="0"/>
              <a:t>Topic Branch Build</a:t>
            </a:r>
            <a:r>
              <a:rPr lang="en-US" sz="1200" baseline="30000" dirty="0"/>
              <a:t> - Detects when building a topic branch (</a:t>
            </a:r>
            <a:r>
              <a:rPr lang="en-US" sz="1200" baseline="30000" dirty="0" err="1"/>
              <a:t>eg</a:t>
            </a:r>
            <a:r>
              <a:rPr lang="en-US" sz="1200" baseline="30000" dirty="0"/>
              <a:t>, feature branch) for the first time and will automatically clone the dependency data collections from the main build branch in order to avoid having to rescan the entire application. (</a:t>
            </a:r>
          </a:p>
          <a:p>
            <a:r>
              <a:rPr lang="en-US" dirty="0" err="1"/>
              <a:t>Lanaugaes</a:t>
            </a:r>
            <a:r>
              <a:rPr lang="en-US" dirty="0"/>
              <a:t> include, COBOL, ASM, PLI, REXX, C ???  With or without CICS, DB2 and MQ.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75875-43A5-4460-853D-9350963ED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1A1D-3078-402C-B03D-954EE4EB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3A811-0372-4003-AD47-5A9DB2C15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1103-8385-4964-BAA0-EE8E2770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F46F-75CF-455D-ACAC-02A8B914823B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F58E-BDB8-4543-AC96-2FF51DF7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B373-C58E-4552-ACAC-6DA83D4D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68EF-FE0A-4E85-98BC-B40856D9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2D291-95B5-4309-AF2A-03DCBFC6E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110EF-1EC1-484D-91AF-25A88698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2776-1159-4A79-8081-C0050CE4728D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69BA-61EB-48CE-917D-BC2C676D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D681-F3F4-499C-9C3C-526D878C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360E-F23C-4B00-81B2-40F57986C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F0829-A4F7-4B0C-B80A-8F8D8FDFA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AC66-BB7F-4CE0-B474-8B1E7295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8910-C8C5-4C78-9BE5-6059E9517EAE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D734-05C7-4232-B84C-E7CC44F6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378D-4E58-495A-9258-240783FB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6F65-0A29-4A76-8F32-E8C6DABB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5EEF-94C3-4224-B17B-EFB6329B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2BFE-45EC-4763-9009-E82E55EF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A7D0A23-E659-45F2-AC95-939B448E75C9}" type="datetime1">
              <a:rPr lang="en-US" smtClean="0"/>
              <a:pPr/>
              <a:t>5/27/2019</a:t>
            </a:fld>
            <a:r>
              <a:rPr lang="en-US"/>
              <a:t> - Nelson Lopez - RTP/DAT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0FA7-F52E-4343-B697-33FC616E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2743199" cy="36512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1D915-341C-4BFE-B309-E5083764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2064" y="6356350"/>
            <a:ext cx="611736" cy="365125"/>
          </a:xfrm>
        </p:spPr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0FF8-57DC-4798-BE6D-CE0B4C0C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F4997-A475-452C-86F0-6480FC4C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0151-76D6-49EA-9744-070D368A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B71E-7A7B-4DD7-B657-3BD01922BB22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FC73-79B8-4450-A1B7-30D09CB5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EA14-595D-4F3E-A6E8-070182FB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D672-CCE6-453C-96DD-660B2347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DDDA-10F0-48E5-9278-0C914C746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CEC44-A535-417E-AD98-CCCAAC9C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D3068-DB3F-4B29-BAE4-75618A76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CD9C-1E6E-45AB-843F-3E65074C7722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89342-B776-4880-83CB-CBCAD52F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BDE6-41E5-44D8-A4A5-7BAA71F6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1426-224B-4553-B86D-02C4AED1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5E95-A9D5-452E-8A94-14C5D8522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8626A-1475-4966-905B-82613EC64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8D2AB-32BD-469E-9A10-AFF5BD7FA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E41D5-A401-4ED9-BC95-BE472986E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C4BE9-A5D6-4943-932A-C6F63DD5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58B9-CE53-4074-B97B-76239EB0EAD5}" type="datetime1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8478-9081-45E7-9F31-B354BAA1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67FED-60DC-47A6-BCEA-70FCDD9B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1B04-9188-46C6-99E4-E314239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49B83-CA42-4C5D-8E01-B56EC25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203B-A2BF-43AA-AFC0-39FFA793CC9D}" type="datetime1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9C100-7E72-4CA6-971D-D6CD765C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40213-6A8B-490E-8798-B3171C5C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42076-036A-43F6-9ECC-C244AD5D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0737-FF1C-48C8-B26D-2AD25ED814E2}" type="datetime1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F5CD8-0B8F-4D16-B7F4-83329E95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FB41-5D95-42D6-A6F2-BA271D48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F535-344F-46DC-AE71-AB249311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4B6C-94E3-4C36-A58C-54993C547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F20C3-663D-4E1E-B5BF-CDCDB4770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F7836-EA59-4368-9491-374EBB1A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11FC-0F6E-414A-BEBD-6F88DDAEDA07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BFE4-4805-4B07-8CE7-5B6458C3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4AE84-4482-4E4A-858C-57FD7C05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3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05F4-1808-4925-AA13-B3D154B1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466F9-2F39-4D7F-B0F7-CD6F37D3E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0C5DA-CD6C-4F6C-9636-AB74FB60A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BF61-8BE5-47DF-925F-7C9BA81E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FB9-2ABF-4D1D-9226-7B17FE5CFCB6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5B75E-4D8A-4849-903E-3E83287D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B6A9-F73A-456B-B352-7DFD7632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AC8AC-06F6-4C52-9229-8B73E992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86B8C-2853-415A-9BA6-AD57161AE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F15F0-6661-4089-B5E1-8BE03E964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B0FC-7999-4714-B242-4AF6F1F22242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2F6D-DAF5-4934-9EEE-49868D07A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069E6-661F-40B0-AA9B-082C347F1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8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6.sv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69FF2-D2C1-4680-9064-04DCE2B4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000000"/>
                </a:solidFill>
              </a:rPr>
              <a:t>Dependency Based Build - DBB</a:t>
            </a:r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Browser window">
            <a:extLst>
              <a:ext uri="{FF2B5EF4-FFF2-40B4-BE49-F238E27FC236}">
                <a16:creationId xmlns:a16="http://schemas.microsoft.com/office/drawing/2014/main" id="{D57406C4-9732-442A-BB74-DE667BC2C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181" y="2839031"/>
            <a:ext cx="3163437" cy="3163437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Braille">
            <a:extLst>
              <a:ext uri="{FF2B5EF4-FFF2-40B4-BE49-F238E27FC236}">
                <a16:creationId xmlns:a16="http://schemas.microsoft.com/office/drawing/2014/main" id="{53A6DFE2-49B7-4671-BAA5-A48DC951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2290" y="228600"/>
            <a:ext cx="2066859" cy="20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6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228D-CA1D-4CE0-8DE6-69735B9D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66" y="0"/>
            <a:ext cx="9812867" cy="713232"/>
          </a:xfrm>
        </p:spPr>
        <p:txBody>
          <a:bodyPr>
            <a:normAutofit fontScale="90000"/>
          </a:bodyPr>
          <a:lstStyle/>
          <a:p>
            <a:r>
              <a:rPr lang="en-US" dirty="0"/>
              <a:t>IBM Dependency Based Build (DBB)	-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7273-2D3B-41D8-A410-1ACA4B45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35" y="963965"/>
            <a:ext cx="11347449" cy="522109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 dirty="0"/>
              <a:t>What is DBB? </a:t>
            </a:r>
            <a:r>
              <a:rPr lang="en-US" sz="2000" dirty="0"/>
              <a:t>IBM Dependency Based Build (DBB) provides the capabilities to automate building  traditional z/OS® applications that are developed in programming languages such as COBOL and PL/I and more. It provides a modern scripting-language-based automation capability that can be used on z/OS. DBB is a standalone product that does not require a specific source code manager or pipeline automation tool.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DBB supports the following automated build mode:</a:t>
            </a:r>
            <a:br>
              <a:rPr lang="en-US" sz="2000" dirty="0"/>
            </a:br>
            <a:r>
              <a:rPr lang="en-US" sz="2000" dirty="0"/>
              <a:t>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baseline="30000" dirty="0"/>
              <a:t>Single Program       </a:t>
            </a:r>
            <a:r>
              <a:rPr lang="en-US" sz="2400" baseline="30000" dirty="0"/>
              <a:t>- Build a single program in the application.  (For  </a:t>
            </a:r>
            <a:r>
              <a:rPr lang="en-US" sz="2400" baseline="30000" dirty="0" err="1"/>
              <a:t>IDz</a:t>
            </a:r>
            <a:r>
              <a:rPr lang="en-US" sz="2400" baseline="30000" dirty="0"/>
              <a:t> User Build Support)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baseline="30000" dirty="0"/>
              <a:t>List of Programs</a:t>
            </a:r>
            <a:r>
              <a:rPr lang="en-US" sz="2400" baseline="30000" dirty="0"/>
              <a:t>     - Build a list of programs provided by a text file (gen but 3rd party tool like ADDI).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baseline="30000" dirty="0"/>
              <a:t>Full Build</a:t>
            </a:r>
            <a:r>
              <a:rPr lang="en-US" sz="2400" baseline="30000" dirty="0"/>
              <a:t> 	- Build all programs (or buildable files like CICS maps) of an application.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baseline="30000" dirty="0"/>
              <a:t>Impact Build</a:t>
            </a:r>
            <a:r>
              <a:rPr lang="en-US" sz="2400" baseline="30000" dirty="0"/>
              <a:t>           	- Build only programs impacted by source files that have changed since the last successful build.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baseline="30000" dirty="0"/>
              <a:t>Scan Only</a:t>
            </a:r>
            <a:r>
              <a:rPr lang="en-US" sz="2400" baseline="30000" dirty="0"/>
              <a:t>  	- Skips the actual build and only scans source files to update the dependency data Database for the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692F0-18D6-4805-9B2E-533A74293951}"/>
              </a:ext>
            </a:extLst>
          </p:cNvPr>
          <p:cNvSpPr/>
          <p:nvPr/>
        </p:nvSpPr>
        <p:spPr>
          <a:xfrm>
            <a:off x="8321513" y="6628289"/>
            <a:ext cx="2279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aseline="30000" dirty="0"/>
              <a:t>1</a:t>
            </a:r>
            <a:endParaRPr lang="en-US" sz="1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9F76F7-8336-4302-B4EB-0566784FB2DD}"/>
              </a:ext>
            </a:extLst>
          </p:cNvPr>
          <p:cNvSpPr/>
          <p:nvPr/>
        </p:nvSpPr>
        <p:spPr>
          <a:xfrm>
            <a:off x="1584960" y="1493520"/>
            <a:ext cx="2611120" cy="1178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with </a:t>
            </a:r>
            <a:r>
              <a:rPr lang="en-US" dirty="0" err="1"/>
              <a:t>amerip</a:t>
            </a:r>
            <a:r>
              <a:rPr lang="en-US" dirty="0"/>
              <a:t>. Latest </a:t>
            </a:r>
            <a:r>
              <a:rPr lang="en-US" dirty="0" err="1"/>
              <a:t>dbb</a:t>
            </a:r>
            <a:r>
              <a:rPr lang="en-US" dirty="0"/>
              <a:t> intro and make this a level 2 tech - deeper</a:t>
            </a:r>
          </a:p>
        </p:txBody>
      </p:sp>
    </p:spTree>
    <p:extLst>
      <p:ext uri="{BB962C8B-B14F-4D97-AF65-F5344CB8AC3E}">
        <p14:creationId xmlns:p14="http://schemas.microsoft.com/office/powerpoint/2010/main" val="239024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F306E7C-A50F-4881-B4F7-4DCEF7ED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295" y="2510281"/>
            <a:ext cx="2537518" cy="1402583"/>
          </a:xfrm>
          <a:prstGeom prst="rect">
            <a:avLst/>
          </a:prstGeom>
          <a:solidFill>
            <a:srgbClr val="F8F8F8"/>
          </a:solidFill>
          <a:ln w="25560" cap="sq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Arial" charset="0"/>
                <a:ea typeface="Arial" charset="0"/>
                <a:cs typeface="Arial" charset="0"/>
              </a:rPr>
              <a:t>DBB Liberty App</a:t>
            </a:r>
            <a:endParaRPr lang="en-US" sz="1800" b="1" dirty="0">
              <a:solidFill>
                <a:srgbClr val="191919"/>
              </a:solidFill>
              <a:latin typeface="Arial" charset="0"/>
              <a:ea typeface="Arial" charset="0"/>
              <a:cs typeface="Arial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Arial" charset="0"/>
                <a:ea typeface="Arial" charset="0"/>
                <a:cs typeface="Arial" charset="0"/>
              </a:rPr>
              <a:t>Dependency Data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191919"/>
                </a:solidFill>
                <a:latin typeface="Arial" charset="0"/>
                <a:ea typeface="Arial" charset="0"/>
                <a:cs typeface="Arial" charset="0"/>
              </a:rPr>
              <a:t>Build Results</a:t>
            </a:r>
          </a:p>
        </p:txBody>
      </p:sp>
      <p:sp>
        <p:nvSpPr>
          <p:cNvPr id="20490" name="Rectangle 3">
            <a:extLst>
              <a:ext uri="{FF2B5EF4-FFF2-40B4-BE49-F238E27FC236}">
                <a16:creationId xmlns:a16="http://schemas.microsoft.com/office/drawing/2014/main" id="{D226E2A6-C561-440D-AFF5-31CF024B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507" y="4199832"/>
            <a:ext cx="6887910" cy="2436748"/>
          </a:xfrm>
          <a:prstGeom prst="rect">
            <a:avLst/>
          </a:prstGeom>
          <a:solidFill>
            <a:srgbClr val="CC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1800" dirty="0"/>
          </a:p>
        </p:txBody>
      </p:sp>
      <p:sp>
        <p:nvSpPr>
          <p:cNvPr id="20491" name="Rectangle 15">
            <a:extLst>
              <a:ext uri="{FF2B5EF4-FFF2-40B4-BE49-F238E27FC236}">
                <a16:creationId xmlns:a16="http://schemas.microsoft.com/office/drawing/2014/main" id="{803EFCE4-342C-4B17-9001-11727971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505" y="4958811"/>
            <a:ext cx="779395" cy="1493142"/>
          </a:xfrm>
          <a:prstGeom prst="rect">
            <a:avLst/>
          </a:prstGeom>
          <a:solidFill>
            <a:srgbClr val="CC99FF"/>
          </a:solidFill>
          <a:ln w="2556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4" name="AutoShape 26">
            <a:extLst>
              <a:ext uri="{FF2B5EF4-FFF2-40B4-BE49-F238E27FC236}">
                <a16:creationId xmlns:a16="http://schemas.microsoft.com/office/drawing/2014/main" id="{947EE898-3468-4969-980B-14D493A48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678" y="5127025"/>
            <a:ext cx="431800" cy="431800"/>
          </a:xfrm>
          <a:prstGeom prst="flowChartMagneticDisk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PDS</a:t>
            </a:r>
          </a:p>
        </p:txBody>
      </p:sp>
      <p:sp>
        <p:nvSpPr>
          <p:cNvPr id="20505" name="Rectangle 28">
            <a:extLst>
              <a:ext uri="{FF2B5EF4-FFF2-40B4-BE49-F238E27FC236}">
                <a16:creationId xmlns:a16="http://schemas.microsoft.com/office/drawing/2014/main" id="{DDF1EEB2-5BA8-4525-A2F6-A54C67F8B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664" y="4730418"/>
            <a:ext cx="2702454" cy="1830563"/>
          </a:xfrm>
          <a:prstGeom prst="rect">
            <a:avLst/>
          </a:prstGeom>
          <a:solidFill>
            <a:srgbClr val="CCFF33"/>
          </a:solidFill>
          <a:ln w="25560" cap="sq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69A493-EF2E-47A0-8433-2D9D87B8FE34}"/>
              </a:ext>
            </a:extLst>
          </p:cNvPr>
          <p:cNvGrpSpPr/>
          <p:nvPr/>
        </p:nvGrpSpPr>
        <p:grpSpPr>
          <a:xfrm>
            <a:off x="210431" y="2813626"/>
            <a:ext cx="2641564" cy="1356566"/>
            <a:chOff x="222223" y="5007722"/>
            <a:chExt cx="2641564" cy="1356566"/>
          </a:xfrm>
        </p:grpSpPr>
        <p:sp>
          <p:nvSpPr>
            <p:cNvPr id="20509" name="Rectangle 2">
              <a:extLst>
                <a:ext uri="{FF2B5EF4-FFF2-40B4-BE49-F238E27FC236}">
                  <a16:creationId xmlns:a16="http://schemas.microsoft.com/office/drawing/2014/main" id="{9AE4A088-5C96-421E-BE3B-D944FDAD8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37" y="5007722"/>
              <a:ext cx="2614549" cy="1356566"/>
            </a:xfrm>
            <a:prstGeom prst="rect">
              <a:avLst/>
            </a:prstGeom>
            <a:solidFill>
              <a:srgbClr val="F8F8F8"/>
            </a:solidFill>
            <a:ln w="255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en-US" altLang="en-US" sz="1800" dirty="0"/>
            </a:p>
          </p:txBody>
        </p:sp>
        <p:sp>
          <p:nvSpPr>
            <p:cNvPr id="20520" name="TextBox 25">
              <a:extLst>
                <a:ext uri="{FF2B5EF4-FFF2-40B4-BE49-F238E27FC236}">
                  <a16:creationId xmlns:a16="http://schemas.microsoft.com/office/drawing/2014/main" id="{E013C380-A0CD-48B2-BF53-BFC819727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569" y="5762214"/>
              <a:ext cx="1458912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Status, logs and links to reports</a:t>
              </a:r>
            </a:p>
          </p:txBody>
        </p:sp>
        <p:pic>
          <p:nvPicPr>
            <p:cNvPr id="44" name="Image 59">
              <a:extLst>
                <a:ext uri="{FF2B5EF4-FFF2-40B4-BE49-F238E27FC236}">
                  <a16:creationId xmlns:a16="http://schemas.microsoft.com/office/drawing/2014/main" id="{1494D1AA-7F99-40D9-AD5E-94FB79A22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00" b="91429" l="9375" r="90625">
                          <a14:foregroundMark x1="50000" y1="8000" x2="50000" y2="8000"/>
                          <a14:foregroundMark x1="42014" y1="14286" x2="42014" y2="14286"/>
                          <a14:foregroundMark x1="49653" y1="52000" x2="49653" y2="52000"/>
                          <a14:foregroundMark x1="50347" y1="52571" x2="50000" y2="55429"/>
                          <a14:foregroundMark x1="50000" y1="57714" x2="50000" y2="57714"/>
                          <a14:foregroundMark x1="51736" y1="58286" x2="51736" y2="58286"/>
                          <a14:foregroundMark x1="43056" y1="44000" x2="43056" y2="44000"/>
                          <a14:foregroundMark x1="49306" y1="51429" x2="49306" y2="51429"/>
                          <a14:foregroundMark x1="40278" y1="28000" x2="40278" y2="28000"/>
                          <a14:foregroundMark x1="13194" y1="77143" x2="13194" y2="77143"/>
                          <a14:foregroundMark x1="14931" y1="77143" x2="14931" y2="77143"/>
                          <a14:foregroundMark x1="21528" y1="85143" x2="21528" y2="85143"/>
                          <a14:foregroundMark x1="34722" y1="83429" x2="34722" y2="83429"/>
                          <a14:foregroundMark x1="49306" y1="79429" x2="49306" y2="79429"/>
                          <a14:foregroundMark x1="70139" y1="81143" x2="70139" y2="81143"/>
                          <a14:foregroundMark x1="85417" y1="83429" x2="85417" y2="83429"/>
                          <a14:foregroundMark x1="62847" y1="70857" x2="62847" y2="70857"/>
                          <a14:foregroundMark x1="45486" y1="4571" x2="45486" y2="4571"/>
                          <a14:foregroundMark x1="59375" y1="48000" x2="59375" y2="48000"/>
                          <a14:foregroundMark x1="52431" y1="50286" x2="52431" y2="50286"/>
                          <a14:foregroundMark x1="53819" y1="49143" x2="53819" y2="49143"/>
                          <a14:foregroundMark x1="57639" y1="48000" x2="57639" y2="48000"/>
                          <a14:foregroundMark x1="34375" y1="82857" x2="34375" y2="82857"/>
                          <a14:foregroundMark x1="42361" y1="83429" x2="42361" y2="83429"/>
                          <a14:foregroundMark x1="49653" y1="74286" x2="49653" y2="74286"/>
                          <a14:foregroundMark x1="54514" y1="88571" x2="54514" y2="88571"/>
                          <a14:foregroundMark x1="63194" y1="83429" x2="63194" y2="83429"/>
                          <a14:foregroundMark x1="71181" y1="87429" x2="71181" y2="87429"/>
                          <a14:foregroundMark x1="78472" y1="83429" x2="78472" y2="83429"/>
                          <a14:foregroundMark x1="90972" y1="78857" x2="90972" y2="78857"/>
                          <a14:foregroundMark x1="82986" y1="91429" x2="82986" y2="91429"/>
                          <a14:backgroundMark x1="17014" y1="15429" x2="25000" y2="56571"/>
                          <a14:backgroundMark x1="25000" y1="56571" x2="27083" y2="56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2223" y="5049186"/>
              <a:ext cx="1086126" cy="65619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F1ED53F-12A7-47C6-AE26-46A1A4709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9206" y="5164213"/>
              <a:ext cx="1394581" cy="441998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74755247-6CA9-49B0-B605-F8091CC10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51" y="5923033"/>
            <a:ext cx="457200" cy="457200"/>
          </a:xfrm>
          <a:prstGeom prst="rect">
            <a:avLst/>
          </a:prstGeom>
        </p:spPr>
      </p:pic>
      <p:pic>
        <p:nvPicPr>
          <p:cNvPr id="47" name="Image 59">
            <a:extLst>
              <a:ext uri="{FF2B5EF4-FFF2-40B4-BE49-F238E27FC236}">
                <a16:creationId xmlns:a16="http://schemas.microsoft.com/office/drawing/2014/main" id="{4EDCC0D5-160F-4325-ADCC-2F48B0286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1429" l="9375" r="90625">
                        <a14:foregroundMark x1="50000" y1="8000" x2="50000" y2="8000"/>
                        <a14:foregroundMark x1="42014" y1="14286" x2="42014" y2="14286"/>
                        <a14:foregroundMark x1="49653" y1="52000" x2="49653" y2="52000"/>
                        <a14:foregroundMark x1="50347" y1="52571" x2="50000" y2="55429"/>
                        <a14:foregroundMark x1="50000" y1="57714" x2="50000" y2="57714"/>
                        <a14:foregroundMark x1="51736" y1="58286" x2="51736" y2="58286"/>
                        <a14:foregroundMark x1="43056" y1="44000" x2="43056" y2="44000"/>
                        <a14:foregroundMark x1="49306" y1="51429" x2="49306" y2="51429"/>
                        <a14:foregroundMark x1="40278" y1="28000" x2="40278" y2="28000"/>
                        <a14:foregroundMark x1="13194" y1="77143" x2="13194" y2="77143"/>
                        <a14:foregroundMark x1="14931" y1="77143" x2="14931" y2="77143"/>
                        <a14:foregroundMark x1="21528" y1="85143" x2="21528" y2="85143"/>
                        <a14:foregroundMark x1="34722" y1="83429" x2="34722" y2="83429"/>
                        <a14:foregroundMark x1="49306" y1="79429" x2="49306" y2="79429"/>
                        <a14:foregroundMark x1="70139" y1="81143" x2="70139" y2="81143"/>
                        <a14:foregroundMark x1="85417" y1="83429" x2="85417" y2="83429"/>
                        <a14:foregroundMark x1="62847" y1="70857" x2="62847" y2="70857"/>
                        <a14:foregroundMark x1="45486" y1="4571" x2="45486" y2="4571"/>
                        <a14:foregroundMark x1="59375" y1="48000" x2="59375" y2="48000"/>
                        <a14:foregroundMark x1="52431" y1="50286" x2="52431" y2="50286"/>
                        <a14:foregroundMark x1="53819" y1="49143" x2="53819" y2="49143"/>
                        <a14:foregroundMark x1="57639" y1="48000" x2="57639" y2="48000"/>
                        <a14:foregroundMark x1="34375" y1="82857" x2="34375" y2="82857"/>
                        <a14:foregroundMark x1="42361" y1="83429" x2="42361" y2="83429"/>
                        <a14:foregroundMark x1="49653" y1="74286" x2="49653" y2="74286"/>
                        <a14:foregroundMark x1="54514" y1="88571" x2="54514" y2="88571"/>
                        <a14:foregroundMark x1="63194" y1="83429" x2="63194" y2="83429"/>
                        <a14:foregroundMark x1="71181" y1="87429" x2="71181" y2="87429"/>
                        <a14:foregroundMark x1="78472" y1="83429" x2="78472" y2="83429"/>
                        <a14:foregroundMark x1="90972" y1="78857" x2="90972" y2="78857"/>
                        <a14:foregroundMark x1="82986" y1="91429" x2="82986" y2="91429"/>
                        <a14:backgroundMark x1="17014" y1="15429" x2="25000" y2="56571"/>
                        <a14:backgroundMark x1="25000" y1="56571" x2="27083" y2="5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5559" y="5012373"/>
            <a:ext cx="826917" cy="499592"/>
          </a:xfrm>
          <a:prstGeom prst="rect">
            <a:avLst/>
          </a:prstGeom>
        </p:spPr>
      </p:pic>
      <p:sp>
        <p:nvSpPr>
          <p:cNvPr id="20492" name="Rectangle 18">
            <a:extLst>
              <a:ext uri="{FF2B5EF4-FFF2-40B4-BE49-F238E27FC236}">
                <a16:creationId xmlns:a16="http://schemas.microsoft.com/office/drawing/2014/main" id="{29AE0442-35C3-4BCC-B156-6272084BE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905" y="4788558"/>
            <a:ext cx="1041735" cy="905678"/>
          </a:xfrm>
          <a:prstGeom prst="rect">
            <a:avLst/>
          </a:prstGeom>
          <a:solidFill>
            <a:srgbClr val="FFFF99"/>
          </a:solidFill>
          <a:ln w="38160" cap="sq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pic>
        <p:nvPicPr>
          <p:cNvPr id="52" name="Image 55">
            <a:extLst>
              <a:ext uri="{FF2B5EF4-FFF2-40B4-BE49-F238E27FC236}">
                <a16:creationId xmlns:a16="http://schemas.microsoft.com/office/drawing/2014/main" id="{63CC4E15-A49E-4753-B59D-0D1F7575A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270" y="4850970"/>
            <a:ext cx="593895" cy="209939"/>
          </a:xfrm>
          <a:prstGeom prst="rect">
            <a:avLst/>
          </a:prstGeom>
        </p:spPr>
      </p:pic>
      <p:pic>
        <p:nvPicPr>
          <p:cNvPr id="53" name="Image 61">
            <a:extLst>
              <a:ext uri="{FF2B5EF4-FFF2-40B4-BE49-F238E27FC236}">
                <a16:creationId xmlns:a16="http://schemas.microsoft.com/office/drawing/2014/main" id="{D99C2B08-EB31-4095-8A81-5C5719D3F19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08" b="93556" l="5745" r="96383">
                        <a14:foregroundMark x1="32128" y1="53699" x2="32128" y2="53699"/>
                        <a14:foregroundMark x1="5745" y1="49403" x2="5745" y2="49403"/>
                        <a14:foregroundMark x1="15745" y1="93556" x2="15745" y2="93556"/>
                        <a14:foregroundMark x1="56596" y1="55370" x2="56596" y2="55370"/>
                        <a14:foregroundMark x1="53404" y1="18616" x2="53404" y2="18616"/>
                        <a14:foregroundMark x1="77872" y1="39379" x2="77872" y2="39379"/>
                        <a14:foregroundMark x1="93191" y1="38186" x2="93191" y2="38186"/>
                        <a14:foregroundMark x1="96383" y1="72076" x2="96383" y2="72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1810" y="4806780"/>
            <a:ext cx="232848" cy="2983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0132819-5A48-4D95-B754-22AC679999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1986" y="5169676"/>
            <a:ext cx="1154461" cy="449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7EED1-15E3-4AFD-878B-9AA6D5EEDED5}"/>
              </a:ext>
            </a:extLst>
          </p:cNvPr>
          <p:cNvSpPr txBox="1"/>
          <p:nvPr/>
        </p:nvSpPr>
        <p:spPr>
          <a:xfrm>
            <a:off x="7794083" y="5637692"/>
            <a:ext cx="28380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Groovy Build scripts </a:t>
            </a:r>
          </a:p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(scan, impact analysis, copy to PDS, compile, </a:t>
            </a:r>
            <a:b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link-edit, bind, report)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420C83-5A24-4DF7-801F-018508812144}"/>
              </a:ext>
            </a:extLst>
          </p:cNvPr>
          <p:cNvSpPr txBox="1"/>
          <p:nvPr/>
        </p:nvSpPr>
        <p:spPr>
          <a:xfrm>
            <a:off x="4067505" y="5509570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8DDACA-0B75-4245-8ADB-1C475BBEF8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887" y="4193429"/>
            <a:ext cx="531545" cy="53154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2303B07-F249-45A6-BC6E-8A52077B1835}"/>
              </a:ext>
            </a:extLst>
          </p:cNvPr>
          <p:cNvSpPr/>
          <p:nvPr/>
        </p:nvSpPr>
        <p:spPr>
          <a:xfrm>
            <a:off x="376519" y="571334"/>
            <a:ext cx="11148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IBM Dependency Based Build (DBB) - Intelligent build environment for applications stored in Git (or “any other” SCM)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Groovy driven build environment for compiling, linking and processing z/OS programs and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Dependency identification and understanding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Automatically identify program dependencies , build intelligently based on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Integration with any CI tooling (e.g. Jenkins)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User Build integration with ZOD / IBM Developer for System z (</a:t>
            </a:r>
            <a:r>
              <a:rPr lang="en-US" sz="1600" dirty="0" err="1"/>
              <a:t>IDzEE</a:t>
            </a:r>
            <a:r>
              <a:rPr lang="en-US" sz="16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42017D-27C2-4220-92BA-E6A55DE93394}"/>
              </a:ext>
            </a:extLst>
          </p:cNvPr>
          <p:cNvSpPr/>
          <p:nvPr/>
        </p:nvSpPr>
        <p:spPr>
          <a:xfrm>
            <a:off x="7812306" y="4730417"/>
            <a:ext cx="2710812" cy="45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DBB Toolkit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6572F92-2998-49F4-8164-448D139C9E54}"/>
              </a:ext>
            </a:extLst>
          </p:cNvPr>
          <p:cNvGrpSpPr/>
          <p:nvPr/>
        </p:nvGrpSpPr>
        <p:grpSpPr>
          <a:xfrm>
            <a:off x="2109122" y="4246408"/>
            <a:ext cx="1681434" cy="1821257"/>
            <a:chOff x="446036" y="4698567"/>
            <a:chExt cx="1698785" cy="1932455"/>
          </a:xfrm>
        </p:grpSpPr>
        <p:sp>
          <p:nvSpPr>
            <p:cNvPr id="20496" name="Text Box 16">
              <a:extLst>
                <a:ext uri="{FF2B5EF4-FFF2-40B4-BE49-F238E27FC236}">
                  <a16:creationId xmlns:a16="http://schemas.microsoft.com/office/drawing/2014/main" id="{94DBB48C-1941-4276-818B-D64423946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496" y="4698567"/>
              <a:ext cx="158432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1125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 server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7B63202-1721-4678-B5BC-A7AF41BB2F5A}"/>
                </a:ext>
              </a:extLst>
            </p:cNvPr>
            <p:cNvGrpSpPr/>
            <p:nvPr/>
          </p:nvGrpSpPr>
          <p:grpSpPr>
            <a:xfrm>
              <a:off x="446036" y="4998741"/>
              <a:ext cx="1584325" cy="1632281"/>
              <a:chOff x="300441" y="2807699"/>
              <a:chExt cx="1584325" cy="1632281"/>
            </a:xfrm>
          </p:grpSpPr>
          <p:sp>
            <p:nvSpPr>
              <p:cNvPr id="20495" name="Rectangle 2">
                <a:extLst>
                  <a:ext uri="{FF2B5EF4-FFF2-40B4-BE49-F238E27FC236}">
                    <a16:creationId xmlns:a16="http://schemas.microsoft.com/office/drawing/2014/main" id="{7E3EBA11-900F-4432-B3AE-57AB77EB0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41" y="2840638"/>
                <a:ext cx="1584325" cy="1599342"/>
              </a:xfrm>
              <a:prstGeom prst="rect">
                <a:avLst/>
              </a:prstGeom>
              <a:solidFill>
                <a:srgbClr val="F8F8F8"/>
              </a:solidFill>
              <a:ln w="255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endParaRPr lang="en-US" altLang="en-US" sz="1800"/>
              </a:p>
            </p:txBody>
          </p:sp>
          <p:pic>
            <p:nvPicPr>
              <p:cNvPr id="49" name="Image 57">
                <a:extLst>
                  <a:ext uri="{FF2B5EF4-FFF2-40B4-BE49-F238E27FC236}">
                    <a16:creationId xmlns:a16="http://schemas.microsoft.com/office/drawing/2014/main" id="{EA946467-8BA9-4D53-A4B3-829C75161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884" b="89535" l="3741" r="89796">
                            <a14:foregroundMark x1="10884" y1="46512" x2="8163" y2="46512"/>
                            <a14:foregroundMark x1="73129" y1="30814" x2="81633" y2="30814"/>
                            <a14:foregroundMark x1="3741" y1="55233" x2="4422" y2="63372"/>
                            <a14:foregroundMark x1="17007" y1="61628" x2="17347" y2="65698"/>
                            <a14:foregroundMark x1="23810" y1="55814" x2="23469" y2="63953"/>
                            <a14:foregroundMark x1="30952" y1="56977" x2="30952" y2="65116"/>
                            <a14:foregroundMark x1="42857" y1="56977" x2="43197" y2="65116"/>
                            <a14:foregroundMark x1="54422" y1="50000" x2="54422" y2="59302"/>
                            <a14:foregroundMark x1="17347" y1="48256" x2="17347" y2="48256"/>
                            <a14:foregroundMark x1="77211" y1="32558" x2="74490" y2="32558"/>
                            <a14:foregroundMark x1="72109" y1="72093" x2="81633" y2="72674"/>
                            <a14:foregroundMark x1="70068" y1="58140" x2="71429" y2="59884"/>
                            <a14:backgroundMark x1="13946" y1="20349" x2="13946" y2="2034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9515" y="2807699"/>
                <a:ext cx="882117" cy="4189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0E78F7E-E52E-4D4D-AF9F-FF917A7C2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262" y="3158195"/>
                <a:ext cx="519100" cy="408319"/>
              </a:xfrm>
              <a:prstGeom prst="rect">
                <a:avLst/>
              </a:prstGeom>
            </p:spPr>
          </p:pic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5780828C-8FCB-4E17-A570-0D5336C4131B}"/>
                  </a:ext>
                </a:extLst>
              </p:cNvPr>
              <p:cNvSpPr/>
              <p:nvPr/>
            </p:nvSpPr>
            <p:spPr>
              <a:xfrm>
                <a:off x="513798" y="3682986"/>
                <a:ext cx="1095227" cy="649833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Main Repository</a:t>
                </a:r>
              </a:p>
            </p:txBody>
          </p:sp>
        </p:grp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BE3875-2805-4DE9-B869-9BF0263C7361}"/>
              </a:ext>
            </a:extLst>
          </p:cNvPr>
          <p:cNvCxnSpPr>
            <a:cxnSpLocks/>
            <a:stCxn id="20495" idx="2"/>
            <a:endCxn id="26" idx="1"/>
          </p:cNvCxnSpPr>
          <p:nvPr/>
        </p:nvCxnSpPr>
        <p:spPr>
          <a:xfrm rot="5400000" flipH="1" flipV="1">
            <a:off x="3293634" y="5293795"/>
            <a:ext cx="373429" cy="1174311"/>
          </a:xfrm>
          <a:prstGeom prst="bentConnector4">
            <a:avLst>
              <a:gd name="adj1" fmla="val -61216"/>
              <a:gd name="adj2" fmla="val 83384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4AF222-CFBF-4DFE-8687-0B83B84F0B68}"/>
              </a:ext>
            </a:extLst>
          </p:cNvPr>
          <p:cNvCxnSpPr>
            <a:cxnSpLocks/>
            <a:stCxn id="20505" idx="2"/>
            <a:endCxn id="20509" idx="2"/>
          </p:cNvCxnSpPr>
          <p:nvPr/>
        </p:nvCxnSpPr>
        <p:spPr>
          <a:xfrm rot="5400000" flipH="1">
            <a:off x="4162911" y="1552002"/>
            <a:ext cx="2390789" cy="7627171"/>
          </a:xfrm>
          <a:prstGeom prst="bentConnector3">
            <a:avLst>
              <a:gd name="adj1" fmla="val -9562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E2A510F-DCD6-4301-8526-8B3925584CB4}"/>
              </a:ext>
            </a:extLst>
          </p:cNvPr>
          <p:cNvCxnSpPr>
            <a:cxnSpLocks/>
            <a:stCxn id="2" idx="3"/>
            <a:endCxn id="47" idx="0"/>
          </p:cNvCxnSpPr>
          <p:nvPr/>
        </p:nvCxnSpPr>
        <p:spPr>
          <a:xfrm>
            <a:off x="2851995" y="3191116"/>
            <a:ext cx="1597023" cy="1821257"/>
          </a:xfrm>
          <a:prstGeom prst="bentConnector2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58D0BD78-E6FA-4C25-8F5C-5BE674B6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114" y="6284250"/>
            <a:ext cx="15681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CLONE to USS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12A7CA2-93E1-4E39-B9CF-2A48AC385F7D}"/>
              </a:ext>
            </a:extLst>
          </p:cNvPr>
          <p:cNvCxnSpPr>
            <a:cxnSpLocks/>
            <a:stCxn id="3" idx="0"/>
            <a:endCxn id="20482" idx="1"/>
          </p:cNvCxnSpPr>
          <p:nvPr/>
        </p:nvCxnSpPr>
        <p:spPr>
          <a:xfrm rot="5400000" flipH="1" flipV="1">
            <a:off x="8545581" y="3833704"/>
            <a:ext cx="1518844" cy="274583"/>
          </a:xfrm>
          <a:prstGeom prst="bentConnector2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B1268D7-1E7B-4C56-98C2-5264A0BF66E9}"/>
              </a:ext>
            </a:extLst>
          </p:cNvPr>
          <p:cNvCxnSpPr>
            <a:cxnSpLocks/>
            <a:stCxn id="20491" idx="3"/>
            <a:endCxn id="20499" idx="2"/>
          </p:cNvCxnSpPr>
          <p:nvPr/>
        </p:nvCxnSpPr>
        <p:spPr>
          <a:xfrm flipV="1">
            <a:off x="4846900" y="5367241"/>
            <a:ext cx="1245938" cy="338141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2431F7F-4D6E-49C8-87C9-A21612585583}"/>
              </a:ext>
            </a:extLst>
          </p:cNvPr>
          <p:cNvCxnSpPr>
            <a:cxnSpLocks/>
            <a:stCxn id="20491" idx="3"/>
          </p:cNvCxnSpPr>
          <p:nvPr/>
        </p:nvCxnSpPr>
        <p:spPr>
          <a:xfrm>
            <a:off x="4846900" y="5705382"/>
            <a:ext cx="3028367" cy="197670"/>
          </a:xfrm>
          <a:prstGeom prst="bentConnector3">
            <a:avLst>
              <a:gd name="adj1" fmla="val 20524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CB09C84C-228B-4E0E-BD70-7816EEEC7E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63330" y="4284420"/>
            <a:ext cx="470133" cy="188053"/>
          </a:xfrm>
          <a:prstGeom prst="rect">
            <a:avLst/>
          </a:prstGeom>
        </p:spPr>
      </p:pic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ED6C7F6-C252-48D4-BD6A-B89BE674EBD5}"/>
              </a:ext>
            </a:extLst>
          </p:cNvPr>
          <p:cNvCxnSpPr>
            <a:cxnSpLocks/>
            <a:stCxn id="20499" idx="4"/>
            <a:endCxn id="3" idx="1"/>
          </p:cNvCxnSpPr>
          <p:nvPr/>
        </p:nvCxnSpPr>
        <p:spPr>
          <a:xfrm flipV="1">
            <a:off x="6524638" y="4959758"/>
            <a:ext cx="1287668" cy="407483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BA86E00-E5CE-4CB1-8EA3-38235AEE4B30}"/>
              </a:ext>
            </a:extLst>
          </p:cNvPr>
          <p:cNvCxnSpPr>
            <a:cxnSpLocks/>
            <a:stCxn id="3" idx="3"/>
            <a:endCxn id="20494" idx="2"/>
          </p:cNvCxnSpPr>
          <p:nvPr/>
        </p:nvCxnSpPr>
        <p:spPr>
          <a:xfrm>
            <a:off x="10523118" y="4959758"/>
            <a:ext cx="785560" cy="383167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5">
            <a:extLst>
              <a:ext uri="{FF2B5EF4-FFF2-40B4-BE49-F238E27FC236}">
                <a16:creationId xmlns:a16="http://schemas.microsoft.com/office/drawing/2014/main" id="{F5E9B381-4A65-4CBB-8E29-7F76A4DFE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54" y="3203509"/>
            <a:ext cx="1385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Start Pipeline </a:t>
            </a:r>
          </a:p>
        </p:txBody>
      </p:sp>
      <p:sp>
        <p:nvSpPr>
          <p:cNvPr id="20499" name="AutoShape 26">
            <a:extLst>
              <a:ext uri="{FF2B5EF4-FFF2-40B4-BE49-F238E27FC236}">
                <a16:creationId xmlns:a16="http://schemas.microsoft.com/office/drawing/2014/main" id="{D1FD89E7-0BC8-4A06-87B1-766D24DC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38" y="5151341"/>
            <a:ext cx="431800" cy="431800"/>
          </a:xfrm>
          <a:prstGeom prst="flowChartMagneticDisk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USS</a:t>
            </a:r>
          </a:p>
        </p:txBody>
      </p:sp>
      <p:pic>
        <p:nvPicPr>
          <p:cNvPr id="20507" name="Picture 20506">
            <a:extLst>
              <a:ext uri="{FF2B5EF4-FFF2-40B4-BE49-F238E27FC236}">
                <a16:creationId xmlns:a16="http://schemas.microsoft.com/office/drawing/2014/main" id="{80B69F62-0C9F-47D1-9608-6006F8CC36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361" y="2396545"/>
            <a:ext cx="444056" cy="523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AAC99C17-53AA-4D81-B7C8-5404320C4441}"/>
              </a:ext>
            </a:extLst>
          </p:cNvPr>
          <p:cNvSpPr/>
          <p:nvPr/>
        </p:nvSpPr>
        <p:spPr>
          <a:xfrm>
            <a:off x="5536280" y="2854017"/>
            <a:ext cx="2045861" cy="36777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EB138-474C-467B-9457-4D523044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532" y="-87444"/>
            <a:ext cx="5593080" cy="768482"/>
          </a:xfrm>
        </p:spPr>
        <p:txBody>
          <a:bodyPr/>
          <a:lstStyle/>
          <a:p>
            <a:r>
              <a:rPr lang="en-US" dirty="0"/>
              <a:t>DBB  Build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C48A-7073-48E9-B279-80665801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487" y="923472"/>
            <a:ext cx="3575813" cy="3470967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Determine  “what has changed”  since the last build (“git diff” on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zFS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Get Dependencies - Scan each  changed file on zFS and update their logical metadata in the DBB WebApp Database.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Resolver – query the Database for other  programs impacted by the change. This includes statically linked sub-programs.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Copy changed files (source and copybooks) to MVS for a compile &amp; link.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Compile and Link each changed program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457C1E6-6763-46C1-ADB5-2DD937D08351}"/>
              </a:ext>
            </a:extLst>
          </p:cNvPr>
          <p:cNvGrpSpPr/>
          <p:nvPr/>
        </p:nvGrpSpPr>
        <p:grpSpPr>
          <a:xfrm>
            <a:off x="693101" y="2836769"/>
            <a:ext cx="2534323" cy="3694957"/>
            <a:chOff x="163585" y="2141220"/>
            <a:chExt cx="2652703" cy="376428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2EACFDE-2AC8-4D2C-945D-996C534F0620}"/>
                </a:ext>
              </a:extLst>
            </p:cNvPr>
            <p:cNvSpPr/>
            <p:nvPr/>
          </p:nvSpPr>
          <p:spPr>
            <a:xfrm>
              <a:off x="163585" y="2141220"/>
              <a:ext cx="2652703" cy="37642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6D82578-69C4-4D76-ADC6-45024E93D3E5}"/>
                </a:ext>
              </a:extLst>
            </p:cNvPr>
            <p:cNvSpPr/>
            <p:nvPr/>
          </p:nvSpPr>
          <p:spPr>
            <a:xfrm>
              <a:off x="272697" y="3929159"/>
              <a:ext cx="2305606" cy="17771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71DE67-B10F-4DF7-B665-8E1AE9753C44}"/>
                </a:ext>
              </a:extLst>
            </p:cNvPr>
            <p:cNvGrpSpPr/>
            <p:nvPr/>
          </p:nvGrpSpPr>
          <p:grpSpPr>
            <a:xfrm>
              <a:off x="1872588" y="4525873"/>
              <a:ext cx="598196" cy="514112"/>
              <a:chOff x="1523857" y="1722043"/>
              <a:chExt cx="598196" cy="514112"/>
            </a:xfrm>
          </p:grpSpPr>
          <p:pic>
            <p:nvPicPr>
              <p:cNvPr id="20" name="Graphic 19" descr="Braille">
                <a:extLst>
                  <a:ext uri="{FF2B5EF4-FFF2-40B4-BE49-F238E27FC236}">
                    <a16:creationId xmlns:a16="http://schemas.microsoft.com/office/drawing/2014/main" id="{19D45AFA-1C44-4A14-BA47-E3BC2435A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70528" y="1946595"/>
                <a:ext cx="289560" cy="28956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32C69F-9FA7-4CAB-9CCF-5B37FB3F0730}"/>
                  </a:ext>
                </a:extLst>
              </p:cNvPr>
              <p:cNvSpPr txBox="1"/>
              <p:nvPr/>
            </p:nvSpPr>
            <p:spPr>
              <a:xfrm>
                <a:off x="1523857" y="1722043"/>
                <a:ext cx="598196" cy="28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CPY-3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52DDAB-625A-4A16-A58B-CF418632ED0A}"/>
                </a:ext>
              </a:extLst>
            </p:cNvPr>
            <p:cNvGrpSpPr/>
            <p:nvPr/>
          </p:nvGrpSpPr>
          <p:grpSpPr>
            <a:xfrm>
              <a:off x="745459" y="4054017"/>
              <a:ext cx="668955" cy="627967"/>
              <a:chOff x="39833" y="2069725"/>
              <a:chExt cx="668955" cy="627967"/>
            </a:xfrm>
          </p:grpSpPr>
          <p:pic>
            <p:nvPicPr>
              <p:cNvPr id="25" name="Content Placeholder 5" descr="Browser window">
                <a:extLst>
                  <a:ext uri="{FF2B5EF4-FFF2-40B4-BE49-F238E27FC236}">
                    <a16:creationId xmlns:a16="http://schemas.microsoft.com/office/drawing/2014/main" id="{625E24B0-5D6D-4C8C-A126-43F383AEA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7745" y="2244560"/>
                <a:ext cx="453132" cy="453132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83A072-678E-4216-BE0B-EE9AA6E05899}"/>
                  </a:ext>
                </a:extLst>
              </p:cNvPr>
              <p:cNvSpPr txBox="1"/>
              <p:nvPr/>
            </p:nvSpPr>
            <p:spPr>
              <a:xfrm>
                <a:off x="39833" y="2069725"/>
                <a:ext cx="668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PGM-B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BF5F01E-B959-4164-A956-F5039C98A4DC}"/>
                </a:ext>
              </a:extLst>
            </p:cNvPr>
            <p:cNvGrpSpPr/>
            <p:nvPr/>
          </p:nvGrpSpPr>
          <p:grpSpPr>
            <a:xfrm>
              <a:off x="338116" y="4746070"/>
              <a:ext cx="668955" cy="627967"/>
              <a:chOff x="18274" y="2002104"/>
              <a:chExt cx="668955" cy="627967"/>
            </a:xfrm>
          </p:grpSpPr>
          <p:pic>
            <p:nvPicPr>
              <p:cNvPr id="28" name="Content Placeholder 5" descr="Browser window">
                <a:extLst>
                  <a:ext uri="{FF2B5EF4-FFF2-40B4-BE49-F238E27FC236}">
                    <a16:creationId xmlns:a16="http://schemas.microsoft.com/office/drawing/2014/main" id="{42DCBFE7-755E-4787-9F30-F21BCC1EC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186" y="2176939"/>
                <a:ext cx="453132" cy="453132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A04868-5592-40CE-A524-1A7A27EFE77E}"/>
                  </a:ext>
                </a:extLst>
              </p:cNvPr>
              <p:cNvSpPr txBox="1"/>
              <p:nvPr/>
            </p:nvSpPr>
            <p:spPr>
              <a:xfrm>
                <a:off x="18274" y="2002104"/>
                <a:ext cx="668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PGM-C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EAC45EE-10C2-40C8-A0B1-38BD4301B083}"/>
                </a:ext>
              </a:extLst>
            </p:cNvPr>
            <p:cNvGrpSpPr/>
            <p:nvPr/>
          </p:nvGrpSpPr>
          <p:grpSpPr>
            <a:xfrm>
              <a:off x="518893" y="2776699"/>
              <a:ext cx="1951892" cy="1093438"/>
              <a:chOff x="518893" y="2776699"/>
              <a:chExt cx="1951892" cy="109343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4DF827C-B4D6-4144-9C69-F837DCA16218}"/>
                  </a:ext>
                </a:extLst>
              </p:cNvPr>
              <p:cNvGrpSpPr/>
              <p:nvPr/>
            </p:nvGrpSpPr>
            <p:grpSpPr>
              <a:xfrm>
                <a:off x="1872588" y="3325230"/>
                <a:ext cx="598197" cy="514112"/>
                <a:chOff x="1872588" y="3325230"/>
                <a:chExt cx="598197" cy="514112"/>
              </a:xfrm>
            </p:grpSpPr>
            <p:pic>
              <p:nvPicPr>
                <p:cNvPr id="17" name="Graphic 16" descr="Braille">
                  <a:extLst>
                    <a:ext uri="{FF2B5EF4-FFF2-40B4-BE49-F238E27FC236}">
                      <a16:creationId xmlns:a16="http://schemas.microsoft.com/office/drawing/2014/main" id="{CDA45820-F030-444D-9C5B-F455EA8C32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9259" y="3549782"/>
                  <a:ext cx="289560" cy="289560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BA1976-089B-4D62-8A6F-11B1907394FF}"/>
                    </a:ext>
                  </a:extLst>
                </p:cNvPr>
                <p:cNvSpPr txBox="1"/>
                <p:nvPr/>
              </p:nvSpPr>
              <p:spPr>
                <a:xfrm>
                  <a:off x="1872588" y="3325230"/>
                  <a:ext cx="598197" cy="282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CPY-2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D141DE9-B34E-4A8B-A9D8-E69632B397B2}"/>
                  </a:ext>
                </a:extLst>
              </p:cNvPr>
              <p:cNvGrpSpPr/>
              <p:nvPr/>
            </p:nvGrpSpPr>
            <p:grpSpPr>
              <a:xfrm>
                <a:off x="1479613" y="2776699"/>
                <a:ext cx="598197" cy="514112"/>
                <a:chOff x="1523857" y="1722043"/>
                <a:chExt cx="598197" cy="514112"/>
              </a:xfrm>
            </p:grpSpPr>
            <p:pic>
              <p:nvPicPr>
                <p:cNvPr id="12" name="Graphic 11" descr="Braille">
                  <a:extLst>
                    <a:ext uri="{FF2B5EF4-FFF2-40B4-BE49-F238E27FC236}">
                      <a16:creationId xmlns:a16="http://schemas.microsoft.com/office/drawing/2014/main" id="{3042B24F-F466-47E1-B0E4-DAF92B2874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0528" y="1946595"/>
                  <a:ext cx="289560" cy="28956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B580DCF-72BA-4A99-8EE0-4115DB144D76}"/>
                    </a:ext>
                  </a:extLst>
                </p:cNvPr>
                <p:cNvSpPr txBox="1"/>
                <p:nvPr/>
              </p:nvSpPr>
              <p:spPr>
                <a:xfrm>
                  <a:off x="1523857" y="1722043"/>
                  <a:ext cx="598197" cy="282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CPY-1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F5B8959-09A9-46C9-B6D9-3CD355FF4FE3}"/>
                  </a:ext>
                </a:extLst>
              </p:cNvPr>
              <p:cNvGrpSpPr/>
              <p:nvPr/>
            </p:nvGrpSpPr>
            <p:grpSpPr>
              <a:xfrm>
                <a:off x="518893" y="3242170"/>
                <a:ext cx="668955" cy="627967"/>
                <a:chOff x="290362" y="1817163"/>
                <a:chExt cx="668955" cy="627967"/>
              </a:xfrm>
            </p:grpSpPr>
            <p:pic>
              <p:nvPicPr>
                <p:cNvPr id="5" name="Content Placeholder 5" descr="Browser window">
                  <a:extLst>
                    <a:ext uri="{FF2B5EF4-FFF2-40B4-BE49-F238E27FC236}">
                      <a16:creationId xmlns:a16="http://schemas.microsoft.com/office/drawing/2014/main" id="{7261F8CA-C120-4E04-AA3A-51DCEE7707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8274" y="1991998"/>
                  <a:ext cx="453132" cy="453132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CF1B05-5422-4D94-A42B-EAEBE12FF6F4}"/>
                    </a:ext>
                  </a:extLst>
                </p:cNvPr>
                <p:cNvSpPr txBox="1"/>
                <p:nvPr/>
              </p:nvSpPr>
              <p:spPr>
                <a:xfrm>
                  <a:off x="290362" y="1817163"/>
                  <a:ext cx="6689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PGM-A</a:t>
                  </a:r>
                </a:p>
              </p:txBody>
            </p:sp>
          </p:grp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8F76CF9A-C3FE-4B14-9822-F092ABDE6FA5}"/>
                  </a:ext>
                </a:extLst>
              </p:cNvPr>
              <p:cNvCxnSpPr>
                <a:cxnSpLocks/>
                <a:stCxn id="5" idx="3"/>
                <a:endCxn id="12" idx="2"/>
              </p:cNvCxnSpPr>
              <p:nvPr/>
            </p:nvCxnSpPr>
            <p:spPr>
              <a:xfrm flipV="1">
                <a:off x="1079937" y="3290811"/>
                <a:ext cx="691127" cy="352760"/>
              </a:xfrm>
              <a:prstGeom prst="curvedConnector2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Curved 35">
                <a:extLst>
                  <a:ext uri="{FF2B5EF4-FFF2-40B4-BE49-F238E27FC236}">
                    <a16:creationId xmlns:a16="http://schemas.microsoft.com/office/drawing/2014/main" id="{8BF2F5BB-C469-4280-ACAE-A29F8C288D59}"/>
                  </a:ext>
                </a:extLst>
              </p:cNvPr>
              <p:cNvCxnSpPr>
                <a:cxnSpLocks/>
                <a:stCxn id="5" idx="3"/>
                <a:endCxn id="17" idx="2"/>
              </p:cNvCxnSpPr>
              <p:nvPr/>
            </p:nvCxnSpPr>
            <p:spPr>
              <a:xfrm>
                <a:off x="1079937" y="3643571"/>
                <a:ext cx="1084102" cy="195771"/>
              </a:xfrm>
              <a:prstGeom prst="curvedConnector4">
                <a:avLst>
                  <a:gd name="adj1" fmla="val 43323"/>
                  <a:gd name="adj2" fmla="val 216769"/>
                </a:avLst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FD28939F-AAFF-4B92-940D-C93BB285C11C}"/>
                </a:ext>
              </a:extLst>
            </p:cNvPr>
            <p:cNvCxnSpPr>
              <a:cxnSpLocks/>
              <a:stCxn id="25" idx="3"/>
              <a:endCxn id="17" idx="2"/>
            </p:cNvCxnSpPr>
            <p:nvPr/>
          </p:nvCxnSpPr>
          <p:spPr>
            <a:xfrm flipV="1">
              <a:off x="1306503" y="3839342"/>
              <a:ext cx="857536" cy="616076"/>
            </a:xfrm>
            <a:prstGeom prst="curvedConnector2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C76C2865-4C12-4D27-A6E6-85EF831B5720}"/>
                </a:ext>
              </a:extLst>
            </p:cNvPr>
            <p:cNvCxnSpPr>
              <a:cxnSpLocks/>
              <a:stCxn id="25" idx="2"/>
              <a:endCxn id="28" idx="3"/>
            </p:cNvCxnSpPr>
            <p:nvPr/>
          </p:nvCxnSpPr>
          <p:spPr>
            <a:xfrm rot="5400000">
              <a:off x="756806" y="4824339"/>
              <a:ext cx="465487" cy="180777"/>
            </a:xfrm>
            <a:prstGeom prst="curvedConnector2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F4502CA7-DA3C-4FCF-8F64-72DDA4BCD6F5}"/>
                </a:ext>
              </a:extLst>
            </p:cNvPr>
            <p:cNvCxnSpPr>
              <a:cxnSpLocks/>
              <a:stCxn id="25" idx="3"/>
              <a:endCxn id="20" idx="2"/>
            </p:cNvCxnSpPr>
            <p:nvPr/>
          </p:nvCxnSpPr>
          <p:spPr>
            <a:xfrm>
              <a:off x="1306503" y="4455418"/>
              <a:ext cx="857536" cy="584567"/>
            </a:xfrm>
            <a:prstGeom prst="curvedConnector4">
              <a:avLst>
                <a:gd name="adj1" fmla="val 41558"/>
                <a:gd name="adj2" fmla="val 139106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6F0B1BE-9E24-4195-997C-07F8430FFDFE}"/>
                </a:ext>
              </a:extLst>
            </p:cNvPr>
            <p:cNvSpPr txBox="1"/>
            <p:nvPr/>
          </p:nvSpPr>
          <p:spPr>
            <a:xfrm>
              <a:off x="423023" y="2207518"/>
              <a:ext cx="2176765" cy="53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Sample Application with Related Dependencies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6AE7140-9EDA-4B2C-BED3-300EC84BE6EE}"/>
                </a:ext>
              </a:extLst>
            </p:cNvPr>
            <p:cNvSpPr txBox="1"/>
            <p:nvPr/>
          </p:nvSpPr>
          <p:spPr>
            <a:xfrm>
              <a:off x="964942" y="4932711"/>
              <a:ext cx="669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Static Link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A2473FF-5E2F-4BF8-B78C-2A93A57A61A1}"/>
                </a:ext>
              </a:extLst>
            </p:cNvPr>
            <p:cNvSpPr/>
            <p:nvPr/>
          </p:nvSpPr>
          <p:spPr>
            <a:xfrm>
              <a:off x="163585" y="2697958"/>
              <a:ext cx="2463492" cy="19840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0ADFA53-0FC2-4B22-801E-D36075391EC2}"/>
              </a:ext>
            </a:extLst>
          </p:cNvPr>
          <p:cNvGrpSpPr/>
          <p:nvPr/>
        </p:nvGrpSpPr>
        <p:grpSpPr>
          <a:xfrm>
            <a:off x="5864057" y="3163119"/>
            <a:ext cx="1577001" cy="1602015"/>
            <a:chOff x="5396709" y="1201738"/>
            <a:chExt cx="1403350" cy="1602015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D2FA9B6-BB75-4804-9A81-E3EBED6DE7E4}"/>
                </a:ext>
              </a:extLst>
            </p:cNvPr>
            <p:cNvSpPr/>
            <p:nvPr/>
          </p:nvSpPr>
          <p:spPr>
            <a:xfrm>
              <a:off x="5396709" y="1201738"/>
              <a:ext cx="1403350" cy="16020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9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0167C69-98D1-4CD1-B883-8E9969E2ADD2}"/>
                </a:ext>
              </a:extLst>
            </p:cNvPr>
            <p:cNvGrpSpPr/>
            <p:nvPr/>
          </p:nvGrpSpPr>
          <p:grpSpPr>
            <a:xfrm>
              <a:off x="6141528" y="1649446"/>
              <a:ext cx="494054" cy="380655"/>
              <a:chOff x="1932567" y="3454686"/>
              <a:chExt cx="684427" cy="436245"/>
            </a:xfrm>
          </p:grpSpPr>
          <p:pic>
            <p:nvPicPr>
              <p:cNvPr id="97" name="Graphic 96" descr="Braille">
                <a:extLst>
                  <a:ext uri="{FF2B5EF4-FFF2-40B4-BE49-F238E27FC236}">
                    <a16:creationId xmlns:a16="http://schemas.microsoft.com/office/drawing/2014/main" id="{65DAF964-D88F-4798-8629-EA4E22282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45679" y="3601372"/>
                <a:ext cx="289560" cy="289559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DBB14A5-4BD3-4C05-905F-F1AB171B5C5E}"/>
                  </a:ext>
                </a:extLst>
              </p:cNvPr>
              <p:cNvSpPr txBox="1"/>
              <p:nvPr/>
            </p:nvSpPr>
            <p:spPr>
              <a:xfrm>
                <a:off x="1932565" y="3454682"/>
                <a:ext cx="684426" cy="282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CPY-2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37CC34B-C372-4A6B-961D-4CA78C793FF3}"/>
                </a:ext>
              </a:extLst>
            </p:cNvPr>
            <p:cNvGrpSpPr/>
            <p:nvPr/>
          </p:nvGrpSpPr>
          <p:grpSpPr>
            <a:xfrm>
              <a:off x="6132868" y="1298445"/>
              <a:ext cx="494054" cy="374922"/>
              <a:chOff x="1534636" y="1780940"/>
              <a:chExt cx="684427" cy="429674"/>
            </a:xfrm>
          </p:grpSpPr>
          <p:pic>
            <p:nvPicPr>
              <p:cNvPr id="95" name="Graphic 94" descr="Braille">
                <a:extLst>
                  <a:ext uri="{FF2B5EF4-FFF2-40B4-BE49-F238E27FC236}">
                    <a16:creationId xmlns:a16="http://schemas.microsoft.com/office/drawing/2014/main" id="{123E9F40-EF31-4BBA-A71F-5D270F158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59745" y="1921054"/>
                <a:ext cx="289560" cy="289560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C25871-2160-4392-882E-8324D9FF80F6}"/>
                  </a:ext>
                </a:extLst>
              </p:cNvPr>
              <p:cNvSpPr txBox="1"/>
              <p:nvPr/>
            </p:nvSpPr>
            <p:spPr>
              <a:xfrm>
                <a:off x="1534634" y="1780937"/>
                <a:ext cx="684426" cy="282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CPY-1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480EEF0-C0F6-484E-BC95-0199D809D46B}"/>
                </a:ext>
              </a:extLst>
            </p:cNvPr>
            <p:cNvGrpSpPr/>
            <p:nvPr/>
          </p:nvGrpSpPr>
          <p:grpSpPr>
            <a:xfrm>
              <a:off x="5643222" y="1290036"/>
              <a:ext cx="494053" cy="547948"/>
              <a:chOff x="290362" y="1817163"/>
              <a:chExt cx="684424" cy="627967"/>
            </a:xfrm>
          </p:grpSpPr>
          <p:pic>
            <p:nvPicPr>
              <p:cNvPr id="93" name="Content Placeholder 5" descr="Browser window">
                <a:extLst>
                  <a:ext uri="{FF2B5EF4-FFF2-40B4-BE49-F238E27FC236}">
                    <a16:creationId xmlns:a16="http://schemas.microsoft.com/office/drawing/2014/main" id="{0C54CA3F-2F10-4DD8-B0D0-442A912A0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8274" y="1991998"/>
                <a:ext cx="453132" cy="453132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CF7C7D-B8ED-4DCC-8F40-9A53C4CF669E}"/>
                  </a:ext>
                </a:extLst>
              </p:cNvPr>
              <p:cNvSpPr txBox="1"/>
              <p:nvPr/>
            </p:nvSpPr>
            <p:spPr>
              <a:xfrm>
                <a:off x="290362" y="1817163"/>
                <a:ext cx="684424" cy="282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PGM-A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2033D3-2F99-4467-BE66-02BAA8103F66}"/>
                </a:ext>
              </a:extLst>
            </p:cNvPr>
            <p:cNvGrpSpPr/>
            <p:nvPr/>
          </p:nvGrpSpPr>
          <p:grpSpPr>
            <a:xfrm>
              <a:off x="5671441" y="1753373"/>
              <a:ext cx="494053" cy="525463"/>
              <a:chOff x="5663216" y="1880389"/>
              <a:chExt cx="494053" cy="525463"/>
            </a:xfrm>
          </p:grpSpPr>
          <p:pic>
            <p:nvPicPr>
              <p:cNvPr id="103" name="Content Placeholder 5" descr="Browser window">
                <a:extLst>
                  <a:ext uri="{FF2B5EF4-FFF2-40B4-BE49-F238E27FC236}">
                    <a16:creationId xmlns:a16="http://schemas.microsoft.com/office/drawing/2014/main" id="{2EFF6E39-4705-4253-87E4-9994BF94A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21117" y="2010461"/>
                <a:ext cx="327095" cy="395391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02DED04-58E5-4F62-A54D-BF6D81870112}"/>
                  </a:ext>
                </a:extLst>
              </p:cNvPr>
              <p:cNvSpPr txBox="1"/>
              <p:nvPr/>
            </p:nvSpPr>
            <p:spPr>
              <a:xfrm>
                <a:off x="5663216" y="1880389"/>
                <a:ext cx="4940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PGM-B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EB6012D-14AA-436D-A220-D6B01B06A186}"/>
                </a:ext>
              </a:extLst>
            </p:cNvPr>
            <p:cNvGrpSpPr/>
            <p:nvPr/>
          </p:nvGrpSpPr>
          <p:grpSpPr>
            <a:xfrm>
              <a:off x="6115543" y="1994301"/>
              <a:ext cx="438633" cy="366394"/>
              <a:chOff x="1561328" y="1873479"/>
              <a:chExt cx="564023" cy="515899"/>
            </a:xfrm>
          </p:grpSpPr>
          <p:pic>
            <p:nvPicPr>
              <p:cNvPr id="106" name="Graphic 105" descr="Braille">
                <a:extLst>
                  <a:ext uri="{FF2B5EF4-FFF2-40B4-BE49-F238E27FC236}">
                    <a16:creationId xmlns:a16="http://schemas.microsoft.com/office/drawing/2014/main" id="{E2C17D40-6760-480A-B9D1-2B1C1E7C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98559" y="2070325"/>
                <a:ext cx="289560" cy="319053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590627B-10B5-4AB3-8A88-6E9F27AF3893}"/>
                  </a:ext>
                </a:extLst>
              </p:cNvPr>
              <p:cNvSpPr txBox="1"/>
              <p:nvPr/>
            </p:nvSpPr>
            <p:spPr>
              <a:xfrm>
                <a:off x="1561328" y="1873479"/>
                <a:ext cx="564023" cy="34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CPY-3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815BFEC-2805-4B05-AC14-593F4FDE59ED}"/>
                </a:ext>
              </a:extLst>
            </p:cNvPr>
            <p:cNvGrpSpPr/>
            <p:nvPr/>
          </p:nvGrpSpPr>
          <p:grpSpPr>
            <a:xfrm>
              <a:off x="5671441" y="2186837"/>
              <a:ext cx="494053" cy="530104"/>
              <a:chOff x="5663216" y="1904465"/>
              <a:chExt cx="494053" cy="530104"/>
            </a:xfrm>
          </p:grpSpPr>
          <p:pic>
            <p:nvPicPr>
              <p:cNvPr id="114" name="Content Placeholder 5" descr="Browser window">
                <a:extLst>
                  <a:ext uri="{FF2B5EF4-FFF2-40B4-BE49-F238E27FC236}">
                    <a16:creationId xmlns:a16="http://schemas.microsoft.com/office/drawing/2014/main" id="{AEECDB80-F7F6-4640-81C1-D4E9A2A9F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19448" y="2039178"/>
                <a:ext cx="327095" cy="395391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455440C-1240-48E3-8DDC-1404103E1900}"/>
                  </a:ext>
                </a:extLst>
              </p:cNvPr>
              <p:cNvSpPr txBox="1"/>
              <p:nvPr/>
            </p:nvSpPr>
            <p:spPr>
              <a:xfrm>
                <a:off x="5663216" y="1904465"/>
                <a:ext cx="4940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PGM-C</a:t>
                </a:r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60CE7FC-1F6E-48E2-B54B-2900331FAAD7}"/>
              </a:ext>
            </a:extLst>
          </p:cNvPr>
          <p:cNvGrpSpPr/>
          <p:nvPr/>
        </p:nvGrpSpPr>
        <p:grpSpPr>
          <a:xfrm>
            <a:off x="3453559" y="3472164"/>
            <a:ext cx="2159214" cy="2484351"/>
            <a:chOff x="3454888" y="1147476"/>
            <a:chExt cx="2159214" cy="2484351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70302A47-D0F7-4501-A1AA-46033887494B}"/>
                </a:ext>
              </a:extLst>
            </p:cNvPr>
            <p:cNvSpPr/>
            <p:nvPr/>
          </p:nvSpPr>
          <p:spPr>
            <a:xfrm>
              <a:off x="3454888" y="1147476"/>
              <a:ext cx="1850634" cy="248435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D6A5F18-0436-40E1-B4FA-4C0C35F6FE1E}"/>
                </a:ext>
              </a:extLst>
            </p:cNvPr>
            <p:cNvSpPr/>
            <p:nvPr/>
          </p:nvSpPr>
          <p:spPr>
            <a:xfrm>
              <a:off x="3645915" y="1932770"/>
              <a:ext cx="1403350" cy="49193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9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04A6298-77FD-4269-8EEE-31843DC11AF2}"/>
                </a:ext>
              </a:extLst>
            </p:cNvPr>
            <p:cNvSpPr txBox="1"/>
            <p:nvPr/>
          </p:nvSpPr>
          <p:spPr>
            <a:xfrm>
              <a:off x="3930294" y="1217665"/>
              <a:ext cx="929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Scenarios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9CE175D-A417-4305-80F7-43BDACA2BE8F}"/>
                </a:ext>
              </a:extLst>
            </p:cNvPr>
            <p:cNvGrpSpPr/>
            <p:nvPr/>
          </p:nvGrpSpPr>
          <p:grpSpPr>
            <a:xfrm>
              <a:off x="3639844" y="2835922"/>
              <a:ext cx="1974258" cy="556634"/>
              <a:chOff x="3357170" y="3173093"/>
              <a:chExt cx="2013334" cy="556634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FFBD89D-A7F4-42A1-AC84-7A50928C78B6}"/>
                  </a:ext>
                </a:extLst>
              </p:cNvPr>
              <p:cNvSpPr/>
              <p:nvPr/>
            </p:nvSpPr>
            <p:spPr>
              <a:xfrm>
                <a:off x="3357170" y="3173093"/>
                <a:ext cx="1403350" cy="55663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D3CC02B-5F0C-4FA3-868F-514D4F6586AA}"/>
                  </a:ext>
                </a:extLst>
              </p:cNvPr>
              <p:cNvSpPr txBox="1"/>
              <p:nvPr/>
            </p:nvSpPr>
            <p:spPr>
              <a:xfrm>
                <a:off x="3385412" y="3285141"/>
                <a:ext cx="1985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Change PGM-B</a:t>
                </a:r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7662A1-44E4-4C09-8FDC-8558DBFEAFE8}"/>
                </a:ext>
              </a:extLst>
            </p:cNvPr>
            <p:cNvSpPr/>
            <p:nvPr/>
          </p:nvSpPr>
          <p:spPr>
            <a:xfrm>
              <a:off x="3745657" y="2018950"/>
              <a:ext cx="119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Change CPY-2</a:t>
              </a:r>
            </a:p>
          </p:txBody>
        </p:sp>
      </p:grpSp>
      <p:sp>
        <p:nvSpPr>
          <p:cNvPr id="124" name="Arrow: Curved Up 123">
            <a:extLst>
              <a:ext uri="{FF2B5EF4-FFF2-40B4-BE49-F238E27FC236}">
                <a16:creationId xmlns:a16="http://schemas.microsoft.com/office/drawing/2014/main" id="{5394A140-5471-4053-8894-6A8B6E3E61EC}"/>
              </a:ext>
            </a:extLst>
          </p:cNvPr>
          <p:cNvSpPr/>
          <p:nvPr/>
        </p:nvSpPr>
        <p:spPr>
          <a:xfrm>
            <a:off x="4818969" y="4724267"/>
            <a:ext cx="1260014" cy="391018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7B0EE8F-DAFD-422C-8D81-447DF77EAF80}"/>
              </a:ext>
            </a:extLst>
          </p:cNvPr>
          <p:cNvGrpSpPr/>
          <p:nvPr/>
        </p:nvGrpSpPr>
        <p:grpSpPr>
          <a:xfrm>
            <a:off x="5972567" y="4891676"/>
            <a:ext cx="1261954" cy="1467334"/>
            <a:chOff x="3500438" y="4281879"/>
            <a:chExt cx="1261954" cy="146733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C3CCA45-169F-43FC-8968-3783A55C6561}"/>
                </a:ext>
              </a:extLst>
            </p:cNvPr>
            <p:cNvSpPr/>
            <p:nvPr/>
          </p:nvSpPr>
          <p:spPr>
            <a:xfrm>
              <a:off x="3500438" y="4281879"/>
              <a:ext cx="1261954" cy="14673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653A4F9-D1F8-48E2-8025-5BC3A1B64588}"/>
                </a:ext>
              </a:extLst>
            </p:cNvPr>
            <p:cNvGrpSpPr/>
            <p:nvPr/>
          </p:nvGrpSpPr>
          <p:grpSpPr>
            <a:xfrm>
              <a:off x="3706384" y="4464598"/>
              <a:ext cx="972284" cy="1084694"/>
              <a:chOff x="5643222" y="1290036"/>
              <a:chExt cx="972284" cy="108469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13A1BD70-3C2E-49E8-9F52-29B0E5AA99AE}"/>
                  </a:ext>
                </a:extLst>
              </p:cNvPr>
              <p:cNvGrpSpPr/>
              <p:nvPr/>
            </p:nvGrpSpPr>
            <p:grpSpPr>
              <a:xfrm>
                <a:off x="6102820" y="1365189"/>
                <a:ext cx="507514" cy="403207"/>
                <a:chOff x="1878940" y="3128909"/>
                <a:chExt cx="703072" cy="462089"/>
              </a:xfrm>
            </p:grpSpPr>
            <p:pic>
              <p:nvPicPr>
                <p:cNvPr id="144" name="Graphic 143" descr="Braille">
                  <a:extLst>
                    <a:ext uri="{FF2B5EF4-FFF2-40B4-BE49-F238E27FC236}">
                      <a16:creationId xmlns:a16="http://schemas.microsoft.com/office/drawing/2014/main" id="{B3BD5F2D-2B5A-44F9-83CF-BD1A7B45A2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4340" y="3301438"/>
                  <a:ext cx="289560" cy="289560"/>
                </a:xfrm>
                <a:prstGeom prst="rect">
                  <a:avLst/>
                </a:prstGeom>
              </p:spPr>
            </p:pic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A20595A-0B8E-4740-976E-0B8524880AB5}"/>
                    </a:ext>
                  </a:extLst>
                </p:cNvPr>
                <p:cNvSpPr txBox="1"/>
                <p:nvPr/>
              </p:nvSpPr>
              <p:spPr>
                <a:xfrm>
                  <a:off x="1878940" y="3128909"/>
                  <a:ext cx="703072" cy="282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CPY-2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E4EB66B-2FB9-4E24-B6D0-D92CAE41FD1D}"/>
                  </a:ext>
                </a:extLst>
              </p:cNvPr>
              <p:cNvGrpSpPr/>
              <p:nvPr/>
            </p:nvGrpSpPr>
            <p:grpSpPr>
              <a:xfrm>
                <a:off x="5643222" y="1290036"/>
                <a:ext cx="549458" cy="547948"/>
                <a:chOff x="290362" y="1817163"/>
                <a:chExt cx="761177" cy="627967"/>
              </a:xfrm>
            </p:grpSpPr>
            <p:pic>
              <p:nvPicPr>
                <p:cNvPr id="140" name="Content Placeholder 5" descr="Browser window">
                  <a:extLst>
                    <a:ext uri="{FF2B5EF4-FFF2-40B4-BE49-F238E27FC236}">
                      <a16:creationId xmlns:a16="http://schemas.microsoft.com/office/drawing/2014/main" id="{8723A66B-052D-49E8-B838-1A28D864F8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8274" y="1991998"/>
                  <a:ext cx="453132" cy="453132"/>
                </a:xfrm>
                <a:prstGeom prst="rect">
                  <a:avLst/>
                </a:prstGeom>
              </p:spPr>
            </p:pic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778ED12-44B4-4FD9-B665-1E30FDC4695C}"/>
                    </a:ext>
                  </a:extLst>
                </p:cNvPr>
                <p:cNvSpPr txBox="1"/>
                <p:nvPr/>
              </p:nvSpPr>
              <p:spPr>
                <a:xfrm>
                  <a:off x="290362" y="1817163"/>
                  <a:ext cx="761177" cy="282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PGM-B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8E8C8BD-977F-4111-AC20-498BD41AD6DC}"/>
                  </a:ext>
                </a:extLst>
              </p:cNvPr>
              <p:cNvGrpSpPr/>
              <p:nvPr/>
            </p:nvGrpSpPr>
            <p:grpSpPr>
              <a:xfrm>
                <a:off x="5673131" y="1855449"/>
                <a:ext cx="556301" cy="519281"/>
                <a:chOff x="5664906" y="1982465"/>
                <a:chExt cx="556301" cy="519281"/>
              </a:xfrm>
            </p:grpSpPr>
            <p:pic>
              <p:nvPicPr>
                <p:cNvPr id="138" name="Content Placeholder 5" descr="Browser window">
                  <a:extLst>
                    <a:ext uri="{FF2B5EF4-FFF2-40B4-BE49-F238E27FC236}">
                      <a16:creationId xmlns:a16="http://schemas.microsoft.com/office/drawing/2014/main" id="{AECBBF99-317A-445E-9CDA-008CF18CDF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7947" y="2106355"/>
                  <a:ext cx="327095" cy="395391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30AA0DF8-A5BA-4F61-86EB-C9689DB2B20A}"/>
                    </a:ext>
                  </a:extLst>
                </p:cNvPr>
                <p:cNvSpPr txBox="1"/>
                <p:nvPr/>
              </p:nvSpPr>
              <p:spPr>
                <a:xfrm>
                  <a:off x="5664906" y="1982465"/>
                  <a:ext cx="55630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PGM-C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304D8D5F-983F-460C-B16C-0C659EECBB2C}"/>
                  </a:ext>
                </a:extLst>
              </p:cNvPr>
              <p:cNvGrpSpPr/>
              <p:nvPr/>
            </p:nvGrpSpPr>
            <p:grpSpPr>
              <a:xfrm>
                <a:off x="6125319" y="1723254"/>
                <a:ext cx="490187" cy="384457"/>
                <a:chOff x="1573900" y="1491832"/>
                <a:chExt cx="630315" cy="541332"/>
              </a:xfrm>
            </p:grpSpPr>
            <p:pic>
              <p:nvPicPr>
                <p:cNvPr id="136" name="Graphic 135" descr="Braille">
                  <a:extLst>
                    <a:ext uri="{FF2B5EF4-FFF2-40B4-BE49-F238E27FC236}">
                      <a16:creationId xmlns:a16="http://schemas.microsoft.com/office/drawing/2014/main" id="{88EE2DDB-D79E-456A-816E-88172A325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082" y="1743604"/>
                  <a:ext cx="289560" cy="289560"/>
                </a:xfrm>
                <a:prstGeom prst="rect">
                  <a:avLst/>
                </a:prstGeom>
              </p:spPr>
            </p:pic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D91E620-0BCF-4655-BC58-CB869591C7F1}"/>
                    </a:ext>
                  </a:extLst>
                </p:cNvPr>
                <p:cNvSpPr txBox="1"/>
                <p:nvPr/>
              </p:nvSpPr>
              <p:spPr>
                <a:xfrm>
                  <a:off x="1573900" y="1491832"/>
                  <a:ext cx="630315" cy="346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CPY-3</a:t>
                  </a:r>
                </a:p>
              </p:txBody>
            </p:sp>
          </p:grpSp>
        </p:grpSp>
      </p:grpSp>
      <p:sp>
        <p:nvSpPr>
          <p:cNvPr id="149" name="Arrow: Curved Up 148">
            <a:extLst>
              <a:ext uri="{FF2B5EF4-FFF2-40B4-BE49-F238E27FC236}">
                <a16:creationId xmlns:a16="http://schemas.microsoft.com/office/drawing/2014/main" id="{D2D8B030-62F8-4E59-AC0C-18017DC5F17E}"/>
              </a:ext>
            </a:extLst>
          </p:cNvPr>
          <p:cNvSpPr/>
          <p:nvPr/>
        </p:nvSpPr>
        <p:spPr>
          <a:xfrm rot="677808">
            <a:off x="4702363" y="5884221"/>
            <a:ext cx="1261954" cy="427127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779E9-A8B0-4030-9D6F-C56FB2CB3AE3}"/>
              </a:ext>
            </a:extLst>
          </p:cNvPr>
          <p:cNvSpPr txBox="1"/>
          <p:nvPr/>
        </p:nvSpPr>
        <p:spPr>
          <a:xfrm>
            <a:off x="5650837" y="2898100"/>
            <a:ext cx="204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DBB Result - Build List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BA95B60-CB6E-438C-A6D1-BE7484C17F05}"/>
              </a:ext>
            </a:extLst>
          </p:cNvPr>
          <p:cNvSpPr txBox="1"/>
          <p:nvPr/>
        </p:nvSpPr>
        <p:spPr>
          <a:xfrm>
            <a:off x="8968612" y="584918"/>
            <a:ext cx="25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DBB Logic – Impact Analysis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6B64B9A-2F49-4344-BC5D-57F9E24C9C1D}"/>
              </a:ext>
            </a:extLst>
          </p:cNvPr>
          <p:cNvSpPr txBox="1"/>
          <p:nvPr/>
        </p:nvSpPr>
        <p:spPr>
          <a:xfrm>
            <a:off x="742964" y="1012875"/>
            <a:ext cx="5928876" cy="16004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Here are 2 scenarios to explain how DBB works when a change is made to a sample application of, lets say,  3 programs and 3 copybooks.  </a:t>
            </a:r>
          </a:p>
          <a:p>
            <a:pPr algn="just"/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If we change CYP-2, DBB will return a build-list of “PGMS A,B,C“ and  their dependent copybooks “CPY1,2,3”.  </a:t>
            </a:r>
          </a:p>
          <a:p>
            <a:pPr algn="just"/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If we change PGM-B, DBB will return “PGMS B &amp; C” and Copybooks “2 &amp;3”. 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6063407-BB25-4297-8AEE-A9CAB786C4C6}"/>
              </a:ext>
            </a:extLst>
          </p:cNvPr>
          <p:cNvSpPr/>
          <p:nvPr/>
        </p:nvSpPr>
        <p:spPr>
          <a:xfrm>
            <a:off x="3046657" y="681038"/>
            <a:ext cx="3948935" cy="2015141"/>
          </a:xfrm>
          <a:prstGeom prst="cloudCallout">
            <a:avLst>
              <a:gd name="adj1" fmla="val 70456"/>
              <a:gd name="adj2" fmla="val 2020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Almost there on </a:t>
            </a:r>
            <a:r>
              <a:rPr lang="en-US" dirty="0" err="1">
                <a:solidFill>
                  <a:schemeClr val="tx1"/>
                </a:solidFill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flow ---see </a:t>
            </a:r>
            <a:r>
              <a:rPr lang="en-US" dirty="0" err="1">
                <a:solidFill>
                  <a:schemeClr val="tx1"/>
                </a:solidFill>
              </a:rPr>
              <a:t>americprise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dbb</a:t>
            </a:r>
            <a:r>
              <a:rPr lang="en-US" dirty="0">
                <a:solidFill>
                  <a:schemeClr val="tx1"/>
                </a:solidFill>
              </a:rPr>
              <a:t>/git </a:t>
            </a:r>
            <a:r>
              <a:rPr lang="en-US" dirty="0" err="1">
                <a:solidFill>
                  <a:schemeClr val="tx1"/>
                </a:solidFill>
              </a:rPr>
              <a:t>pres</a:t>
            </a:r>
            <a:r>
              <a:rPr lang="en-US" dirty="0">
                <a:solidFill>
                  <a:schemeClr val="tx1"/>
                </a:solidFill>
              </a:rPr>
              <a:t> for better </a:t>
            </a:r>
            <a:r>
              <a:rPr lang="en-US" dirty="0" err="1">
                <a:solidFill>
                  <a:schemeClr val="tx1"/>
                </a:solidFill>
              </a:rPr>
              <a:t>ver</a:t>
            </a:r>
            <a:r>
              <a:rPr lang="en-US" dirty="0">
                <a:solidFill>
                  <a:schemeClr val="tx1"/>
                </a:solidFill>
              </a:rPr>
              <a:t> of these slides </a:t>
            </a:r>
          </a:p>
        </p:txBody>
      </p:sp>
    </p:spTree>
    <p:extLst>
      <p:ext uri="{BB962C8B-B14F-4D97-AF65-F5344CB8AC3E}">
        <p14:creationId xmlns:p14="http://schemas.microsoft.com/office/powerpoint/2010/main" val="86691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7E16-9899-48A3-BF35-EF00CF06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802F-9354-4A57-B62A-1E4F1E86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Outline  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DB56-3770-4F5B-889A-4BA4F735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non-confidential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0C1EC-13B1-43C4-9260-A658EC95A8D4}"/>
              </a:ext>
            </a:extLst>
          </p:cNvPr>
          <p:cNvSpPr/>
          <p:nvPr/>
        </p:nvSpPr>
        <p:spPr>
          <a:xfrm>
            <a:off x="5974813" y="324433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E42EA-F589-4159-90E2-E1B5392BF43C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7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228D-CA1D-4CE0-8DE6-69735B9D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0"/>
            <a:ext cx="10897299" cy="713232"/>
          </a:xfrm>
        </p:spPr>
        <p:txBody>
          <a:bodyPr>
            <a:normAutofit fontScale="90000"/>
          </a:bodyPr>
          <a:lstStyle/>
          <a:p>
            <a:r>
              <a:rPr lang="en-US" dirty="0"/>
              <a:t>IBM Dependency Based Build (DBB)	- Getting Started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692F0-18D6-4805-9B2E-533A74293951}"/>
              </a:ext>
            </a:extLst>
          </p:cNvPr>
          <p:cNvSpPr/>
          <p:nvPr/>
        </p:nvSpPr>
        <p:spPr>
          <a:xfrm>
            <a:off x="8321513" y="6628289"/>
            <a:ext cx="2279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aseline="30000" dirty="0"/>
              <a:t>1</a:t>
            </a:r>
            <a:endParaRPr lang="en-US" sz="1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6C6E57-E64C-4C59-9F43-7C0C79875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6" y="1253331"/>
            <a:ext cx="10612773" cy="5374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Getting Started – Configuration Test</a:t>
            </a:r>
          </a:p>
          <a:p>
            <a:pPr lvl="0"/>
            <a:r>
              <a:rPr lang="en-US" sz="2000" dirty="0"/>
              <a:t>Start small to gain experience and minimize errors.  Pick a sample application to migrate from MVS to USS.  </a:t>
            </a:r>
          </a:p>
          <a:p>
            <a:pPr lvl="0"/>
            <a:r>
              <a:rPr lang="en-US" sz="2000" dirty="0"/>
              <a:t>Follow the guidelines in the DBB zAppBuild Groovy samples on how to structure your SCM folders and build scripts.  </a:t>
            </a:r>
          </a:p>
          <a:p>
            <a:pPr lvl="0"/>
            <a:r>
              <a:rPr lang="en-US" sz="2000" dirty="0"/>
              <a:t>Ensure .gitattributes are in place source files are tagged??? (or use the migration tool)??: </a:t>
            </a:r>
          </a:p>
          <a:p>
            <a:pPr lvl="1"/>
            <a:r>
              <a:rPr lang="en-US" sz="1800" dirty="0"/>
              <a:t>…..  </a:t>
            </a:r>
            <a:r>
              <a:rPr lang="en-US" sz="1800" dirty="0" err="1"/>
              <a:t>chtag</a:t>
            </a:r>
            <a:r>
              <a:rPr lang="en-US" sz="1800" dirty="0"/>
              <a:t> -R -</a:t>
            </a:r>
            <a:r>
              <a:rPr lang="en-US" sz="1800" dirty="0" err="1"/>
              <a:t>tc</a:t>
            </a:r>
            <a:r>
              <a:rPr lang="en-US" sz="1800" dirty="0"/>
              <a:t> ????  ./my-app-</a:t>
            </a:r>
            <a:r>
              <a:rPr lang="en-US" sz="1800" dirty="0" err="1"/>
              <a:t>dir</a:t>
            </a:r>
            <a:r>
              <a:rPr lang="en-US" sz="1800" dirty="0"/>
              <a:t>  (to change extended tags)</a:t>
            </a:r>
          </a:p>
          <a:p>
            <a:pPr lvl="1"/>
            <a:r>
              <a:rPr lang="en-US" sz="1800" dirty="0"/>
              <a:t>…. ls -T  .’my-app-</a:t>
            </a:r>
            <a:r>
              <a:rPr lang="en-US" sz="1800" dirty="0" err="1"/>
              <a:t>dir</a:t>
            </a:r>
            <a:r>
              <a:rPr lang="en-US" sz="1800" dirty="0"/>
              <a:t>  (to view extended tags)</a:t>
            </a:r>
          </a:p>
          <a:p>
            <a:pPr lvl="0"/>
            <a:r>
              <a:rPr lang="en-US" sz="2000" dirty="0"/>
              <a:t>Review you .gitattributes and .gitignore rules and perform basic Git initializations (</a:t>
            </a:r>
            <a:r>
              <a:rPr lang="en-US" sz="2000" dirty="0" err="1"/>
              <a:t>init</a:t>
            </a:r>
            <a:r>
              <a:rPr lang="en-US" sz="2000" dirty="0"/>
              <a:t>, add, commit).</a:t>
            </a:r>
          </a:p>
          <a:p>
            <a:pPr lvl="0"/>
            <a:r>
              <a:rPr lang="en-US" sz="2000" dirty="0"/>
              <a:t>Review and customize your zAppBuild property files.</a:t>
            </a:r>
          </a:p>
          <a:p>
            <a:pPr lvl="0"/>
            <a:r>
              <a:rPr lang="en-US" sz="2000" dirty="0"/>
              <a:t>Build a startup shell script to test your new environment from the command line</a:t>
            </a:r>
          </a:p>
          <a:p>
            <a:pPr lvl="0"/>
            <a:r>
              <a:rPr lang="en-US" sz="2000" dirty="0"/>
              <a:t>Run a test, debug  and repeat.</a:t>
            </a:r>
          </a:p>
          <a:p>
            <a:r>
              <a:rPr lang="en-US" sz="2000" dirty="0"/>
              <a:t>After you’ve stabilized your installation, you can begin to configure your overall zDevOps pipeline. 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681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9DD5-3EFF-4B44-BD7C-2445F703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5" y="1263563"/>
            <a:ext cx="11114015" cy="5439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Configure your  zDevOps pipeline – User Build  Mode</a:t>
            </a:r>
          </a:p>
          <a:p>
            <a:pPr lvl="0"/>
            <a:r>
              <a:rPr lang="en-US" sz="2000" dirty="0"/>
              <a:t>Optionally, reset your DBB WebApp Database to clear out any unneeded test results from the DBB WebApp Database. </a:t>
            </a:r>
          </a:p>
          <a:p>
            <a:pPr lvl="1"/>
            <a:r>
              <a:rPr lang="en-US" sz="2000" dirty="0"/>
              <a:t>… add sample script </a:t>
            </a:r>
          </a:p>
          <a:p>
            <a:pPr lvl="0"/>
            <a:r>
              <a:rPr lang="en-US" sz="2000" dirty="0"/>
              <a:t>Configure your Jenkins pipeline for DBB (CI), </a:t>
            </a:r>
            <a:r>
              <a:rPr lang="en-US" sz="2000" dirty="0" err="1"/>
              <a:t>zUnit</a:t>
            </a:r>
            <a:r>
              <a:rPr lang="en-US" sz="2000" dirty="0"/>
              <a:t> and Urban Code (CD).</a:t>
            </a:r>
          </a:p>
          <a:p>
            <a:pPr lvl="0"/>
            <a:r>
              <a:rPr lang="en-US" sz="2000" dirty="0"/>
              <a:t>Initialize a git working folder and create a topic branch – how do we keep GHE and USS copy In sync???</a:t>
            </a:r>
          </a:p>
          <a:p>
            <a:pPr lvl="0"/>
            <a:r>
              <a:rPr lang="en-US" sz="2000" dirty="0"/>
              <a:t>Using </a:t>
            </a:r>
            <a:r>
              <a:rPr lang="en-US" sz="2000" dirty="0" err="1"/>
              <a:t>eGit</a:t>
            </a:r>
            <a:r>
              <a:rPr lang="en-US" sz="2000" dirty="0"/>
              <a:t> in </a:t>
            </a:r>
            <a:r>
              <a:rPr lang="en-US" sz="2000" dirty="0" err="1"/>
              <a:t>IDz</a:t>
            </a:r>
            <a:r>
              <a:rPr lang="en-US" sz="2000" dirty="0"/>
              <a:t>, clone your USS repo ??? A third copy of the GHE repo!!!</a:t>
            </a:r>
          </a:p>
          <a:p>
            <a:pPr lvl="0"/>
            <a:r>
              <a:rPr lang="en-US" sz="2000" dirty="0"/>
              <a:t>Test.  Use </a:t>
            </a:r>
            <a:r>
              <a:rPr lang="en-US" sz="2000" dirty="0" err="1"/>
              <a:t>IDz</a:t>
            </a:r>
            <a:r>
              <a:rPr lang="en-US" sz="2000" dirty="0"/>
              <a:t>, change a sample program and commit …. ??? Again what repo?</a:t>
            </a:r>
          </a:p>
          <a:p>
            <a:pPr lvl="0"/>
            <a:r>
              <a:rPr lang="en-US" sz="2000" dirty="0"/>
              <a:t>This Commit should trigger a Jenkins job to:</a:t>
            </a:r>
          </a:p>
          <a:p>
            <a:pPr lvl="1"/>
            <a:r>
              <a:rPr lang="en-US" sz="1600" dirty="0"/>
              <a:t>Invoke  your DBB Impact startup script … ??? May need to do an initial </a:t>
            </a:r>
            <a:r>
              <a:rPr lang="en-US" sz="1600" dirty="0" err="1"/>
              <a:t>scanOnly</a:t>
            </a:r>
            <a:r>
              <a:rPr lang="en-US" sz="1600" dirty="0"/>
              <a:t> or fullBuild first??</a:t>
            </a:r>
          </a:p>
          <a:p>
            <a:pPr lvl="1"/>
            <a:r>
              <a:rPr lang="en-US" sz="1600" dirty="0"/>
              <a:t>Invoke an Urban Code deploy task to copy the artifacts of your build (load modules, DBRM ..) to your target MVS host.  </a:t>
            </a:r>
          </a:p>
          <a:p>
            <a:pPr lvl="1"/>
            <a:r>
              <a:rPr lang="en-US" sz="1600" dirty="0"/>
              <a:t>Run automated unit tests ??? – need info on </a:t>
            </a:r>
            <a:r>
              <a:rPr lang="en-US" sz="1600" dirty="0" err="1"/>
              <a:t>zUnit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Report on build and test results.</a:t>
            </a:r>
          </a:p>
          <a:p>
            <a:pPr lvl="0"/>
            <a:r>
              <a:rPr lang="en-US" sz="2000" dirty="0"/>
              <a:t>That’s it! You now have a modern zDevOps pipeline with DBB automating your user build process.  Now for team builds.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E61B1B-B0CB-4724-9620-677190D7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0"/>
            <a:ext cx="10897299" cy="713232"/>
          </a:xfrm>
        </p:spPr>
        <p:txBody>
          <a:bodyPr>
            <a:normAutofit fontScale="90000"/>
          </a:bodyPr>
          <a:lstStyle/>
          <a:p>
            <a:r>
              <a:rPr lang="en-US" dirty="0"/>
              <a:t>IBM Dependency Based Build (DBB)	- Getting Started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C36926-9617-4E0B-B425-AF990E186B64}"/>
              </a:ext>
            </a:extLst>
          </p:cNvPr>
          <p:cNvSpPr/>
          <p:nvPr/>
        </p:nvSpPr>
        <p:spPr>
          <a:xfrm rot="786805">
            <a:off x="9420488" y="801898"/>
            <a:ext cx="2190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Draft-y</a:t>
            </a:r>
          </a:p>
        </p:txBody>
      </p:sp>
    </p:spTree>
    <p:extLst>
      <p:ext uri="{BB962C8B-B14F-4D97-AF65-F5344CB8AC3E}">
        <p14:creationId xmlns:p14="http://schemas.microsoft.com/office/powerpoint/2010/main" val="202074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9DD5-3EFF-4B44-BD7C-2445F703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1297118"/>
            <a:ext cx="10923165" cy="5388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Team Build &amp; CI/CD </a:t>
            </a:r>
            <a:endParaRPr lang="en-US" sz="2000" dirty="0"/>
          </a:p>
          <a:p>
            <a:pPr lvl="0"/>
            <a:r>
              <a:rPr lang="en-US" sz="2000" dirty="0"/>
              <a:t>Reset you DBB WebApp again (option –r).</a:t>
            </a:r>
          </a:p>
          <a:p>
            <a:pPr lvl="0"/>
            <a:r>
              <a:rPr lang="en-US" sz="2000" dirty="0"/>
              <a:t>Initialize your master source git repo.</a:t>
            </a:r>
          </a:p>
          <a:p>
            <a:pPr lvl="0"/>
            <a:r>
              <a:rPr lang="en-US" sz="2000" dirty="0"/>
              <a:t>Re-clone/mirror your master repo.  ??? Same issues as with user scenario – </a:t>
            </a:r>
            <a:r>
              <a:rPr lang="en-US" sz="2000" dirty="0" err="1"/>
              <a:t>sync’g</a:t>
            </a:r>
            <a:endParaRPr lang="en-US" sz="2000" dirty="0"/>
          </a:p>
          <a:p>
            <a:pPr lvl="0"/>
            <a:r>
              <a:rPr lang="en-US" sz="2000" dirty="0"/>
              <a:t>Manually run a </a:t>
            </a:r>
            <a:r>
              <a:rPr lang="en-US" sz="2000" b="1" dirty="0"/>
              <a:t>fullBuild</a:t>
            </a:r>
            <a:r>
              <a:rPr lang="en-US" sz="2000" dirty="0"/>
              <a:t> or </a:t>
            </a:r>
            <a:r>
              <a:rPr lang="en-US" sz="2000" b="1" dirty="0" err="1"/>
              <a:t>ScanOnly</a:t>
            </a:r>
            <a:r>
              <a:rPr lang="en-US" sz="2000" dirty="0"/>
              <a:t> DBB build to baseline your DBB dependency metadata (Collections) for your entire application(s). This is done only once.</a:t>
            </a:r>
          </a:p>
          <a:p>
            <a:pPr lvl="0"/>
            <a:r>
              <a:rPr lang="en-US" sz="2000" dirty="0"/>
              <a:t>Release Branch commits will cause Jenkins:</a:t>
            </a:r>
          </a:p>
          <a:p>
            <a:pPr lvl="1"/>
            <a:r>
              <a:rPr lang="en-US" sz="1600" dirty="0"/>
              <a:t>To trigger an </a:t>
            </a:r>
            <a:r>
              <a:rPr lang="en-US" sz="1600" b="1" dirty="0"/>
              <a:t>Impact</a:t>
            </a:r>
            <a:r>
              <a:rPr lang="en-US" sz="1600" dirty="0"/>
              <a:t> based DBB build. </a:t>
            </a:r>
          </a:p>
          <a:p>
            <a:pPr lvl="1"/>
            <a:r>
              <a:rPr lang="en-US" sz="1600" dirty="0"/>
              <a:t>Start and Urban Code deploy.</a:t>
            </a:r>
          </a:p>
          <a:p>
            <a:pPr lvl="1"/>
            <a:r>
              <a:rPr lang="en-US" sz="1600" dirty="0"/>
              <a:t>Run SIT, regression or other full application test.</a:t>
            </a:r>
            <a:r>
              <a:rPr lang="en-US" sz="2000" dirty="0"/>
              <a:t> -- ??? How is this automated </a:t>
            </a:r>
          </a:p>
          <a:p>
            <a:pPr lvl="0"/>
            <a:r>
              <a:rPr lang="en-US" sz="2000" dirty="0"/>
              <a:t>Enable email notification to admins and  developers on success/failure.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At this point, DBB’s Impact feature within your automated pipeline will continuously integrate, test and deploy your application with the latest committed changes. 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1F3C03-2E6D-4145-9EB7-06BC04ED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0"/>
            <a:ext cx="10897299" cy="713232"/>
          </a:xfrm>
        </p:spPr>
        <p:txBody>
          <a:bodyPr>
            <a:normAutofit fontScale="90000"/>
          </a:bodyPr>
          <a:lstStyle/>
          <a:p>
            <a:r>
              <a:rPr lang="en-US" dirty="0"/>
              <a:t>IBM Dependency Based Build (DBB)	- Getting Started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61227-5BD4-41C6-A722-06D124B930C0}"/>
              </a:ext>
            </a:extLst>
          </p:cNvPr>
          <p:cNvSpPr/>
          <p:nvPr/>
        </p:nvSpPr>
        <p:spPr>
          <a:xfrm rot="786805">
            <a:off x="9420488" y="801898"/>
            <a:ext cx="2190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Draft-y</a:t>
            </a:r>
          </a:p>
        </p:txBody>
      </p:sp>
    </p:spTree>
    <p:extLst>
      <p:ext uri="{BB962C8B-B14F-4D97-AF65-F5344CB8AC3E}">
        <p14:creationId xmlns:p14="http://schemas.microsoft.com/office/powerpoint/2010/main" val="427454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757</Words>
  <Application>Microsoft Office PowerPoint</Application>
  <PresentationFormat>Widescreen</PresentationFormat>
  <Paragraphs>119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Dependency Based Build - DBB</vt:lpstr>
      <vt:lpstr>IBM Dependency Based Build (DBB) - Nutshell</vt:lpstr>
      <vt:lpstr>PowerPoint Presentation</vt:lpstr>
      <vt:lpstr>DBB  Build Scenarios</vt:lpstr>
      <vt:lpstr>Getting Started </vt:lpstr>
      <vt:lpstr>IBM Dependency Based Build (DBB) - Getting Started</vt:lpstr>
      <vt:lpstr>IBM Dependency Based Build (DBB) - Getting Started</vt:lpstr>
      <vt:lpstr>IBM Dependency Based Build (DBB) - 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Traditional Vs Modern Mainframe Development</dc:title>
  <dc:creator>Nelson Lopez</dc:creator>
  <cp:lastModifiedBy>Nelson Lopez</cp:lastModifiedBy>
  <cp:revision>77</cp:revision>
  <dcterms:created xsi:type="dcterms:W3CDTF">2019-05-07T16:51:58Z</dcterms:created>
  <dcterms:modified xsi:type="dcterms:W3CDTF">2019-05-27T16:16:44Z</dcterms:modified>
</cp:coreProperties>
</file>