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8630"/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4"/>
  </p:normalViewPr>
  <p:slideViewPr>
    <p:cSldViewPr>
      <p:cViewPr>
        <p:scale>
          <a:sx n="40" d="100"/>
          <a:sy n="40" d="100"/>
        </p:scale>
        <p:origin x="1984" y="15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E0310E9E-A6C6-E843-BD78-C4B71EE3383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9699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2A8F48-AAC9-074C-BDAF-BC307B1DF97C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8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D5CBC0-F971-F546-9684-7126E2353DB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57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5EEF498-3088-C84F-BAD7-59BCF9D0790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52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939A4F-17FF-8E47-9DB3-3BF5489851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72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B29E186-162E-8A46-98DA-3E31B5B008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95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E3A759-43DE-7741-9EB5-A568245AD35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63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8EC2444-53C9-DA43-86AF-A8227F105E4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145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0094B1-36F9-BE45-B586-D230318221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413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8F1434-1CE8-4544-A008-A77730404B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27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97FE0A-6ECC-6946-9D0E-7767DB0C190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707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2ADF2-7651-BA42-8680-755B1F3AA13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659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C54AF18-2794-D744-A808-34935593DE2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07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8376B226-BEEB-1343-B99A-BF814D80CCD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5603200" y="18366702"/>
            <a:ext cx="10424160" cy="7498080"/>
          </a:xfrm>
          <a:prstGeom prst="rect">
            <a:avLst/>
          </a:prstGeom>
          <a:noFill/>
          <a:ln>
            <a:solidFill>
              <a:srgbClr val="FF91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603200" y="9540240"/>
            <a:ext cx="10424160" cy="8046720"/>
          </a:xfrm>
          <a:prstGeom prst="rect">
            <a:avLst/>
          </a:prstGeom>
          <a:noFill/>
          <a:ln>
            <a:solidFill>
              <a:srgbClr val="FF91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2074479" y="17874900"/>
            <a:ext cx="12801600" cy="7955280"/>
          </a:xfrm>
          <a:prstGeom prst="rect">
            <a:avLst/>
          </a:prstGeom>
          <a:noFill/>
          <a:ln>
            <a:solidFill>
              <a:srgbClr val="FF91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2061647" y="6035201"/>
            <a:ext cx="12779553" cy="10804999"/>
          </a:xfrm>
          <a:prstGeom prst="rect">
            <a:avLst/>
          </a:prstGeom>
          <a:noFill/>
          <a:ln>
            <a:solidFill>
              <a:srgbClr val="FF91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5578001"/>
            <a:ext cx="10876807" cy="11414599"/>
          </a:xfrm>
          <a:prstGeom prst="rect">
            <a:avLst/>
          </a:prstGeom>
          <a:noFill/>
          <a:ln>
            <a:solidFill>
              <a:srgbClr val="FF91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0"/>
            <a:ext cx="365760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334" y="5925846"/>
            <a:ext cx="10598545" cy="5134932"/>
          </a:xfrm>
          <a:prstGeom prst="rect">
            <a:avLst/>
          </a:prstGeom>
          <a:ln>
            <a:noFill/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000"/>
                </a:solidFill>
                <a:latin typeface="Helvetica"/>
                <a:cs typeface="Helvetica"/>
              </a:rPr>
              <a:t>INTRODUCTION</a:t>
            </a:r>
            <a:endParaRPr lang="en-US" sz="4400" b="1" dirty="0" smtClean="0">
              <a:solidFill>
                <a:srgbClr val="FF8000"/>
              </a:solidFill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3200" dirty="0" smtClean="0"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2007</a:t>
            </a:r>
            <a:r>
              <a:rPr lang="en-US" sz="3200" dirty="0" smtClean="0">
                <a:latin typeface="Helvetica"/>
                <a:cs typeface="Helvetica"/>
              </a:rPr>
              <a:t> – </a:t>
            </a:r>
            <a:r>
              <a:rPr lang="en-US" sz="3200" i="1" dirty="0" smtClean="0">
                <a:latin typeface="Helvetica"/>
                <a:cs typeface="Helvetica"/>
              </a:rPr>
              <a:t>Boston Bicycle Program</a:t>
            </a:r>
            <a:r>
              <a:rPr lang="en-US" sz="3200" dirty="0" smtClean="0">
                <a:latin typeface="Helvetica"/>
                <a:cs typeface="Helvetica"/>
              </a:rPr>
              <a:t> launched: doubled ridership.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2012</a:t>
            </a:r>
            <a:r>
              <a:rPr lang="en-US" sz="3200" dirty="0" smtClean="0">
                <a:latin typeface="Helvetica"/>
                <a:cs typeface="Helvetica"/>
              </a:rPr>
              <a:t> – 5 fatal bicycle incidents.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2013</a:t>
            </a:r>
            <a:r>
              <a:rPr lang="en-US" sz="3200" dirty="0" smtClean="0">
                <a:latin typeface="Helvetica"/>
                <a:cs typeface="Helvetica"/>
              </a:rPr>
              <a:t> – </a:t>
            </a:r>
            <a:r>
              <a:rPr lang="en-US" sz="3200" i="1" dirty="0" smtClean="0">
                <a:latin typeface="Helvetica"/>
                <a:cs typeface="Helvetica"/>
              </a:rPr>
              <a:t>Boston Bike Network Plan </a:t>
            </a:r>
            <a:r>
              <a:rPr lang="en-US" sz="3200" dirty="0" smtClean="0">
                <a:latin typeface="Helvetica"/>
                <a:cs typeface="Helvetica"/>
              </a:rPr>
              <a:t>: decreasing bicycle crashes by 50 percent by 2020.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This project: </a:t>
            </a:r>
            <a:r>
              <a:rPr lang="en-US" sz="3200" i="1" dirty="0" smtClean="0">
                <a:latin typeface="Helvetica"/>
                <a:cs typeface="Helvetica"/>
              </a:rPr>
              <a:t>identifying a comprehensive network of bicycle routes</a:t>
            </a:r>
            <a:r>
              <a:rPr lang="en-US" sz="3200" dirty="0" smtClean="0">
                <a:latin typeface="Helvetica"/>
                <a:cs typeface="Helvetica"/>
              </a:rPr>
              <a:t> through the city of Boston based on the Bikes Crash Data.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8082" y="2124992"/>
            <a:ext cx="25224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0"/>
              </a:lnSpc>
            </a:pPr>
            <a:r>
              <a:rPr lang="en-US" sz="5400" b="1" dirty="0" smtClean="0">
                <a:solidFill>
                  <a:srgbClr val="FF8000"/>
                </a:solidFill>
                <a:latin typeface="Helvetica"/>
                <a:cs typeface="Helvetica"/>
              </a:rPr>
              <a:t>Expanding Select Bicycle Lanes to </a:t>
            </a:r>
            <a:r>
              <a:rPr lang="en-US" sz="5400" b="1" dirty="0">
                <a:solidFill>
                  <a:srgbClr val="FF8000"/>
                </a:solidFill>
                <a:latin typeface="Helvetica"/>
                <a:cs typeface="Helvetica"/>
              </a:rPr>
              <a:t>Improve </a:t>
            </a:r>
            <a:r>
              <a:rPr lang="en-US" sz="5400" b="1" dirty="0" smtClean="0">
                <a:solidFill>
                  <a:srgbClr val="FF8000"/>
                </a:solidFill>
                <a:latin typeface="Helvetica"/>
                <a:cs typeface="Helvetica"/>
              </a:rPr>
              <a:t>Bike </a:t>
            </a:r>
            <a:r>
              <a:rPr lang="en-US" sz="5400" b="1" dirty="0">
                <a:solidFill>
                  <a:srgbClr val="FF8000"/>
                </a:solidFill>
                <a:latin typeface="Helvetica"/>
                <a:cs typeface="Helvetica"/>
              </a:rPr>
              <a:t>Safety </a:t>
            </a:r>
            <a:r>
              <a:rPr lang="en-US" sz="5400" b="1" dirty="0" smtClean="0">
                <a:solidFill>
                  <a:srgbClr val="FF8000"/>
                </a:solidFill>
                <a:latin typeface="Helvetica"/>
                <a:cs typeface="Helvetica"/>
              </a:rPr>
              <a:t>in Boston</a:t>
            </a:r>
          </a:p>
        </p:txBody>
      </p:sp>
      <p:pic>
        <p:nvPicPr>
          <p:cNvPr id="16" name="Picture 15" descr="BU_rgb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800" y="25400"/>
            <a:ext cx="3505200" cy="15724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755601" y="23356874"/>
            <a:ext cx="10351938" cy="239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8000"/>
                </a:solidFill>
                <a:latin typeface="Helvetica"/>
                <a:cs typeface="Helvetica"/>
              </a:rPr>
              <a:t>REFERENCES</a:t>
            </a:r>
          </a:p>
          <a:p>
            <a:pPr algn="ctr"/>
            <a:endParaRPr lang="en-US" sz="2800" b="1" dirty="0" smtClean="0">
              <a:solidFill>
                <a:srgbClr val="FF8000"/>
              </a:solidFill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Boston Bikes, http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://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www.cityofboston.gov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/bikes </a:t>
            </a:r>
            <a:endParaRPr lang="en-US" sz="20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Figure 1., https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://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public.tableau.com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/profile/</a:t>
            </a:r>
            <a:r>
              <a:rPr lang="en-US" sz="2000" dirty="0" err="1">
                <a:latin typeface="Helvetica" charset="0"/>
                <a:ea typeface="Helvetica" charset="0"/>
                <a:cs typeface="Helvetica" charset="0"/>
              </a:rPr>
              <a:t>asross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#!/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http://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www.cs.bu.edu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/faculty/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kfoury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/UNI-Teaching/CS512-Spring16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http://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cs-people.bu.edu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sz="2000" dirty="0" err="1" smtClean="0">
                <a:latin typeface="Helvetica" charset="0"/>
                <a:ea typeface="Helvetica" charset="0"/>
                <a:cs typeface="Helvetica" charset="0"/>
              </a:rPr>
              <a:t>lapets</a:t>
            </a:r>
            <a:r>
              <a:rPr lang="en-US" sz="2000" dirty="0" smtClean="0">
                <a:latin typeface="Helvetica" charset="0"/>
                <a:ea typeface="Helvetica" charset="0"/>
                <a:cs typeface="Helvetica" charset="0"/>
              </a:rPr>
              <a:t>/591/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07314" y="3670829"/>
            <a:ext cx="3990195" cy="1749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Helvetica"/>
                <a:cs typeface="Helvetica"/>
              </a:rPr>
              <a:t>Enze Yan </a:t>
            </a:r>
            <a:endParaRPr lang="en-US" sz="4400" dirty="0" smtClean="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</a:pPr>
            <a:r>
              <a:rPr lang="en-US" sz="2400" dirty="0" err="1" smtClean="0">
                <a:latin typeface="Helvetica"/>
                <a:cs typeface="Helvetica"/>
              </a:rPr>
              <a:t>enze@bu.edu</a:t>
            </a:r>
            <a:endParaRPr lang="en-US" sz="2400" dirty="0" smtClean="0">
              <a:latin typeface="Helvetica"/>
              <a:cs typeface="Helvetica"/>
            </a:endParaRPr>
          </a:p>
          <a:p>
            <a:pPr algn="ctr"/>
            <a:r>
              <a:rPr lang="en-US" sz="3200" dirty="0" smtClean="0">
                <a:latin typeface="Helvetica"/>
                <a:cs typeface="Helvetica"/>
              </a:rPr>
              <a:t>CS 512 &amp; CS 591 L1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334" y="11626019"/>
            <a:ext cx="10598545" cy="5134932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000"/>
                </a:solidFill>
                <a:latin typeface="Helvetica"/>
                <a:cs typeface="Helvetica"/>
              </a:rPr>
              <a:t>DATA</a:t>
            </a:r>
            <a:endParaRPr lang="en-US" sz="4400" b="1" dirty="0" smtClean="0">
              <a:solidFill>
                <a:srgbClr val="FF8000"/>
              </a:solidFill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3200" dirty="0" smtClean="0"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Bikes Crash Data Sets</a:t>
            </a:r>
            <a:r>
              <a:rPr lang="en-US" sz="3200" dirty="0" smtClean="0">
                <a:latin typeface="Helvetica"/>
                <a:cs typeface="Helvetica"/>
              </a:rPr>
              <a:t> (2009 – 2012):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>
                <a:latin typeface="Helvetica"/>
                <a:cs typeface="Helvetica"/>
              </a:rPr>
              <a:t>Boston Bikes Crash </a:t>
            </a:r>
            <a:r>
              <a:rPr lang="en-US" sz="3200" dirty="0" smtClean="0">
                <a:latin typeface="Helvetica"/>
                <a:cs typeface="Helvetica"/>
              </a:rPr>
              <a:t>Data (by BPD) 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EMS </a:t>
            </a:r>
            <a:r>
              <a:rPr lang="en-US" sz="3200" dirty="0">
                <a:latin typeface="Helvetica"/>
                <a:cs typeface="Helvetica"/>
              </a:rPr>
              <a:t>Crash </a:t>
            </a:r>
            <a:r>
              <a:rPr lang="en-US" sz="3200" dirty="0" smtClean="0">
                <a:latin typeface="Helvetica"/>
                <a:cs typeface="Helvetica"/>
              </a:rPr>
              <a:t>Data (by City of Boston)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Bike Collision Database (by Harvard </a:t>
            </a:r>
            <a:r>
              <a:rPr lang="en-US" sz="3200" dirty="0" err="1" smtClean="0">
                <a:latin typeface="Helvetica"/>
                <a:cs typeface="Helvetica"/>
              </a:rPr>
              <a:t>Dataverse</a:t>
            </a:r>
            <a:r>
              <a:rPr lang="en-US" sz="3200" dirty="0" smtClean="0">
                <a:latin typeface="Helvetica"/>
                <a:cs typeface="Helvetica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Existing Bike Network</a:t>
            </a:r>
            <a:r>
              <a:rPr lang="en-US" sz="3200" dirty="0" smtClean="0">
                <a:latin typeface="Helvetica"/>
                <a:cs typeface="Helvetica"/>
              </a:rPr>
              <a:t> (by </a:t>
            </a:r>
            <a:r>
              <a:rPr lang="en-US" sz="3200" dirty="0" err="1" smtClean="0">
                <a:latin typeface="Helvetica"/>
                <a:cs typeface="Helvetica"/>
              </a:rPr>
              <a:t>BostonGIS</a:t>
            </a:r>
            <a:r>
              <a:rPr lang="en-US" sz="3200" dirty="0" smtClean="0">
                <a:latin typeface="Helvetica"/>
                <a:cs typeface="Helvetica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Boston </a:t>
            </a:r>
            <a:r>
              <a:rPr lang="en-US" sz="3200" b="1" u="sng" dirty="0" err="1" smtClean="0">
                <a:latin typeface="Helvetica"/>
                <a:cs typeface="Helvetica"/>
              </a:rPr>
              <a:t>OpenStreetMap</a:t>
            </a:r>
            <a:r>
              <a:rPr lang="en-US" sz="3200" dirty="0" smtClean="0">
                <a:latin typeface="Helvetica"/>
                <a:cs typeface="Helvetica"/>
              </a:rPr>
              <a:t> (by Metro Extracts)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to get groups of connected streets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to acquire the length of each street</a:t>
            </a:r>
            <a:endParaRPr lang="en-US" sz="3200" dirty="0">
              <a:latin typeface="Helvetica"/>
              <a:cs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1076" y="18158456"/>
            <a:ext cx="12540124" cy="808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000"/>
                </a:solidFill>
                <a:latin typeface="Helvetica"/>
                <a:cs typeface="Helvetica"/>
              </a:rPr>
              <a:t>DATA ANALYSIS</a:t>
            </a:r>
            <a:endParaRPr lang="en-US" sz="4400" b="1" dirty="0" smtClean="0">
              <a:solidFill>
                <a:srgbClr val="FF8000"/>
              </a:solidFill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Goal: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To build a better </a:t>
            </a:r>
            <a:r>
              <a:rPr lang="en-US" sz="3200" i="1" dirty="0" smtClean="0">
                <a:latin typeface="Helvetica"/>
                <a:cs typeface="Helvetica"/>
              </a:rPr>
              <a:t>connected</a:t>
            </a:r>
            <a:r>
              <a:rPr lang="en-US" sz="3200" dirty="0" smtClean="0">
                <a:latin typeface="Helvetica"/>
                <a:cs typeface="Helvetica"/>
              </a:rPr>
              <a:t> bike lane network</a:t>
            </a: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What are the main streets that need a bike lane (if it hasn’t) in order to achieve connective routes?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Modeling:</a:t>
            </a:r>
            <a:endParaRPr lang="en-US" sz="3200" b="1" u="sng" dirty="0">
              <a:latin typeface="Helvetica"/>
              <a:cs typeface="Helvetica"/>
            </a:endParaRP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3 states for each pair of streets </a:t>
            </a:r>
            <a:r>
              <a:rPr lang="en-US" sz="3200" dirty="0" smtClean="0">
                <a:latin typeface="Helvetica"/>
                <a:cs typeface="Helvetica"/>
              </a:rPr>
              <a:t>(</a:t>
            </a:r>
            <a:r>
              <a:rPr lang="en-US" sz="3200" dirty="0" err="1" smtClean="0">
                <a:latin typeface="Helvetica"/>
                <a:cs typeface="Helvetica"/>
              </a:rPr>
              <a:t>x</a:t>
            </a:r>
            <a:r>
              <a:rPr lang="en-US" sz="3200" baseline="-25000" dirty="0" err="1" smtClean="0">
                <a:latin typeface="Helvetica"/>
                <a:cs typeface="Helvetica"/>
              </a:rPr>
              <a:t>i</a:t>
            </a:r>
            <a:r>
              <a:rPr lang="en-US" sz="3200" dirty="0" err="1" smtClean="0">
                <a:latin typeface="Helvetica"/>
                <a:cs typeface="Helvetica"/>
              </a:rPr>
              <a:t>,x</a:t>
            </a:r>
            <a:r>
              <a:rPr lang="en-US" sz="3200" baseline="-25000" dirty="0" err="1" smtClean="0">
                <a:latin typeface="Helvetica"/>
                <a:cs typeface="Helvetica"/>
              </a:rPr>
              <a:t>j</a:t>
            </a:r>
            <a:r>
              <a:rPr lang="en-US" sz="3200" dirty="0" smtClean="0">
                <a:latin typeface="Helvetica"/>
                <a:cs typeface="Helvetica"/>
              </a:rPr>
              <a:t>) that </a:t>
            </a:r>
            <a:r>
              <a:rPr lang="en-US" sz="3200" dirty="0" smtClean="0">
                <a:latin typeface="Helvetica"/>
                <a:cs typeface="Helvetica"/>
              </a:rPr>
              <a:t>connect/intersect:</a:t>
            </a: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</a:t>
            </a:r>
            <a:r>
              <a:rPr lang="en-US" sz="3200" baseline="-25000" dirty="0" smtClean="0">
                <a:latin typeface="Helvetica"/>
                <a:cs typeface="Helvetica"/>
              </a:rPr>
              <a:t>1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smtClean="0">
                <a:latin typeface="Helvetica"/>
                <a:cs typeface="Helvetica"/>
              </a:rPr>
              <a:t>= both streets have bike lanes.</a:t>
            </a: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</a:t>
            </a:r>
            <a:r>
              <a:rPr lang="en-US" sz="3200" baseline="-25000" dirty="0" smtClean="0">
                <a:latin typeface="Helvetica"/>
                <a:cs typeface="Helvetica"/>
              </a:rPr>
              <a:t>2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smtClean="0">
                <a:latin typeface="Helvetica"/>
                <a:cs typeface="Helvetica"/>
              </a:rPr>
              <a:t>= only 1 of the 2 streets has a </a:t>
            </a:r>
            <a:r>
              <a:rPr lang="en-US" sz="3200" dirty="0">
                <a:latin typeface="Helvetica"/>
                <a:cs typeface="Helvetica"/>
              </a:rPr>
              <a:t>bike </a:t>
            </a:r>
            <a:r>
              <a:rPr lang="en-US" sz="3200" dirty="0" smtClean="0">
                <a:latin typeface="Helvetica"/>
                <a:cs typeface="Helvetica"/>
              </a:rPr>
              <a:t>lane.</a:t>
            </a:r>
            <a:endParaRPr lang="en-US" sz="3200" dirty="0">
              <a:latin typeface="Helvetica"/>
              <a:cs typeface="Helvetica"/>
            </a:endParaRP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</a:t>
            </a:r>
            <a:r>
              <a:rPr lang="en-US" sz="3200" baseline="-25000" dirty="0" smtClean="0">
                <a:latin typeface="Helvetica"/>
                <a:cs typeface="Helvetica"/>
              </a:rPr>
              <a:t>3</a:t>
            </a:r>
            <a:r>
              <a:rPr lang="en-US" sz="3200" dirty="0">
                <a:latin typeface="Helvetica"/>
                <a:cs typeface="Helvetica"/>
              </a:rPr>
              <a:t> </a:t>
            </a:r>
            <a:r>
              <a:rPr lang="en-US" sz="3200" dirty="0" smtClean="0">
                <a:latin typeface="Helvetica"/>
                <a:cs typeface="Helvetica"/>
              </a:rPr>
              <a:t>= neither of the streets </a:t>
            </a:r>
            <a:r>
              <a:rPr lang="en-US" sz="3200" dirty="0">
                <a:latin typeface="Helvetica"/>
                <a:cs typeface="Helvetica"/>
              </a:rPr>
              <a:t>have bike </a:t>
            </a:r>
            <a:r>
              <a:rPr lang="en-US" sz="3200" dirty="0" smtClean="0">
                <a:latin typeface="Helvetica"/>
                <a:cs typeface="Helvetica"/>
              </a:rPr>
              <a:t>lanes.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Binary representation:</a:t>
            </a: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</a:t>
            </a:r>
            <a:r>
              <a:rPr lang="en-US" sz="3200" baseline="-25000" dirty="0" smtClean="0">
                <a:latin typeface="Helvetica"/>
                <a:cs typeface="Helvetica"/>
              </a:rPr>
              <a:t>1</a:t>
            </a:r>
            <a:r>
              <a:rPr lang="en-US" sz="3200" dirty="0" smtClean="0">
                <a:latin typeface="Helvetica"/>
                <a:cs typeface="Helvetica"/>
              </a:rPr>
              <a:t> = (1, 1)</a:t>
            </a: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</a:t>
            </a:r>
            <a:r>
              <a:rPr lang="en-US" sz="3200" baseline="-25000" dirty="0" smtClean="0">
                <a:latin typeface="Helvetica"/>
                <a:cs typeface="Helvetica"/>
              </a:rPr>
              <a:t>2</a:t>
            </a:r>
            <a:r>
              <a:rPr lang="en-US" sz="3200" dirty="0" smtClean="0">
                <a:latin typeface="Helvetica"/>
                <a:cs typeface="Helvetica"/>
              </a:rPr>
              <a:t> = (1, 0) or (0, 1)</a:t>
            </a: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</a:t>
            </a:r>
            <a:r>
              <a:rPr lang="en-US" sz="3200" baseline="-25000" dirty="0" smtClean="0">
                <a:latin typeface="Helvetica"/>
                <a:cs typeface="Helvetica"/>
              </a:rPr>
              <a:t>3</a:t>
            </a:r>
            <a:r>
              <a:rPr lang="en-US" sz="3200" dirty="0" smtClean="0">
                <a:latin typeface="Helvetica"/>
                <a:cs typeface="Helvetica"/>
              </a:rPr>
              <a:t> = (0, 0)</a:t>
            </a:r>
          </a:p>
          <a:p>
            <a:pPr marL="889000" lvl="1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State Transformation (Figure 3.)</a:t>
            </a:r>
            <a:endParaRPr lang="en-US" sz="3200" dirty="0">
              <a:latin typeface="Helvetica"/>
              <a:cs typeface="Helvetica"/>
            </a:endParaRPr>
          </a:p>
          <a:p>
            <a:pPr marL="1104900" lvl="2" indent="-457200">
              <a:lnSpc>
                <a:spcPct val="100000"/>
              </a:lnSpc>
              <a:buFont typeface="Arial" charset="0"/>
              <a:buChar char="•"/>
            </a:pPr>
            <a:endParaRPr lang="en-US" sz="3200" dirty="0" smtClean="0">
              <a:latin typeface="Helvetica"/>
              <a:cs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060385" y="10871363"/>
            <a:ext cx="1572874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Figure </a:t>
            </a:r>
            <a:r>
              <a:rPr lang="en-US" sz="2000" smtClean="0">
                <a:latin typeface="Helvetica"/>
                <a:cs typeface="Helvetica"/>
              </a:rPr>
              <a:t>2a.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12301077" y="15475857"/>
            <a:ext cx="12281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Figure 2b</a:t>
            </a:r>
            <a:r>
              <a:rPr lang="en-US" sz="3200" dirty="0" smtClean="0">
                <a:latin typeface="Helvetica"/>
                <a:cs typeface="Helvetica"/>
              </a:rPr>
              <a:t>: there are significantly less collisions occurred in the bike lane, compared to the streets without bike lane.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635351" y="18560946"/>
            <a:ext cx="103519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 smtClean="0">
                <a:solidFill>
                  <a:srgbClr val="FF8000"/>
                </a:solidFill>
                <a:latin typeface="Helvetica"/>
                <a:cs typeface="Helvetica"/>
              </a:rPr>
              <a:t>FUTURE WORK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3200" dirty="0" smtClean="0">
              <a:latin typeface="Helvetica"/>
              <a:cs typeface="Helvetic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Linear Programming vs. Integer Programming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Statistical analysis on the impact of adding bike lanes.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Updated Bike Collision Data.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en-US" sz="3200" dirty="0" smtClean="0">
                <a:latin typeface="Helvetica"/>
                <a:cs typeface="Helvetica"/>
              </a:rPr>
              <a:t>More information </a:t>
            </a:r>
            <a:r>
              <a:rPr lang="en-US" sz="3200" smtClean="0">
                <a:latin typeface="Helvetica"/>
                <a:cs typeface="Helvetica"/>
              </a:rPr>
              <a:t>on when (date) </a:t>
            </a:r>
            <a:r>
              <a:rPr lang="en-US" sz="3200" dirty="0" smtClean="0">
                <a:latin typeface="Helvetica"/>
                <a:cs typeface="Helvetica"/>
              </a:rPr>
              <a:t>each bike lane was installed in order to match with the bike collision on bike lane.</a:t>
            </a: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en-US" sz="3200" dirty="0" smtClean="0">
              <a:latin typeface="Helvetica"/>
              <a:cs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5635351" y="9595780"/>
                <a:ext cx="10448479" cy="8452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b="1" u="sng" dirty="0" smtClean="0">
                    <a:latin typeface="Helvetica"/>
                    <a:cs typeface="Helvetica"/>
                  </a:rPr>
                  <a:t>Optimization:</a:t>
                </a:r>
                <a:endParaRPr lang="en-US" sz="3200" b="1" u="sng" dirty="0">
                  <a:latin typeface="Helvetica"/>
                  <a:cs typeface="Helvetica"/>
                </a:endParaRP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i="1" dirty="0" smtClean="0">
                    <a:latin typeface="Helvetica"/>
                    <a:cs typeface="Helvetica"/>
                  </a:rPr>
                  <a:t>Maximize</a:t>
                </a:r>
                <a:r>
                  <a:rPr lang="en-US" sz="3200" dirty="0" smtClean="0">
                    <a:latin typeface="Helvetica"/>
                    <a:cs typeface="Helvetica"/>
                  </a:rPr>
                  <a:t> S</a:t>
                </a:r>
                <a:r>
                  <a:rPr lang="en-US" sz="3200" baseline="-25000" dirty="0" smtClean="0">
                    <a:latin typeface="Helvetica"/>
                    <a:cs typeface="Helvetica"/>
                  </a:rPr>
                  <a:t>1</a:t>
                </a:r>
                <a:r>
                  <a:rPr lang="en-US" sz="3200" dirty="0" smtClean="0">
                    <a:latin typeface="Helvetica"/>
                    <a:cs typeface="Helvetica"/>
                  </a:rPr>
                  <a:t> where most bike lanes are connected. </a:t>
                </a: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u="sng" dirty="0" smtClean="0">
                    <a:latin typeface="Helvetica"/>
                    <a:cs typeface="Helvetica"/>
                  </a:rPr>
                  <a:t>non-linear model</a:t>
                </a:r>
                <a:r>
                  <a:rPr lang="en-US" sz="3200" dirty="0" smtClean="0">
                    <a:latin typeface="Helvetica"/>
                    <a:cs typeface="Helvetica"/>
                  </a:rPr>
                  <a:t>:</a:t>
                </a:r>
                <a:endParaRPr lang="en-US" sz="3200" dirty="0">
                  <a:latin typeface="Helvetica"/>
                  <a:cs typeface="Helvetica"/>
                </a:endParaRP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Helvetica"/>
                      </a:rPr>
                      <m:t>𝑎𝑟𝑔𝑚𝑎𝑥</m:t>
                    </m:r>
                    <m:r>
                      <a:rPr lang="en-US" sz="3200" b="0" i="1" smtClean="0">
                        <a:latin typeface="Cambria Math" charset="0"/>
                        <a:cs typeface="Helvetica"/>
                      </a:rPr>
                      <m:t> 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𝑖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,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𝑗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b="0" i="1" smtClean="0">
                            <a:latin typeface="Cambria Math" charset="0"/>
                            <a:cs typeface="Helvetica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charset="0"/>
                                <a:cs typeface="Helvetica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cs typeface="Helvetica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 smtClean="0">
                  <a:latin typeface="Helvetica"/>
                  <a:cs typeface="Helvetica"/>
                </a:endParaRPr>
              </a:p>
              <a:p>
                <a:pPr marL="1104900" lvl="2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i="1" dirty="0">
                    <a:latin typeface="Helvetica"/>
                    <a:cs typeface="Helvetica"/>
                  </a:rPr>
                  <a:t>c</a:t>
                </a:r>
                <a:r>
                  <a:rPr lang="en-US" sz="3200" i="1" dirty="0" smtClean="0">
                    <a:latin typeface="Helvetica"/>
                    <a:cs typeface="Helvetica"/>
                  </a:rPr>
                  <a:t>onstraint set</a:t>
                </a:r>
                <a:r>
                  <a:rPr lang="en-US" sz="3200" dirty="0" smtClean="0">
                    <a:latin typeface="Helvetica"/>
                    <a:cs typeface="Helvetica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cs typeface="Helvetica"/>
                      </a:rPr>
                      <m:t>𝑥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𝑖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,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𝑗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b="0" dirty="0" smtClean="0">
                    <a:latin typeface="Helvetica"/>
                    <a:ea typeface="Cambria Math" charset="0"/>
                    <a:cs typeface="Cambria Math" charset="0"/>
                  </a:rPr>
                  <a:t> where 0 represents no bike lane, 1 means 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there is a bike lane.</a:t>
                </a:r>
                <a:endParaRPr lang="en-US" sz="3200" b="0" dirty="0" smtClean="0">
                  <a:latin typeface="Helvetica"/>
                  <a:ea typeface="Cambria Math" charset="0"/>
                  <a:cs typeface="Cambria Math" charset="0"/>
                </a:endParaRPr>
              </a:p>
              <a:p>
                <a:pPr marL="1104900" lvl="2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Solver:</a:t>
                </a:r>
                <a:r>
                  <a:rPr lang="en-US" sz="3200" b="1" dirty="0" smtClean="0">
                    <a:latin typeface="Helvetica"/>
                    <a:ea typeface="Cambria Math" charset="0"/>
                    <a:cs typeface="Cambria Math" charset="0"/>
                  </a:rPr>
                  <a:t> </a:t>
                </a:r>
                <a:r>
                  <a:rPr lang="en-US" sz="3200" b="1" dirty="0" err="1" smtClean="0">
                    <a:latin typeface="Helvetica"/>
                    <a:ea typeface="Cambria Math" charset="0"/>
                    <a:cs typeface="Cambria Math" charset="0"/>
                  </a:rPr>
                  <a:t>dReal</a:t>
                </a:r>
                <a:endParaRPr lang="en-US" sz="3200" b="1" dirty="0" smtClean="0">
                  <a:latin typeface="Helvetica"/>
                  <a:ea typeface="Cambria Math" charset="0"/>
                  <a:cs typeface="Cambria Math" charset="0"/>
                </a:endParaRP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i="1" dirty="0" smtClean="0">
                    <a:latin typeface="Helvetica"/>
                    <a:cs typeface="Helvetica"/>
                  </a:rPr>
                  <a:t>Minimize</a:t>
                </a:r>
                <a:r>
                  <a:rPr lang="en-US" sz="3200" dirty="0" smtClean="0">
                    <a:latin typeface="Helvetica"/>
                    <a:cs typeface="Helvetica"/>
                  </a:rPr>
                  <a:t> S</a:t>
                </a:r>
                <a:r>
                  <a:rPr lang="en-US" sz="3200" baseline="-25000" dirty="0" smtClean="0">
                    <a:latin typeface="Helvetica"/>
                    <a:cs typeface="Helvetica"/>
                  </a:rPr>
                  <a:t>2</a:t>
                </a:r>
                <a:r>
                  <a:rPr lang="en-US" sz="3200" dirty="0" smtClean="0">
                    <a:latin typeface="Helvetica"/>
                    <a:cs typeface="Helvetica"/>
                  </a:rPr>
                  <a:t> </a:t>
                </a:r>
                <a:r>
                  <a:rPr lang="en-US" sz="3200" dirty="0">
                    <a:latin typeface="Helvetica"/>
                    <a:cs typeface="Helvetica"/>
                  </a:rPr>
                  <a:t>where </a:t>
                </a:r>
                <a:r>
                  <a:rPr lang="en-US" sz="3200" dirty="0" smtClean="0">
                    <a:latin typeface="Helvetica"/>
                    <a:cs typeface="Helvetica"/>
                  </a:rPr>
                  <a:t>single bike lanes are left alone.</a:t>
                </a:r>
                <a:endParaRPr lang="en-US" sz="3200" b="1" dirty="0" smtClean="0">
                  <a:latin typeface="Helvetica"/>
                  <a:ea typeface="Cambria Math" charset="0"/>
                  <a:cs typeface="Cambria Math" charset="0"/>
                </a:endParaRP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u="sng" dirty="0">
                    <a:latin typeface="Helvetica"/>
                    <a:ea typeface="Cambria Math" charset="0"/>
                    <a:cs typeface="Cambria Math" charset="0"/>
                  </a:rPr>
                  <a:t>l</a:t>
                </a:r>
                <a:r>
                  <a:rPr lang="en-US" sz="3200" u="sng" dirty="0" smtClean="0">
                    <a:latin typeface="Helvetica"/>
                    <a:ea typeface="Cambria Math" charset="0"/>
                    <a:cs typeface="Cambria Math" charset="0"/>
                  </a:rPr>
                  <a:t>inear model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:</a:t>
                </a: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𝑎𝑟𝑔𝑚𝑖𝑛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𝑥𝑖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𝑥𝑗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3200" baseline="-25000" dirty="0" smtClean="0">
                  <a:latin typeface="Helvetica"/>
                  <a:ea typeface="Cambria Math" charset="0"/>
                  <a:cs typeface="Cambria Math" charset="0"/>
                </a:endParaRPr>
              </a:p>
              <a:p>
                <a:pPr marL="1104900" lvl="2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i="1" dirty="0">
                    <a:latin typeface="Helvetica"/>
                    <a:cs typeface="Helvetica"/>
                  </a:rPr>
                  <a:t>constraint set</a:t>
                </a:r>
                <a:r>
                  <a:rPr lang="en-US" sz="3200" dirty="0">
                    <a:latin typeface="Helvetica"/>
                    <a:cs typeface="Helvetica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cs typeface="Helvetica"/>
                      </a:rPr>
                      <m:t>𝑥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𝑖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,</m:t>
                    </m:r>
                    <m:r>
                      <a:rPr lang="en-US" sz="3200" b="0" i="1" baseline="-25000" smtClean="0">
                        <a:latin typeface="Cambria Math" charset="0"/>
                        <a:cs typeface="Helvetica"/>
                      </a:rPr>
                      <m:t>𝑗</m:t>
                    </m:r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baseline="-25000" dirty="0" smtClean="0">
                    <a:latin typeface="Helvetica"/>
                    <a:ea typeface="Cambria Math" charset="0"/>
                    <a:cs typeface="Cambria Math" charset="0"/>
                  </a:rPr>
                  <a:t> </a:t>
                </a:r>
                <a:r>
                  <a:rPr lang="en-US" sz="3200" dirty="0">
                    <a:latin typeface="Helvetica"/>
                    <a:ea typeface="Cambria Math" charset="0"/>
                    <a:cs typeface="Cambria Math" charset="0"/>
                  </a:rPr>
                  <a:t>where 0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 </a:t>
                </a:r>
                <a:r>
                  <a:rPr lang="en-US" sz="3200" dirty="0">
                    <a:latin typeface="Helvetica"/>
                    <a:ea typeface="Cambria Math" charset="0"/>
                    <a:cs typeface="Cambria Math" charset="0"/>
                  </a:rPr>
                  <a:t>represents no bike lane, 1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 </a:t>
                </a:r>
                <a:r>
                  <a:rPr lang="en-US" sz="3200" dirty="0">
                    <a:latin typeface="Helvetica"/>
                    <a:ea typeface="Cambria Math" charset="0"/>
                    <a:cs typeface="Cambria Math" charset="0"/>
                  </a:rPr>
                  <a:t>means there is a bike lane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1104900" lvl="2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Solver:</a:t>
                </a:r>
                <a:r>
                  <a:rPr lang="en-US" sz="3200" b="1" dirty="0" smtClean="0">
                    <a:latin typeface="Helvetica"/>
                    <a:ea typeface="Cambria Math" charset="0"/>
                    <a:cs typeface="Cambria Math" charset="0"/>
                  </a:rPr>
                  <a:t> Z3Opt</a:t>
                </a:r>
                <a:endParaRPr lang="en-US" sz="3200" b="1" baseline="-25000" dirty="0" smtClean="0">
                  <a:latin typeface="Helvetica"/>
                  <a:ea typeface="Cambria Math" charset="0"/>
                  <a:cs typeface="Cambria Math" charset="0"/>
                </a:endParaRPr>
              </a:p>
              <a:p>
                <a:pPr marL="889000" lvl="1" indent="-457200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Both models need constraint on how many bike 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lanes </a:t>
                </a:r>
                <a:r>
                  <a:rPr lang="en-US" sz="3200" i="1" dirty="0" smtClean="0">
                    <a:latin typeface="Helvetica"/>
                    <a:ea typeface="Cambria Math" charset="0"/>
                    <a:cs typeface="Cambria Math" charset="0"/>
                  </a:rPr>
                  <a:t>K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 </a:t>
                </a:r>
                <a:r>
                  <a:rPr lang="en-US" sz="3200" dirty="0" smtClean="0">
                    <a:latin typeface="Helvetica"/>
                    <a:ea typeface="Cambria Math" charset="0"/>
                    <a:cs typeface="Cambria Math" charset="0"/>
                  </a:rPr>
                  <a:t>would like to be added:</a:t>
                </a:r>
              </a:p>
              <a:p>
                <a:pPr marL="1104900" lvl="2" indent="-457200">
                  <a:lnSpc>
                    <a:spcPct val="10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32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+…+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𝑥𝑁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sz="3200" b="0" dirty="0" smtClean="0">
                  <a:latin typeface="Helvetica"/>
                  <a:ea typeface="Cambria Math" charset="0"/>
                  <a:cs typeface="Cambria Math" charset="0"/>
                </a:endParaRPr>
              </a:p>
              <a:p>
                <a:pPr marL="1104900" lvl="2" indent="-457200">
                  <a:lnSpc>
                    <a:spcPct val="100000"/>
                  </a:lnSpc>
                  <a:buFont typeface="Arial" charset="0"/>
                  <a:buChar char="•"/>
                </a:pPr>
                <a:endParaRPr lang="en-US" sz="3200" dirty="0">
                  <a:latin typeface="Helvetica"/>
                  <a:cs typeface="Helvetica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351" y="9595780"/>
                <a:ext cx="10448479" cy="8452507"/>
              </a:xfrm>
              <a:prstGeom prst="rect">
                <a:avLst/>
              </a:prstGeom>
              <a:blipFill rotWithShape="0">
                <a:blip r:embed="rId5"/>
                <a:stretch>
                  <a:fillRect l="-117" t="-937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22" y="2422237"/>
            <a:ext cx="3648961" cy="2627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" y="17697324"/>
            <a:ext cx="10598545" cy="84743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53636" y="26171687"/>
            <a:ext cx="666194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Figure 1. Existing Bike Lane &amp; Bikes Collisions in Boston</a:t>
            </a:r>
            <a:endParaRPr lang="en-US" sz="16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" b="3842"/>
          <a:stretch/>
        </p:blipFill>
        <p:spPr>
          <a:xfrm>
            <a:off x="18821400" y="6382422"/>
            <a:ext cx="5736023" cy="70927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77" y="6384076"/>
            <a:ext cx="6323721" cy="448728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0997061" y="12484118"/>
            <a:ext cx="138470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Figure </a:t>
            </a:r>
            <a:r>
              <a:rPr lang="en-US" sz="2000" smtClean="0">
                <a:latin typeface="Helvetica"/>
                <a:cs typeface="Helvetica"/>
              </a:rPr>
              <a:t>2b.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2301076" y="13475162"/>
            <a:ext cx="75994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sz="3200" b="1" u="sng" dirty="0" smtClean="0">
                <a:latin typeface="Helvetica"/>
                <a:cs typeface="Helvetica"/>
              </a:rPr>
              <a:t>Figure 2a</a:t>
            </a:r>
            <a:r>
              <a:rPr lang="en-US" sz="3200" dirty="0" smtClean="0">
                <a:latin typeface="Helvetica"/>
                <a:cs typeface="Helvetica"/>
              </a:rPr>
              <a:t>: no </a:t>
            </a:r>
            <a:r>
              <a:rPr lang="en-US" sz="3200" dirty="0">
                <a:latin typeface="Helvetica"/>
                <a:cs typeface="Helvetica"/>
              </a:rPr>
              <a:t>strong evidence suggests the covariance between the length of the street versus the amount of bike collisions.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548522" y="12367911"/>
            <a:ext cx="4478727" cy="7029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8000"/>
                </a:solidFill>
                <a:latin typeface="Helvetica"/>
                <a:cs typeface="Helvetica"/>
              </a:rPr>
              <a:t>DATA VISUALIZATION</a:t>
            </a:r>
            <a:endParaRPr lang="en-US" sz="3200" dirty="0"/>
          </a:p>
        </p:txBody>
      </p:sp>
      <p:sp>
        <p:nvSpPr>
          <p:cNvPr id="31" name="Oval 30"/>
          <p:cNvSpPr/>
          <p:nvPr/>
        </p:nvSpPr>
        <p:spPr bwMode="auto">
          <a:xfrm>
            <a:off x="30919715" y="4335516"/>
            <a:ext cx="1447800" cy="1463201"/>
          </a:xfrm>
          <a:prstGeom prst="ellipse">
            <a:avLst/>
          </a:prstGeom>
          <a:solidFill>
            <a:srgbClr val="FF863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 smtClean="0">
                <a:solidFill>
                  <a:sysClr val="windowText" lastClr="000000"/>
                </a:solidFill>
                <a:latin typeface="Arial" charset="0"/>
              </a:rPr>
              <a:t>S</a:t>
            </a:r>
            <a:r>
              <a:rPr lang="en-US" sz="4400" b="1" baseline="-25000" dirty="0" smtClean="0">
                <a:solidFill>
                  <a:sysClr val="windowText" lastClr="000000"/>
                </a:solidFill>
                <a:latin typeface="Arial" charset="0"/>
              </a:rPr>
              <a:t>2</a:t>
            </a:r>
            <a:endParaRPr kumimoji="0" lang="en-US" sz="4400" b="0" i="0" u="none" strike="noStrike" cap="none" normalizeH="0" baseline="0" dirty="0"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28481315" y="6603138"/>
            <a:ext cx="1447800" cy="1463201"/>
          </a:xfrm>
          <a:prstGeom prst="ellipse">
            <a:avLst/>
          </a:prstGeom>
          <a:solidFill>
            <a:srgbClr val="FF863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4400" b="1" i="0" u="none" strike="noStrike" cap="none" normalizeH="0" baseline="0" dirty="0" smtClean="0">
                <a:solidFill>
                  <a:sysClr val="windowText" lastClr="000000"/>
                </a:solidFill>
                <a:effectLst/>
                <a:latin typeface="Arial" charset="0"/>
              </a:rPr>
              <a:t>S</a:t>
            </a:r>
            <a:r>
              <a:rPr lang="en-US" sz="4400" b="1" baseline="-25000" dirty="0">
                <a:solidFill>
                  <a:sysClr val="windowText" lastClr="000000"/>
                </a:solidFill>
                <a:latin typeface="Arial" charset="0"/>
              </a:rPr>
              <a:t>3</a:t>
            </a:r>
            <a:endParaRPr kumimoji="0" lang="en-US" sz="1800" b="1" i="0" u="none" strike="noStrike" cap="none" normalizeH="0" baseline="-25000" dirty="0"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3396215" y="6603138"/>
            <a:ext cx="1447800" cy="1463201"/>
          </a:xfrm>
          <a:prstGeom prst="ellipse">
            <a:avLst/>
          </a:prstGeom>
          <a:solidFill>
            <a:srgbClr val="FF863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1" dirty="0" smtClean="0">
                <a:solidFill>
                  <a:sysClr val="windowText" lastClr="000000"/>
                </a:solidFill>
                <a:latin typeface="Arial" charset="0"/>
              </a:rPr>
              <a:t>S</a:t>
            </a:r>
            <a:r>
              <a:rPr lang="en-US" sz="4400" b="1" baseline="-25000" dirty="0">
                <a:solidFill>
                  <a:sysClr val="windowText" lastClr="000000"/>
                </a:solidFill>
                <a:latin typeface="Arial" charset="0"/>
              </a:rPr>
              <a:t>1</a:t>
            </a:r>
            <a:endParaRPr kumimoji="0" lang="en-US" sz="4400" b="0" i="0" u="none" strike="noStrike" cap="none" normalizeH="0" baseline="0" dirty="0">
              <a:effectLst/>
              <a:latin typeface="Arial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8878461">
            <a:off x="29738615" y="5978623"/>
            <a:ext cx="1295400" cy="33587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2789744">
            <a:off x="32284399" y="5991001"/>
            <a:ext cx="1295400" cy="33587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>
            <a:off x="30499059" y="7158739"/>
            <a:ext cx="2478055" cy="3471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664970" y="8189576"/>
            <a:ext cx="395729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Figure 3. States Transformation≈</a:t>
            </a:r>
            <a:endParaRPr lang="en-US" sz="1600" dirty="0"/>
          </a:p>
        </p:txBody>
      </p:sp>
      <p:sp>
        <p:nvSpPr>
          <p:cNvPr id="66" name="Right Arrow 65"/>
          <p:cNvSpPr/>
          <p:nvPr/>
        </p:nvSpPr>
        <p:spPr bwMode="auto">
          <a:xfrm>
            <a:off x="29324311" y="4714108"/>
            <a:ext cx="1295400" cy="33587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7" name="Right Arrow 66"/>
          <p:cNvSpPr/>
          <p:nvPr/>
        </p:nvSpPr>
        <p:spPr bwMode="auto">
          <a:xfrm>
            <a:off x="26976365" y="7225471"/>
            <a:ext cx="1295400" cy="335879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38586" y="4314096"/>
            <a:ext cx="1466850" cy="49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Start State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890640" y="6850116"/>
            <a:ext cx="1466850" cy="49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Start State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 rot="18846102">
            <a:off x="29345689" y="5584831"/>
            <a:ext cx="165312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Add 1 Lane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 rot="2830285">
            <a:off x="32415669" y="5761076"/>
            <a:ext cx="165312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Add 1 Lane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0869865" y="6776635"/>
            <a:ext cx="1653120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Add 2 Lanes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17830800" y="13258800"/>
            <a:ext cx="65" cy="3434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0321291" y="10894851"/>
            <a:ext cx="885961" cy="4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x</a:t>
            </a:r>
            <a:r>
              <a:rPr lang="en-US" sz="2000" baseline="-25000" dirty="0" smtClean="0">
                <a:latin typeface="Helvetica"/>
                <a:cs typeface="Helvetica"/>
              </a:rPr>
              <a:t>i</a:t>
            </a:r>
            <a:r>
              <a:rPr lang="en-US" sz="2000" dirty="0" smtClean="0">
                <a:latin typeface="Helvetica"/>
                <a:cs typeface="Helvetica"/>
              </a:rPr>
              <a:t>+x</a:t>
            </a:r>
            <a:r>
              <a:rPr lang="en-US" sz="2000" baseline="-25000" dirty="0" smtClean="0">
                <a:latin typeface="Helvetica"/>
                <a:cs typeface="Helvetica"/>
              </a:rPr>
              <a:t>j</a:t>
            </a:r>
            <a:endParaRPr lang="en-US" sz="1600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en-US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</Template>
  <TotalTime>3108</TotalTime>
  <Words>428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Cambria Math</vt:lpstr>
      <vt:lpstr>DejaVu Sans</vt:lpstr>
      <vt:lpstr>Helvetica</vt:lpstr>
      <vt:lpstr>Nimbus Roman No9 L</vt:lpstr>
      <vt:lpstr>Symbol</vt:lpstr>
      <vt:lpstr>Times New Roman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Enze Yan</dc:creator>
  <cp:lastModifiedBy>Enze Yan</cp:lastModifiedBy>
  <cp:revision>195</cp:revision>
  <cp:lastPrinted>2016-04-22T01:26:17Z</cp:lastPrinted>
  <dcterms:created xsi:type="dcterms:W3CDTF">2015-12-06T18:41:46Z</dcterms:created>
  <dcterms:modified xsi:type="dcterms:W3CDTF">2016-04-22T13:27:53Z</dcterms:modified>
</cp:coreProperties>
</file>