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7" d="100"/>
          <a:sy n="27" d="100"/>
        </p:scale>
        <p:origin x="-1674" y="-13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pitchFamily="16" charset="0"/>
                <a:ea typeface="DejaVu Sans" charset="0"/>
                <a:cs typeface="DejaVu Sans" charset="0"/>
              </a:defRPr>
            </a:lvl1pPr>
          </a:lstStyle>
          <a:p>
            <a:endParaRPr lang="en-GB"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pitchFamily="16" charset="0"/>
                <a:ea typeface="DejaVu Sans" charset="0"/>
                <a:cs typeface="DejaVu Sans" charset="0"/>
              </a:defRPr>
            </a:lvl1pPr>
          </a:lstStyle>
          <a:p>
            <a:endParaRPr lang="en-GB"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pitchFamily="16" charset="0"/>
                <a:ea typeface="DejaVu Sans" charset="0"/>
                <a:cs typeface="DejaVu Sans" charset="0"/>
              </a:defRPr>
            </a:lvl1pPr>
          </a:lstStyle>
          <a:p>
            <a:endParaRPr lang="en-GB"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pitchFamily="16" charset="0"/>
                <a:ea typeface="DejaVu Sans" charset="0"/>
                <a:cs typeface="DejaVu Sans" charset="0"/>
              </a:defRPr>
            </a:lvl1pPr>
          </a:lstStyle>
          <a:p>
            <a:fld id="{7291109D-E54A-4FBF-AE60-C9CFEFDF0F4E}" type="slidenum">
              <a:rPr lang="en-GB" altLang="en-US"/>
              <a:pPr/>
              <a:t>‹#›</a:t>
            </a:fld>
            <a:endParaRPr lang="en-GB" altLang="en-US"/>
          </a:p>
        </p:txBody>
      </p:sp>
    </p:spTree>
    <p:extLst>
      <p:ext uri="{BB962C8B-B14F-4D97-AF65-F5344CB8AC3E}">
        <p14:creationId xmlns:p14="http://schemas.microsoft.com/office/powerpoint/2010/main" val="174912556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E1FA86-D645-4C3A-80ED-F90F5ABC7A2A}" type="slidenum">
              <a:rPr lang="en-GB" altLang="en-US"/>
              <a:pPr/>
              <a:t>1</a:t>
            </a:fld>
            <a:endParaRPr lang="en-GB" altLang="en-US"/>
          </a:p>
        </p:txBody>
      </p:sp>
      <p:sp>
        <p:nvSpPr>
          <p:cNvPr id="40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914402"/>
            <a:ext cx="31089600" cy="18287996"/>
          </a:xfrm>
        </p:spPr>
        <p:txBody>
          <a:bodyPr anchor="ctr">
            <a:noAutofit/>
          </a:bodyPr>
          <a:lstStyle>
            <a:lvl1pPr>
              <a:lnSpc>
                <a:spcPct val="100000"/>
              </a:lnSpc>
              <a:defRPr sz="35200" spc="-32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19202400"/>
            <a:ext cx="27432000" cy="3657600"/>
          </a:xfrm>
        </p:spPr>
        <p:txBody>
          <a:bodyPr/>
          <a:lstStyle>
            <a:lvl1pPr marL="0" indent="0" algn="l">
              <a:buNone/>
              <a:defRPr b="0" cap="all" spc="480" baseline="0">
                <a:solidFill>
                  <a:schemeClr val="tx2"/>
                </a:solidFill>
                <a:latin typeface="+mj-lt"/>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9" name="Rectangle 8"/>
          <p:cNvSpPr/>
          <p:nvPr/>
        </p:nvSpPr>
        <p:spPr>
          <a:xfrm>
            <a:off x="36004496" y="19385280"/>
            <a:ext cx="571504" cy="8046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lstStyle/>
          <a:p>
            <a:pPr algn="ctr"/>
            <a:endParaRPr lang="en-US"/>
          </a:p>
        </p:txBody>
      </p:sp>
      <p:sp>
        <p:nvSpPr>
          <p:cNvPr id="10" name="Rectangle 9"/>
          <p:cNvSpPr/>
          <p:nvPr/>
        </p:nvSpPr>
        <p:spPr>
          <a:xfrm>
            <a:off x="36004496" y="0"/>
            <a:ext cx="571504" cy="19385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7791A1-F88C-4F94-95DB-470C22712E58}" type="slidenum">
              <a:rPr lang="en-GB" altLang="en-US" smtClean="0"/>
              <a:pPr/>
              <a:t>‹#›</a:t>
            </a:fld>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6" name="Slide Number Placeholder 5"/>
          <p:cNvSpPr>
            <a:spLocks noGrp="1"/>
          </p:cNvSpPr>
          <p:nvPr>
            <p:ph type="sldNum" sz="quarter" idx="12"/>
          </p:nvPr>
        </p:nvSpPr>
        <p:spPr/>
        <p:txBody>
          <a:bodyPr/>
          <a:lstStyle/>
          <a:p>
            <a:fld id="{4E7C8C3E-C68E-42D1-A7CE-377B34521600}" type="slidenum">
              <a:rPr lang="en-GB" altLang="en-US" smtClean="0"/>
              <a:pPr/>
              <a:t>‹#›</a:t>
            </a:fld>
            <a:endParaRPr lang="en-GB"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6" name="Slide Number Placeholder 5"/>
          <p:cNvSpPr>
            <a:spLocks noGrp="1"/>
          </p:cNvSpPr>
          <p:nvPr>
            <p:ph type="sldNum" sz="quarter" idx="12"/>
          </p:nvPr>
        </p:nvSpPr>
        <p:spPr/>
        <p:txBody>
          <a:bodyPr/>
          <a:lstStyle/>
          <a:p>
            <a:fld id="{8961BE18-8AAE-4008-AEB6-AA323275F24D}" type="slidenum">
              <a:rPr lang="en-GB" altLang="en-US" smtClean="0"/>
              <a:pPr/>
              <a:t>‹#›</a:t>
            </a:fld>
            <a:endParaRPr lang="en-GB"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6" name="Slide Number Placeholder 5"/>
          <p:cNvSpPr>
            <a:spLocks noGrp="1"/>
          </p:cNvSpPr>
          <p:nvPr>
            <p:ph type="sldNum" sz="quarter" idx="12"/>
          </p:nvPr>
        </p:nvSpPr>
        <p:spPr/>
        <p:txBody>
          <a:bodyPr/>
          <a:lstStyle/>
          <a:p>
            <a:fld id="{1AB9DBD0-8F2D-43E0-8136-5DB5FD05049B}" type="slidenum">
              <a:rPr lang="en-GB" altLang="en-US" smtClean="0"/>
              <a:pPr/>
              <a:t>‹#›</a:t>
            </a:fld>
            <a:endParaRPr lang="en-GB"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28800" y="5791202"/>
            <a:ext cx="31089600" cy="17284700"/>
          </a:xfrm>
        </p:spPr>
        <p:txBody>
          <a:bodyPr anchor="ctr">
            <a:noAutofit/>
          </a:bodyPr>
          <a:lstStyle>
            <a:lvl1pPr algn="l">
              <a:lnSpc>
                <a:spcPct val="100000"/>
              </a:lnSpc>
              <a:defRPr sz="35200" b="0" cap="all" spc="-32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828800" y="914404"/>
            <a:ext cx="31089600" cy="4267200"/>
          </a:xfrm>
        </p:spPr>
        <p:txBody>
          <a:bodyPr anchor="b"/>
          <a:lstStyle>
            <a:lvl1pPr marL="0" indent="0">
              <a:buNone/>
              <a:defRPr sz="8000" b="0" cap="all" spc="480" baseline="0">
                <a:solidFill>
                  <a:schemeClr val="tx2"/>
                </a:solidFill>
                <a:latin typeface="+mj-lt"/>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GB" altLang="en-US"/>
          </a:p>
        </p:txBody>
      </p:sp>
      <p:sp>
        <p:nvSpPr>
          <p:cNvPr id="8" name="Slide Number Placeholder 7"/>
          <p:cNvSpPr>
            <a:spLocks noGrp="1"/>
          </p:cNvSpPr>
          <p:nvPr>
            <p:ph type="sldNum" sz="quarter" idx="11"/>
          </p:nvPr>
        </p:nvSpPr>
        <p:spPr/>
        <p:txBody>
          <a:bodyPr/>
          <a:lstStyle/>
          <a:p>
            <a:fld id="{E114ADC6-1DDE-4CB9-BEF1-D010D4C71BA8}" type="slidenum">
              <a:rPr lang="en-GB" altLang="en-US" smtClean="0"/>
              <a:pPr/>
              <a:t>‹#›</a:t>
            </a:fld>
            <a:endParaRPr lang="en-GB" altLang="en-US"/>
          </a:p>
        </p:txBody>
      </p:sp>
      <p:sp>
        <p:nvSpPr>
          <p:cNvPr id="9" name="Footer Placeholder 8"/>
          <p:cNvSpPr>
            <a:spLocks noGrp="1"/>
          </p:cNvSpPr>
          <p:nvPr>
            <p:ph type="ftr" sz="quarter" idx="12"/>
          </p:nvPr>
        </p:nvSpPr>
        <p:spPr/>
        <p:txBody>
          <a:bodyPr/>
          <a:lstStyle/>
          <a:p>
            <a:endParaRPr lang="en-GB"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2720" y="6299202"/>
            <a:ext cx="1316736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0640" y="6299202"/>
            <a:ext cx="1316736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GB" altLang="en-US"/>
          </a:p>
        </p:txBody>
      </p:sp>
      <p:sp>
        <p:nvSpPr>
          <p:cNvPr id="6" name="Footer Placeholder 5"/>
          <p:cNvSpPr>
            <a:spLocks noGrp="1"/>
          </p:cNvSpPr>
          <p:nvPr>
            <p:ph type="ftr" sz="quarter" idx="11"/>
          </p:nvPr>
        </p:nvSpPr>
        <p:spPr/>
        <p:txBody>
          <a:bodyPr/>
          <a:lstStyle/>
          <a:p>
            <a:endParaRPr lang="en-GB" altLang="en-US"/>
          </a:p>
        </p:txBody>
      </p:sp>
      <p:sp>
        <p:nvSpPr>
          <p:cNvPr id="7" name="Slide Number Placeholder 6"/>
          <p:cNvSpPr>
            <a:spLocks noGrp="1"/>
          </p:cNvSpPr>
          <p:nvPr>
            <p:ph type="sldNum" sz="quarter" idx="12"/>
          </p:nvPr>
        </p:nvSpPr>
        <p:spPr/>
        <p:txBody>
          <a:bodyPr/>
          <a:lstStyle/>
          <a:p>
            <a:fld id="{50241741-0916-464E-AAD1-2CD548BAE9C0}" type="slidenum">
              <a:rPr lang="en-GB" altLang="en-US" smtClean="0"/>
              <a:pPr/>
              <a:t>‹#›</a:t>
            </a:fld>
            <a:endParaRPr lang="en-GB"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10528" y="6291072"/>
            <a:ext cx="13167360" cy="2559048"/>
          </a:xfrm>
        </p:spPr>
        <p:txBody>
          <a:bodyPr anchor="b">
            <a:noAutofit/>
          </a:bodyPr>
          <a:lstStyle>
            <a:lvl1pPr marL="0" indent="0">
              <a:buNone/>
              <a:defRPr sz="7200" b="0" cap="all" spc="400" baseline="0">
                <a:solidFill>
                  <a:schemeClr val="tx1"/>
                </a:solidFill>
                <a:latin typeface="+mj-lt"/>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6510528" y="9037464"/>
            <a:ext cx="13167360" cy="15361920"/>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72832" y="6291072"/>
            <a:ext cx="13167360" cy="2559048"/>
          </a:xfrm>
        </p:spPr>
        <p:txBody>
          <a:bodyPr anchor="b">
            <a:noAutofit/>
          </a:bodyPr>
          <a:lstStyle>
            <a:lvl1pPr marL="0" indent="0">
              <a:buNone/>
              <a:defRPr lang="en-US" sz="7200" b="0" kern="1200" cap="all" spc="400" baseline="0" dirty="0" smtClean="0">
                <a:solidFill>
                  <a:schemeClr val="tx1"/>
                </a:solidFill>
                <a:latin typeface="+mj-lt"/>
                <a:ea typeface="+mn-ea"/>
                <a:cs typeface="+mn-cs"/>
              </a:defRPr>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marL="0" lvl="0" indent="0" algn="l" defTabSz="36576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20372832" y="9037464"/>
            <a:ext cx="13167360" cy="15361920"/>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GB" altLang="en-US"/>
          </a:p>
        </p:txBody>
      </p:sp>
      <p:sp>
        <p:nvSpPr>
          <p:cNvPr id="8" name="Footer Placeholder 7"/>
          <p:cNvSpPr>
            <a:spLocks noGrp="1"/>
          </p:cNvSpPr>
          <p:nvPr>
            <p:ph type="ftr" sz="quarter" idx="11"/>
          </p:nvPr>
        </p:nvSpPr>
        <p:spPr/>
        <p:txBody>
          <a:bodyPr/>
          <a:lstStyle/>
          <a:p>
            <a:endParaRPr lang="en-GB" altLang="en-US"/>
          </a:p>
        </p:txBody>
      </p:sp>
      <p:sp>
        <p:nvSpPr>
          <p:cNvPr id="9" name="Slide Number Placeholder 8"/>
          <p:cNvSpPr>
            <a:spLocks noGrp="1"/>
          </p:cNvSpPr>
          <p:nvPr>
            <p:ph type="sldNum" sz="quarter" idx="12"/>
          </p:nvPr>
        </p:nvSpPr>
        <p:spPr/>
        <p:txBody>
          <a:bodyPr/>
          <a:lstStyle/>
          <a:p>
            <a:fld id="{D3A87E0C-F614-4746-B51A-C47E80FF9675}" type="slidenum">
              <a:rPr lang="en-GB" altLang="en-US" smtClean="0"/>
              <a:pPr/>
              <a:t>‹#›</a:t>
            </a:fld>
            <a:endParaRPr lang="en-GB"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GB" altLang="en-US"/>
          </a:p>
        </p:txBody>
      </p:sp>
      <p:sp>
        <p:nvSpPr>
          <p:cNvPr id="4" name="Footer Placeholder 3"/>
          <p:cNvSpPr>
            <a:spLocks noGrp="1"/>
          </p:cNvSpPr>
          <p:nvPr>
            <p:ph type="ftr" sz="quarter" idx="11"/>
          </p:nvPr>
        </p:nvSpPr>
        <p:spPr/>
        <p:txBody>
          <a:bodyPr/>
          <a:lstStyle/>
          <a:p>
            <a:endParaRPr lang="en-GB" altLang="en-US"/>
          </a:p>
        </p:txBody>
      </p:sp>
      <p:sp>
        <p:nvSpPr>
          <p:cNvPr id="5" name="Slide Number Placeholder 4"/>
          <p:cNvSpPr>
            <a:spLocks noGrp="1"/>
          </p:cNvSpPr>
          <p:nvPr>
            <p:ph type="sldNum" sz="quarter" idx="12"/>
          </p:nvPr>
        </p:nvSpPr>
        <p:spPr/>
        <p:txBody>
          <a:bodyPr/>
          <a:lstStyle/>
          <a:p>
            <a:fld id="{CF453B3E-C760-4E11-812C-E0C38B1B324E}" type="slidenum">
              <a:rPr lang="en-GB" altLang="en-US" smtClean="0"/>
              <a:pPr/>
              <a:t>‹#›</a:t>
            </a:fld>
            <a:endParaRPr lang="en-GB"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ltLang="en-US"/>
          </a:p>
        </p:txBody>
      </p:sp>
      <p:sp>
        <p:nvSpPr>
          <p:cNvPr id="3" name="Footer Placeholder 2"/>
          <p:cNvSpPr>
            <a:spLocks noGrp="1"/>
          </p:cNvSpPr>
          <p:nvPr>
            <p:ph type="ftr" sz="quarter" idx="11"/>
          </p:nvPr>
        </p:nvSpPr>
        <p:spPr/>
        <p:txBody>
          <a:bodyPr/>
          <a:lstStyle/>
          <a:p>
            <a:endParaRPr lang="en-GB" altLang="en-US"/>
          </a:p>
        </p:txBody>
      </p:sp>
      <p:sp>
        <p:nvSpPr>
          <p:cNvPr id="4" name="Slide Number Placeholder 3"/>
          <p:cNvSpPr>
            <a:spLocks noGrp="1"/>
          </p:cNvSpPr>
          <p:nvPr>
            <p:ph type="sldNum" sz="quarter" idx="12"/>
          </p:nvPr>
        </p:nvSpPr>
        <p:spPr/>
        <p:txBody>
          <a:bodyPr/>
          <a:lstStyle/>
          <a:p>
            <a:fld id="{FE79EF32-19D2-40CC-AE01-0293518CE66D}" type="slidenum">
              <a:rPr lang="en-GB" altLang="en-US" smtClean="0"/>
              <a:pPr/>
              <a:t>‹#›</a:t>
            </a:fld>
            <a:endParaRPr lang="en-GB"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00200" y="6400800"/>
            <a:ext cx="20447000" cy="1792224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28802" y="6400800"/>
            <a:ext cx="12033252" cy="17922240"/>
          </a:xfrm>
        </p:spPr>
        <p:txBody>
          <a:bodyPr>
            <a:normAutofit/>
          </a:bodyPr>
          <a:lstStyle>
            <a:lvl1pPr marL="0" indent="0">
              <a:buNone/>
              <a:defRPr sz="64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ltLang="en-US"/>
          </a:p>
        </p:txBody>
      </p:sp>
      <p:sp>
        <p:nvSpPr>
          <p:cNvPr id="6" name="Footer Placeholder 5"/>
          <p:cNvSpPr>
            <a:spLocks noGrp="1"/>
          </p:cNvSpPr>
          <p:nvPr>
            <p:ph type="ftr" sz="quarter" idx="11"/>
          </p:nvPr>
        </p:nvSpPr>
        <p:spPr/>
        <p:txBody>
          <a:bodyPr/>
          <a:lstStyle/>
          <a:p>
            <a:endParaRPr lang="en-GB" altLang="en-US"/>
          </a:p>
        </p:txBody>
      </p:sp>
      <p:sp>
        <p:nvSpPr>
          <p:cNvPr id="7" name="Slide Number Placeholder 6"/>
          <p:cNvSpPr>
            <a:spLocks noGrp="1"/>
          </p:cNvSpPr>
          <p:nvPr>
            <p:ph type="sldNum" sz="quarter" idx="12"/>
          </p:nvPr>
        </p:nvSpPr>
        <p:spPr/>
        <p:txBody>
          <a:bodyPr/>
          <a:lstStyle/>
          <a:p>
            <a:fld id="{B20D44E0-509D-44E9-B286-22D9B1828D39}" type="slidenum">
              <a:rPr lang="en-GB" altLang="en-US" smtClean="0"/>
              <a:pPr/>
              <a:t>‹#›</a:t>
            </a:fld>
            <a:endParaRPr lang="en-GB" alt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36004496" y="19385280"/>
            <a:ext cx="571504" cy="8046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lstStyle/>
          <a:p>
            <a:pPr algn="ctr"/>
            <a:endParaRPr lang="en-US"/>
          </a:p>
        </p:txBody>
      </p:sp>
      <p:sp>
        <p:nvSpPr>
          <p:cNvPr id="3" name="Picture Placeholder 2"/>
          <p:cNvSpPr>
            <a:spLocks noGrp="1"/>
          </p:cNvSpPr>
          <p:nvPr>
            <p:ph type="pic" idx="1"/>
          </p:nvPr>
        </p:nvSpPr>
        <p:spPr>
          <a:xfrm>
            <a:off x="-2" y="0"/>
            <a:ext cx="36003508" cy="19385280"/>
          </a:xfrm>
          <a:solidFill>
            <a:schemeClr val="bg1">
              <a:lumMod val="75000"/>
            </a:schemeClr>
          </a:solidFill>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smtClean="0"/>
              <a:t>Click icon to add picture</a:t>
            </a:r>
            <a:endParaRPr lang="en-US"/>
          </a:p>
        </p:txBody>
      </p:sp>
      <p:sp>
        <p:nvSpPr>
          <p:cNvPr id="4" name="Text Placeholder 3"/>
          <p:cNvSpPr>
            <a:spLocks noGrp="1"/>
          </p:cNvSpPr>
          <p:nvPr>
            <p:ph type="body" sz="half" idx="2"/>
          </p:nvPr>
        </p:nvSpPr>
        <p:spPr>
          <a:xfrm>
            <a:off x="1828800" y="22860000"/>
            <a:ext cx="32613600" cy="1828800"/>
          </a:xfrm>
        </p:spPr>
        <p:txBody>
          <a:bodyPr/>
          <a:lstStyle>
            <a:lvl1pPr marL="0" indent="0">
              <a:buNone/>
              <a:defRPr sz="64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ltLang="en-US"/>
          </a:p>
        </p:txBody>
      </p:sp>
      <p:sp>
        <p:nvSpPr>
          <p:cNvPr id="6" name="Footer Placeholder 5"/>
          <p:cNvSpPr>
            <a:spLocks noGrp="1"/>
          </p:cNvSpPr>
          <p:nvPr>
            <p:ph type="ftr" sz="quarter" idx="11"/>
          </p:nvPr>
        </p:nvSpPr>
        <p:spPr/>
        <p:txBody>
          <a:bodyPr/>
          <a:lstStyle/>
          <a:p>
            <a:endParaRPr lang="en-GB"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A3968F-2E3F-42BE-9509-881F0146C8D6}" type="slidenum">
              <a:rPr lang="en-GB" altLang="en-US" smtClean="0"/>
              <a:pPr/>
              <a:t>‹#›</a:t>
            </a:fld>
            <a:endParaRPr lang="en-GB" altLang="en-US"/>
          </a:p>
        </p:txBody>
      </p:sp>
      <p:sp>
        <p:nvSpPr>
          <p:cNvPr id="8" name="Title 7"/>
          <p:cNvSpPr>
            <a:spLocks noGrp="1"/>
          </p:cNvSpPr>
          <p:nvPr>
            <p:ph type="title"/>
          </p:nvPr>
        </p:nvSpPr>
        <p:spPr>
          <a:xfrm>
            <a:off x="1828800" y="19812000"/>
            <a:ext cx="32613600" cy="3048000"/>
          </a:xfrm>
        </p:spPr>
        <p:txBody>
          <a:bodyPr anchor="t">
            <a:normAutofit/>
          </a:bodyPr>
          <a:lstStyle>
            <a:lvl1pPr>
              <a:defRPr sz="12800"/>
            </a:lvl1pPr>
          </a:lstStyle>
          <a:p>
            <a:r>
              <a:rPr lang="en-US" smtClean="0"/>
              <a:t>Click to edit Master title style</a:t>
            </a:r>
            <a:endParaRPr lang="en-US" dirty="0"/>
          </a:p>
        </p:txBody>
      </p:sp>
      <p:sp>
        <p:nvSpPr>
          <p:cNvPr id="10" name="Rectangle 9"/>
          <p:cNvSpPr/>
          <p:nvPr/>
        </p:nvSpPr>
        <p:spPr>
          <a:xfrm>
            <a:off x="36004496" y="0"/>
            <a:ext cx="571504" cy="19385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610872"/>
            <a:ext cx="23164800" cy="5486400"/>
          </a:xfrm>
          <a:prstGeom prst="rect">
            <a:avLst/>
          </a:prstGeom>
        </p:spPr>
        <p:txBody>
          <a:bodyPr vert="horz" lIns="365760" tIns="182880" rIns="365760" bIns="18288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28800" y="7010402"/>
            <a:ext cx="30480000" cy="174942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28800" y="24688804"/>
            <a:ext cx="13716000" cy="1219200"/>
          </a:xfrm>
          <a:prstGeom prst="rect">
            <a:avLst/>
          </a:prstGeom>
        </p:spPr>
        <p:txBody>
          <a:bodyPr vert="horz" lIns="365760" tIns="182880" rIns="365760" bIns="0" rtlCol="0" anchor="b"/>
          <a:lstStyle>
            <a:lvl1pPr algn="l">
              <a:defRPr sz="4000">
                <a:solidFill>
                  <a:schemeClr val="tx1"/>
                </a:solidFill>
              </a:defRPr>
            </a:lvl1pPr>
          </a:lstStyle>
          <a:p>
            <a:endParaRPr lang="en-GB" altLang="en-US"/>
          </a:p>
        </p:txBody>
      </p:sp>
      <p:sp>
        <p:nvSpPr>
          <p:cNvPr id="5" name="Footer Placeholder 4"/>
          <p:cNvSpPr>
            <a:spLocks noGrp="1"/>
          </p:cNvSpPr>
          <p:nvPr>
            <p:ph type="ftr" sz="quarter" idx="3"/>
          </p:nvPr>
        </p:nvSpPr>
        <p:spPr>
          <a:xfrm>
            <a:off x="1828800" y="25971502"/>
            <a:ext cx="13716000" cy="1135380"/>
          </a:xfrm>
          <a:prstGeom prst="rect">
            <a:avLst/>
          </a:prstGeom>
        </p:spPr>
        <p:txBody>
          <a:bodyPr vert="horz" lIns="365760" tIns="182880" rIns="365760" bIns="182880" rtlCol="0" anchor="t"/>
          <a:lstStyle>
            <a:lvl1pPr algn="l">
              <a:defRPr sz="4000">
                <a:solidFill>
                  <a:schemeClr val="tx1"/>
                </a:solidFill>
              </a:defRPr>
            </a:lvl1pPr>
          </a:lstStyle>
          <a:p>
            <a:endParaRPr lang="en-GB" altLang="en-US"/>
          </a:p>
        </p:txBody>
      </p:sp>
      <p:sp>
        <p:nvSpPr>
          <p:cNvPr id="6" name="Slide Number Placeholder 5"/>
          <p:cNvSpPr>
            <a:spLocks noGrp="1"/>
          </p:cNvSpPr>
          <p:nvPr>
            <p:ph type="sldNum" sz="quarter" idx="4"/>
          </p:nvPr>
        </p:nvSpPr>
        <p:spPr>
          <a:xfrm rot="16200000">
            <a:off x="32909510" y="23541990"/>
            <a:ext cx="5262884" cy="1460500"/>
          </a:xfrm>
          <a:prstGeom prst="rect">
            <a:avLst/>
          </a:prstGeom>
        </p:spPr>
        <p:txBody>
          <a:bodyPr vert="horz" lIns="365760" tIns="182880" rIns="365760" bIns="182880" rtlCol="0" anchor="ctr"/>
          <a:lstStyle>
            <a:lvl1pPr algn="l">
              <a:defRPr sz="9600" b="1">
                <a:solidFill>
                  <a:schemeClr val="tx2"/>
                </a:solidFill>
              </a:defRPr>
            </a:lvl1pPr>
          </a:lstStyle>
          <a:p>
            <a:fld id="{1E4F4D0D-F0AF-4950-8873-E330EC143A79}" type="slidenum">
              <a:rPr lang="en-GB" altLang="en-US" smtClean="0"/>
              <a:pPr/>
              <a:t>‹#›</a:t>
            </a:fld>
            <a:endParaRPr lang="en-GB" altLang="en-US"/>
          </a:p>
        </p:txBody>
      </p:sp>
      <p:sp>
        <p:nvSpPr>
          <p:cNvPr id="7" name="Rectangle 6"/>
          <p:cNvSpPr/>
          <p:nvPr/>
        </p:nvSpPr>
        <p:spPr>
          <a:xfrm>
            <a:off x="36004496" y="0"/>
            <a:ext cx="571504" cy="548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lstStyle/>
          <a:p>
            <a:pPr algn="ctr"/>
            <a:endParaRPr lang="en-US"/>
          </a:p>
        </p:txBody>
      </p:sp>
      <p:sp>
        <p:nvSpPr>
          <p:cNvPr id="8" name="Rectangle 7"/>
          <p:cNvSpPr/>
          <p:nvPr/>
        </p:nvSpPr>
        <p:spPr>
          <a:xfrm>
            <a:off x="36004496" y="5486400"/>
            <a:ext cx="571504" cy="21945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657600" rtl="0" eaLnBrk="1" latinLnBrk="0" hangingPunct="1">
        <a:spcBef>
          <a:spcPct val="0"/>
        </a:spcBef>
        <a:buNone/>
        <a:defRPr sz="14400" kern="1200" cap="all" spc="-240" baseline="0">
          <a:solidFill>
            <a:schemeClr val="tx2"/>
          </a:solidFill>
          <a:latin typeface="+mj-lt"/>
          <a:ea typeface="+mj-ea"/>
          <a:cs typeface="+mj-cs"/>
        </a:defRPr>
      </a:lvl1pPr>
    </p:titleStyle>
    <p:bodyStyle>
      <a:lvl1pPr marL="0" indent="0" algn="l" defTabSz="3657600" rtl="0" eaLnBrk="1" latinLnBrk="0" hangingPunct="1">
        <a:spcBef>
          <a:spcPct val="20000"/>
        </a:spcBef>
        <a:spcAft>
          <a:spcPts val="2400"/>
        </a:spcAft>
        <a:buFont typeface="Arial" pitchFamily="34" charset="0"/>
        <a:buNone/>
        <a:defRPr sz="8000" b="1" kern="1200">
          <a:solidFill>
            <a:schemeClr val="tx1"/>
          </a:solidFill>
          <a:latin typeface="+mn-lt"/>
          <a:ea typeface="+mn-ea"/>
          <a:cs typeface="+mn-cs"/>
        </a:defRPr>
      </a:lvl1pPr>
      <a:lvl2pPr marL="1828800" indent="-731520" algn="l" defTabSz="3657600" rtl="0" eaLnBrk="1" latinLnBrk="0" hangingPunct="1">
        <a:spcBef>
          <a:spcPct val="20000"/>
        </a:spcBef>
        <a:buClr>
          <a:schemeClr val="tx2"/>
        </a:buClr>
        <a:buFont typeface="Arial" pitchFamily="34" charset="0"/>
        <a:buChar char="•"/>
        <a:defRPr sz="8000" kern="1200">
          <a:solidFill>
            <a:schemeClr val="tx1"/>
          </a:solidFill>
          <a:latin typeface="+mn-lt"/>
          <a:ea typeface="+mn-ea"/>
          <a:cs typeface="+mn-cs"/>
        </a:defRPr>
      </a:lvl2pPr>
      <a:lvl3pPr marL="4572000" indent="-914400" algn="l" defTabSz="3657600" rtl="0" eaLnBrk="1" latinLnBrk="0" hangingPunct="1">
        <a:spcBef>
          <a:spcPct val="20000"/>
        </a:spcBef>
        <a:buClr>
          <a:schemeClr val="tx2"/>
        </a:buClr>
        <a:buFont typeface="Arial" pitchFamily="34" charset="0"/>
        <a:buChar char="•"/>
        <a:defRPr sz="7200" kern="1200">
          <a:solidFill>
            <a:schemeClr val="tx1"/>
          </a:solidFill>
          <a:latin typeface="+mn-lt"/>
          <a:ea typeface="+mn-ea"/>
          <a:cs typeface="+mn-cs"/>
        </a:defRPr>
      </a:lvl3pPr>
      <a:lvl4pPr marL="6400800" indent="-914400" algn="l" defTabSz="3657600" rtl="0" eaLnBrk="1" latinLnBrk="0" hangingPunct="1">
        <a:spcBef>
          <a:spcPct val="20000"/>
        </a:spcBef>
        <a:buClr>
          <a:schemeClr val="tx2"/>
        </a:buClr>
        <a:buFont typeface="Arial" pitchFamily="34" charset="0"/>
        <a:buChar char="•"/>
        <a:defRPr sz="7200" kern="1200">
          <a:solidFill>
            <a:schemeClr val="tx1"/>
          </a:solidFill>
          <a:latin typeface="+mn-lt"/>
          <a:ea typeface="+mn-ea"/>
          <a:cs typeface="+mn-cs"/>
        </a:defRPr>
      </a:lvl4pPr>
      <a:lvl5pPr marL="8229600" indent="-914400" algn="l" defTabSz="3657600" rtl="0" eaLnBrk="1" latinLnBrk="0" hangingPunct="1">
        <a:spcBef>
          <a:spcPct val="20000"/>
        </a:spcBef>
        <a:buClr>
          <a:schemeClr val="tx2"/>
        </a:buClr>
        <a:buFont typeface="Arial" pitchFamily="34" charset="0"/>
        <a:buChar char="•"/>
        <a:defRPr sz="7200" kern="1200" baseline="0">
          <a:solidFill>
            <a:schemeClr val="tx1"/>
          </a:solidFill>
          <a:latin typeface="+mn-lt"/>
          <a:ea typeface="+mn-ea"/>
          <a:cs typeface="+mn-cs"/>
        </a:defRPr>
      </a:lvl5pPr>
      <a:lvl6pPr marL="10058400" indent="-914400" algn="l" defTabSz="3657600" rtl="0" eaLnBrk="1" latinLnBrk="0" hangingPunct="1">
        <a:spcBef>
          <a:spcPct val="20000"/>
        </a:spcBef>
        <a:buClr>
          <a:schemeClr val="tx2"/>
        </a:buClr>
        <a:buFont typeface="Arial" pitchFamily="34" charset="0"/>
        <a:buChar char="•"/>
        <a:defRPr sz="6400" kern="1200">
          <a:solidFill>
            <a:schemeClr val="tx1"/>
          </a:solidFill>
          <a:latin typeface="+mn-lt"/>
          <a:ea typeface="+mn-ea"/>
          <a:cs typeface="+mn-cs"/>
        </a:defRPr>
      </a:lvl6pPr>
      <a:lvl7pPr marL="11887200" indent="-914400" algn="l" defTabSz="3657600" rtl="0" eaLnBrk="1" latinLnBrk="0" hangingPunct="1">
        <a:spcBef>
          <a:spcPct val="20000"/>
        </a:spcBef>
        <a:buClr>
          <a:schemeClr val="tx2"/>
        </a:buClr>
        <a:buFont typeface="Arial" pitchFamily="34" charset="0"/>
        <a:buChar char="•"/>
        <a:defRPr sz="6400" kern="1200">
          <a:solidFill>
            <a:schemeClr val="tx1"/>
          </a:solidFill>
          <a:latin typeface="+mn-lt"/>
          <a:ea typeface="+mn-ea"/>
          <a:cs typeface="+mn-cs"/>
        </a:defRPr>
      </a:lvl7pPr>
      <a:lvl8pPr marL="13716000" indent="-914400" algn="l" defTabSz="3657600" rtl="0" eaLnBrk="1" latinLnBrk="0" hangingPunct="1">
        <a:spcBef>
          <a:spcPct val="20000"/>
        </a:spcBef>
        <a:buClr>
          <a:schemeClr val="tx2"/>
        </a:buClr>
        <a:buFont typeface="Arial" pitchFamily="34" charset="0"/>
        <a:buChar char="•"/>
        <a:defRPr sz="6400" kern="1200">
          <a:solidFill>
            <a:schemeClr val="tx1"/>
          </a:solidFill>
          <a:latin typeface="+mn-lt"/>
          <a:ea typeface="+mn-ea"/>
          <a:cs typeface="+mn-cs"/>
        </a:defRPr>
      </a:lvl8pPr>
      <a:lvl9pPr marL="15544800" indent="-914400" algn="l" defTabSz="3657600" rtl="0" eaLnBrk="1" latinLnBrk="0" hangingPunct="1">
        <a:spcBef>
          <a:spcPct val="20000"/>
        </a:spcBef>
        <a:buClr>
          <a:schemeClr val="tx2"/>
        </a:buClr>
        <a:buFont typeface="Arial" pitchFamily="34" charset="0"/>
        <a:buChar char="•"/>
        <a:defRPr sz="64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cnet.com/news/ambulance-drone-delivers-help-to-heart-attack-victims/" TargetMode="Externa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www.alecmomont.com/projects/dronesforgood" TargetMode="Externa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http://www.mayoclinic.org/medical-professionals/clinical-updates/trauma/medical-drones-poised-to-take-off" TargetMode="External"/><Relationship Id="rId11" Type="http://schemas.openxmlformats.org/officeDocument/2006/relationships/image" Target="../media/image5.tmp"/><Relationship Id="rId5" Type="http://schemas.openxmlformats.org/officeDocument/2006/relationships/hyperlink" Target="https://www.cityofboston.gov/images_documents/2011_Boston_EMS_Annual_Report_tcm3-32900.pdf"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s://data.cityofboston.gov/" TargetMode="External"/><Relationship Id="rId9" Type="http://schemas.openxmlformats.org/officeDocument/2006/relationships/image" Target="../media/image3.tmp"/><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50"/>
            <a:ext cx="36576000" cy="1354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p:nvPr/>
        </p:nvSpPr>
        <p:spPr>
          <a:xfrm>
            <a:off x="1314450" y="1515227"/>
            <a:ext cx="33947100" cy="3756156"/>
          </a:xfrm>
          <a:prstGeom prst="rect">
            <a:avLst/>
          </a:prstGeom>
          <a:noFill/>
        </p:spPr>
        <p:txBody>
          <a:bodyPr wrap="square" rtlCol="0">
            <a:spAutoFit/>
          </a:bodyPr>
          <a:lstStyle/>
          <a:p>
            <a:pPr algn="ctr"/>
            <a:r>
              <a:rPr lang="en-US" sz="9600" dirty="0" smtClean="0">
                <a:latin typeface="Franklin Gothic Heavy" panose="020B0903020102020204" pitchFamily="34" charset="0"/>
              </a:rPr>
              <a:t>FEASIBILITY OF DRONE USE FOR BOSTON MEDICAL </a:t>
            </a:r>
          </a:p>
          <a:p>
            <a:pPr algn="ctr"/>
            <a:r>
              <a:rPr lang="en-US" sz="9600" dirty="0" smtClean="0">
                <a:latin typeface="Franklin Gothic Heavy" panose="020B0903020102020204" pitchFamily="34" charset="0"/>
              </a:rPr>
              <a:t>						  AND PROTECTIVE SERVICES</a:t>
            </a:r>
            <a:r>
              <a:rPr lang="en-US" sz="8800" dirty="0" smtClean="0">
                <a:latin typeface="Franklin Gothic Heavy" panose="020B0903020102020204" pitchFamily="34" charset="0"/>
              </a:rPr>
              <a:t>	</a:t>
            </a:r>
            <a:r>
              <a:rPr lang="en-US" sz="8800" dirty="0" smtClean="0">
                <a:latin typeface="Rockwell Extra Bold" panose="02060903040505020403" pitchFamily="18" charset="0"/>
              </a:rPr>
              <a:t>					</a:t>
            </a:r>
            <a:endParaRPr lang="en-US" sz="8800" dirty="0">
              <a:latin typeface="Rockwell Extra Bold" panose="02060903040505020403" pitchFamily="18" charset="0"/>
            </a:endParaRPr>
          </a:p>
        </p:txBody>
      </p:sp>
      <p:sp>
        <p:nvSpPr>
          <p:cNvPr id="5" name="TextBox 4"/>
          <p:cNvSpPr txBox="1"/>
          <p:nvPr/>
        </p:nvSpPr>
        <p:spPr>
          <a:xfrm>
            <a:off x="3031514" y="5238551"/>
            <a:ext cx="6534150" cy="1237262"/>
          </a:xfrm>
          <a:prstGeom prst="rect">
            <a:avLst/>
          </a:prstGeom>
          <a:noFill/>
        </p:spPr>
        <p:txBody>
          <a:bodyPr wrap="square" rtlCol="0">
            <a:spAutoFit/>
          </a:bodyPr>
          <a:lstStyle/>
          <a:p>
            <a:r>
              <a:rPr lang="en-US" sz="6000" dirty="0" smtClean="0">
                <a:latin typeface="Franklin Gothic Demi" panose="020B0703020102020204" pitchFamily="34" charset="0"/>
              </a:rPr>
              <a:t>THE PROBLEM</a:t>
            </a:r>
            <a:endParaRPr lang="en-US" sz="6000" dirty="0">
              <a:latin typeface="Franklin Gothic Demi" panose="020B0703020102020204" pitchFamily="34" charset="0"/>
            </a:endParaRPr>
          </a:p>
        </p:txBody>
      </p:sp>
      <p:sp>
        <p:nvSpPr>
          <p:cNvPr id="7" name="TextBox 6"/>
          <p:cNvSpPr txBox="1"/>
          <p:nvPr/>
        </p:nvSpPr>
        <p:spPr>
          <a:xfrm>
            <a:off x="445477" y="6598067"/>
            <a:ext cx="11706225" cy="18793286"/>
          </a:xfrm>
          <a:prstGeom prst="rect">
            <a:avLst/>
          </a:prstGeom>
          <a:noFill/>
        </p:spPr>
        <p:txBody>
          <a:bodyPr wrap="square" rtlCol="0">
            <a:spAutoFit/>
          </a:bodyPr>
          <a:lstStyle/>
          <a:p>
            <a:r>
              <a:rPr lang="en-US" sz="2800" dirty="0" smtClean="0">
                <a:latin typeface="Franklin Gothic Book" panose="020B0503020102020204" pitchFamily="34" charset="0"/>
              </a:rPr>
              <a:t>Emergency Medical Services are a vital part of any urban ecosystem. As the field rapidly changes, as new technologies make their way into the hands of first responders around the world, it is important to examine how these technologies can be used to best affect modern cityscapes. This Project aims to begin investigating the use of drones for Medical and Protective </a:t>
            </a:r>
            <a:r>
              <a:rPr lang="en-US" sz="2800" dirty="0">
                <a:latin typeface="Franklin Gothic Book" panose="020B0503020102020204" pitchFamily="34" charset="0"/>
              </a:rPr>
              <a:t>S</a:t>
            </a:r>
            <a:r>
              <a:rPr lang="en-US" sz="2800" dirty="0" smtClean="0">
                <a:latin typeface="Franklin Gothic Book" panose="020B0503020102020204" pitchFamily="34" charset="0"/>
              </a:rPr>
              <a:t>ervices in </a:t>
            </a:r>
            <a:r>
              <a:rPr lang="en-US" sz="2800" dirty="0">
                <a:latin typeface="Franklin Gothic Book" panose="020B0503020102020204" pitchFamily="34" charset="0"/>
              </a:rPr>
              <a:t>B</a:t>
            </a:r>
            <a:r>
              <a:rPr lang="en-US" sz="2800" dirty="0" smtClean="0">
                <a:latin typeface="Franklin Gothic Book" panose="020B0503020102020204" pitchFamily="34" charset="0"/>
              </a:rPr>
              <a:t>oston. </a:t>
            </a:r>
          </a:p>
          <a:p>
            <a:endParaRPr lang="en-US" sz="2800" dirty="0">
              <a:latin typeface="Franklin Gothic Book" panose="020B0503020102020204" pitchFamily="34" charset="0"/>
            </a:endParaRPr>
          </a:p>
          <a:p>
            <a:r>
              <a:rPr lang="en-US" sz="2800" dirty="0" smtClean="0">
                <a:latin typeface="Franklin Gothic Book" panose="020B0503020102020204" pitchFamily="34" charset="0"/>
              </a:rPr>
              <a:t>Time is one of the most important factors in many medical emergencies. For example, patients suffering cardiac arrest  deal with brain damage and death in approximately 4-6 minutes. According to the 2011 Boston EMS Annual Report, the average Priority 1 Median response time is 5.7 Minutes. If defibrillators can reach a patient within 1 minute “</a:t>
            </a:r>
            <a:r>
              <a:rPr lang="en-US" sz="2800" dirty="0">
                <a:latin typeface="Franklin Gothic Book" panose="020B0503020102020204" pitchFamily="34" charset="0"/>
              </a:rPr>
              <a:t>This response speed increases the chance of survival following a cardiac arrest from eight percent to 80 percent</a:t>
            </a:r>
            <a:r>
              <a:rPr lang="en-US" sz="2800" dirty="0" smtClean="0">
                <a:latin typeface="Franklin Gothic Book" panose="020B0503020102020204" pitchFamily="34" charset="0"/>
              </a:rPr>
              <a:t>.“ Its easy to imagine drones carrying epi-pens, medications, or other time sensitive emergency medical supplies, directly to patients. Further its easy, in this age of government surveillance, to imagine police departments using a technology that allows them to have eyes on a crime scene minutes before officers arrive. Or to follow fleeing perps as they leave a crime scene. Drone technology is poised to start filtering into the urban landscape in a major way in the following decades.</a:t>
            </a:r>
          </a:p>
          <a:p>
            <a:endParaRPr lang="en-US" sz="2800" dirty="0">
              <a:latin typeface="Franklin Gothic Book" panose="020B0503020102020204" pitchFamily="34" charset="0"/>
            </a:endParaRPr>
          </a:p>
          <a:p>
            <a:r>
              <a:rPr lang="en-US" sz="2800" dirty="0" smtClean="0">
                <a:latin typeface="Franklin Gothic Book" panose="020B0503020102020204" pitchFamily="34" charset="0"/>
              </a:rPr>
              <a:t>Examination focuses on:</a:t>
            </a:r>
          </a:p>
          <a:p>
            <a:r>
              <a:rPr lang="en-US" sz="2800" dirty="0">
                <a:latin typeface="Franklin Gothic Book" panose="020B0503020102020204" pitchFamily="34" charset="0"/>
              </a:rPr>
              <a:t>	</a:t>
            </a:r>
            <a:r>
              <a:rPr lang="en-US" sz="2800" dirty="0" smtClean="0">
                <a:latin typeface="Franklin Gothic Book" panose="020B0503020102020204" pitchFamily="34" charset="0"/>
              </a:rPr>
              <a:t>Statistical analysis of medical and police events versus time of day</a:t>
            </a:r>
          </a:p>
          <a:p>
            <a:endParaRPr lang="en-US" sz="2800" dirty="0">
              <a:latin typeface="Franklin Gothic Book" panose="020B0503020102020204" pitchFamily="34" charset="0"/>
            </a:endParaRPr>
          </a:p>
          <a:p>
            <a:r>
              <a:rPr lang="en-US" sz="2800" dirty="0" smtClean="0">
                <a:latin typeface="Franklin Gothic Book" panose="020B0503020102020204" pitchFamily="34" charset="0"/>
              </a:rPr>
              <a:t>	Optimization of Drone Placement using Hospitals and Police Stations as</a:t>
            </a:r>
          </a:p>
          <a:p>
            <a:r>
              <a:rPr lang="en-US" sz="2800" dirty="0">
                <a:latin typeface="Franklin Gothic Book" panose="020B0503020102020204" pitchFamily="34" charset="0"/>
              </a:rPr>
              <a:t>		</a:t>
            </a:r>
            <a:r>
              <a:rPr lang="en-US" sz="2800" dirty="0" smtClean="0">
                <a:latin typeface="Franklin Gothic Book" panose="020B0503020102020204" pitchFamily="34" charset="0"/>
              </a:rPr>
              <a:t>launching points for the drones</a:t>
            </a:r>
          </a:p>
          <a:p>
            <a:endParaRPr lang="en-US" sz="2800" dirty="0">
              <a:latin typeface="Franklin Gothic Book" panose="020B0503020102020204" pitchFamily="34" charset="0"/>
            </a:endParaRPr>
          </a:p>
          <a:p>
            <a:r>
              <a:rPr lang="en-US" sz="2800" dirty="0" smtClean="0">
                <a:latin typeface="Franklin Gothic Book" panose="020B0503020102020204" pitchFamily="34" charset="0"/>
              </a:rPr>
              <a:t>	Visualizations of Range and Event Locations</a:t>
            </a:r>
          </a:p>
          <a:p>
            <a:endParaRPr lang="en-US" sz="2800" dirty="0">
              <a:latin typeface="Franklin Gothic Book" panose="020B0503020102020204" pitchFamily="34" charset="0"/>
            </a:endParaRPr>
          </a:p>
          <a:p>
            <a:r>
              <a:rPr lang="en-US" sz="2800" dirty="0" smtClean="0">
                <a:latin typeface="Franklin Gothic Book" panose="020B0503020102020204" pitchFamily="34" charset="0"/>
              </a:rPr>
              <a:t>THEORETICAL SPECS:</a:t>
            </a:r>
          </a:p>
          <a:p>
            <a:r>
              <a:rPr lang="en-US" sz="2800" dirty="0" smtClean="0">
                <a:latin typeface="Franklin Gothic Book" panose="020B0503020102020204" pitchFamily="34" charset="0"/>
              </a:rPr>
              <a:t>60mph Top Speed</a:t>
            </a:r>
          </a:p>
          <a:p>
            <a:r>
              <a:rPr lang="en-US" sz="2800" dirty="0" smtClean="0">
                <a:latin typeface="Franklin Gothic Book" panose="020B0503020102020204" pitchFamily="34" charset="0"/>
              </a:rPr>
              <a:t>1 Hour Flight time</a:t>
            </a:r>
          </a:p>
          <a:p>
            <a:r>
              <a:rPr lang="en-US" sz="2800" dirty="0" smtClean="0">
                <a:latin typeface="Franklin Gothic Book" panose="020B0503020102020204" pitchFamily="34" charset="0"/>
              </a:rPr>
              <a:t>Remote Piloted Flight</a:t>
            </a:r>
          </a:p>
          <a:p>
            <a:r>
              <a:rPr lang="en-US" sz="2800" dirty="0" smtClean="0">
                <a:latin typeface="Franklin Gothic Book" panose="020B0503020102020204" pitchFamily="34" charset="0"/>
              </a:rPr>
              <a:t>2 mi Patrol Radius </a:t>
            </a:r>
          </a:p>
          <a:p>
            <a:r>
              <a:rPr lang="en-US" sz="2800" dirty="0" smtClean="0">
                <a:latin typeface="Franklin Gothic Book" panose="020B0503020102020204" pitchFamily="34" charset="0"/>
              </a:rPr>
              <a:t>$15,000 price tag</a:t>
            </a:r>
          </a:p>
        </p:txBody>
      </p:sp>
      <p:sp>
        <p:nvSpPr>
          <p:cNvPr id="8" name="TextBox 7"/>
          <p:cNvSpPr txBox="1"/>
          <p:nvPr/>
        </p:nvSpPr>
        <p:spPr>
          <a:xfrm>
            <a:off x="457200" y="25679400"/>
            <a:ext cx="34804350" cy="2382255"/>
          </a:xfrm>
          <a:prstGeom prst="rect">
            <a:avLst/>
          </a:prstGeom>
          <a:noFill/>
        </p:spPr>
        <p:txBody>
          <a:bodyPr wrap="square" rtlCol="0">
            <a:spAutoFit/>
          </a:bodyPr>
          <a:lstStyle/>
          <a:p>
            <a:r>
              <a:rPr lang="en-US" sz="2800" dirty="0" smtClean="0"/>
              <a:t>SOURCES OF DATA  AND BACKROUND INFORMATION:</a:t>
            </a:r>
          </a:p>
          <a:p>
            <a:r>
              <a:rPr lang="en-US" sz="2800" dirty="0">
                <a:hlinkClick r:id="rId4"/>
              </a:rPr>
              <a:t>https://data.cityofboston.gov</a:t>
            </a:r>
            <a:r>
              <a:rPr lang="en-US" sz="2800" dirty="0" smtClean="0">
                <a:hlinkClick r:id="rId4"/>
              </a:rPr>
              <a:t>/</a:t>
            </a:r>
            <a:r>
              <a:rPr lang="en-US" sz="2800" dirty="0"/>
              <a:t> , </a:t>
            </a:r>
            <a:r>
              <a:rPr lang="en-US" sz="2800" dirty="0">
                <a:hlinkClick r:id="rId5"/>
              </a:rPr>
              <a:t>https://</a:t>
            </a:r>
            <a:r>
              <a:rPr lang="en-US" sz="2800" dirty="0" smtClean="0">
                <a:hlinkClick r:id="rId5"/>
              </a:rPr>
              <a:t>www.cityofboston.gov/images_documents/2011_Boston_EMS_Annual_Report_tcm3-32900.pdf</a:t>
            </a:r>
            <a:r>
              <a:rPr lang="en-US" sz="2800" dirty="0"/>
              <a:t> , </a:t>
            </a:r>
            <a:r>
              <a:rPr lang="en-US" sz="2800" dirty="0">
                <a:hlinkClick r:id="rId6"/>
              </a:rPr>
              <a:t>http://</a:t>
            </a:r>
            <a:r>
              <a:rPr lang="en-US" sz="2800" dirty="0" smtClean="0">
                <a:hlinkClick r:id="rId6"/>
              </a:rPr>
              <a:t>www.mayoclinic.org/medical-professionals/clinical-updates/trauma/medical-drones-poised-to-take-off</a:t>
            </a:r>
            <a:r>
              <a:rPr lang="en-US" sz="2800" dirty="0"/>
              <a:t> , </a:t>
            </a:r>
            <a:r>
              <a:rPr lang="en-US" sz="2800" dirty="0">
                <a:hlinkClick r:id="rId7"/>
              </a:rPr>
              <a:t>http://</a:t>
            </a:r>
            <a:r>
              <a:rPr lang="en-US" sz="2800" dirty="0" smtClean="0">
                <a:hlinkClick r:id="rId7"/>
              </a:rPr>
              <a:t>www.alecmomont.com/projects/dronesforgood</a:t>
            </a:r>
            <a:r>
              <a:rPr lang="en-US" sz="2800" dirty="0"/>
              <a:t> , </a:t>
            </a:r>
            <a:r>
              <a:rPr lang="en-US" sz="2800" dirty="0">
                <a:hlinkClick r:id="rId8"/>
              </a:rPr>
              <a:t>http://www.cnet.com/news/ambulance-drone-delivers-help-to-heart-attack-victims</a:t>
            </a:r>
            <a:r>
              <a:rPr lang="en-US" sz="2800" dirty="0" smtClean="0">
                <a:hlinkClick r:id="rId8"/>
              </a:rPr>
              <a:t>/</a:t>
            </a:r>
            <a:r>
              <a:rPr lang="en-US" sz="2800" dirty="0" smtClean="0"/>
              <a:t> </a:t>
            </a:r>
            <a:endParaRPr lang="en-US" sz="2800" dirty="0"/>
          </a:p>
          <a:p>
            <a:endParaRPr lang="en-US" dirty="0" smtClean="0"/>
          </a:p>
          <a:p>
            <a:endParaRPr lang="en-US" dirty="0"/>
          </a:p>
        </p:txBody>
      </p:sp>
      <p:sp>
        <p:nvSpPr>
          <p:cNvPr id="10" name="TextBox 9"/>
          <p:cNvSpPr txBox="1"/>
          <p:nvPr/>
        </p:nvSpPr>
        <p:spPr>
          <a:xfrm>
            <a:off x="15020925" y="5390951"/>
            <a:ext cx="6534150" cy="1127937"/>
          </a:xfrm>
          <a:prstGeom prst="rect">
            <a:avLst/>
          </a:prstGeom>
          <a:noFill/>
        </p:spPr>
        <p:txBody>
          <a:bodyPr wrap="square" rtlCol="0">
            <a:spAutoFit/>
          </a:bodyPr>
          <a:lstStyle/>
          <a:p>
            <a:pPr algn="ctr"/>
            <a:r>
              <a:rPr lang="en-US" sz="6000" dirty="0" smtClean="0">
                <a:latin typeface="Franklin Gothic Demi" panose="020B0703020102020204" pitchFamily="34" charset="0"/>
              </a:rPr>
              <a:t>THE DATA</a:t>
            </a:r>
            <a:endParaRPr lang="en-US" sz="6000" dirty="0">
              <a:latin typeface="Franklin Gothic Demi" panose="020B0703020102020204" pitchFamily="34" charset="0"/>
            </a:endParaRPr>
          </a:p>
        </p:txBody>
      </p:sp>
      <p:pic>
        <p:nvPicPr>
          <p:cNvPr id="13" name="Picture 12"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82008" y="21884939"/>
            <a:ext cx="6665301" cy="3753393"/>
          </a:xfrm>
          <a:prstGeom prst="rect">
            <a:avLst/>
          </a:prstGeom>
        </p:spPr>
      </p:pic>
      <p:sp>
        <p:nvSpPr>
          <p:cNvPr id="14" name="TextBox 13"/>
          <p:cNvSpPr txBox="1"/>
          <p:nvPr/>
        </p:nvSpPr>
        <p:spPr>
          <a:xfrm>
            <a:off x="13335000" y="6598067"/>
            <a:ext cx="9906000" cy="4366645"/>
          </a:xfrm>
          <a:prstGeom prst="rect">
            <a:avLst/>
          </a:prstGeom>
          <a:noFill/>
        </p:spPr>
        <p:txBody>
          <a:bodyPr wrap="square" rtlCol="0">
            <a:spAutoFit/>
          </a:bodyPr>
          <a:lstStyle/>
          <a:p>
            <a:r>
              <a:rPr lang="en-US" sz="3200" dirty="0" smtClean="0">
                <a:latin typeface="Franklin Gothic Book" panose="020B0503020102020204" pitchFamily="34" charset="0"/>
              </a:rPr>
              <a:t>Data was gathered from the City of Boston Data Portal and includes: Boston Police Department 911, Hospital Locations, and Police Department Locations</a:t>
            </a:r>
          </a:p>
          <a:p>
            <a:r>
              <a:rPr lang="en-US" sz="3200" dirty="0" smtClean="0">
                <a:latin typeface="Franklin Gothic Book" panose="020B0503020102020204" pitchFamily="34" charset="0"/>
              </a:rPr>
              <a:t>The 911 dataset is the major component behind the research. It includes a date, a time of call, various event data such as location and type, and sometimes malformed location information (that needed repair). </a:t>
            </a:r>
          </a:p>
        </p:txBody>
      </p:sp>
      <p:sp>
        <p:nvSpPr>
          <p:cNvPr id="15" name="TextBox 14"/>
          <p:cNvSpPr txBox="1"/>
          <p:nvPr/>
        </p:nvSpPr>
        <p:spPr>
          <a:xfrm>
            <a:off x="13335000" y="11541908"/>
            <a:ext cx="2057400" cy="575670"/>
          </a:xfrm>
          <a:prstGeom prst="rect">
            <a:avLst/>
          </a:prstGeom>
          <a:noFill/>
        </p:spPr>
        <p:txBody>
          <a:bodyPr wrap="square" rtlCol="0">
            <a:spAutoFit/>
          </a:bodyPr>
          <a:lstStyle/>
          <a:p>
            <a:r>
              <a:rPr lang="en-US" sz="2800" b="1" dirty="0" smtClean="0">
                <a:latin typeface="Franklin Gothic Heavy" panose="020B0903020102020204" pitchFamily="34" charset="0"/>
              </a:rPr>
              <a:t>PS_911</a:t>
            </a:r>
            <a:endParaRPr lang="en-US" sz="2800" b="1" dirty="0">
              <a:latin typeface="Franklin Gothic Heavy" panose="020B0903020102020204" pitchFamily="34" charset="0"/>
            </a:endParaRPr>
          </a:p>
        </p:txBody>
      </p:sp>
      <p:sp>
        <p:nvSpPr>
          <p:cNvPr id="18" name="TextBox 17"/>
          <p:cNvSpPr txBox="1"/>
          <p:nvPr/>
        </p:nvSpPr>
        <p:spPr>
          <a:xfrm>
            <a:off x="17259300" y="11541908"/>
            <a:ext cx="2057400" cy="575670"/>
          </a:xfrm>
          <a:prstGeom prst="rect">
            <a:avLst/>
          </a:prstGeom>
          <a:noFill/>
        </p:spPr>
        <p:txBody>
          <a:bodyPr wrap="square" rtlCol="0">
            <a:spAutoFit/>
          </a:bodyPr>
          <a:lstStyle/>
          <a:p>
            <a:r>
              <a:rPr lang="en-US" sz="2800" b="1" dirty="0" smtClean="0">
                <a:latin typeface="Franklin Gothic Heavy" panose="020B0903020102020204" pitchFamily="34" charset="0"/>
              </a:rPr>
              <a:t>HOS_LOC</a:t>
            </a:r>
            <a:endParaRPr lang="en-US" sz="2800" b="1" dirty="0">
              <a:latin typeface="Franklin Gothic Heavy" panose="020B0903020102020204" pitchFamily="34" charset="0"/>
            </a:endParaRPr>
          </a:p>
        </p:txBody>
      </p:sp>
      <p:sp>
        <p:nvSpPr>
          <p:cNvPr id="19" name="TextBox 18"/>
          <p:cNvSpPr txBox="1"/>
          <p:nvPr/>
        </p:nvSpPr>
        <p:spPr>
          <a:xfrm>
            <a:off x="21177738" y="11541908"/>
            <a:ext cx="2057400" cy="575670"/>
          </a:xfrm>
          <a:prstGeom prst="rect">
            <a:avLst/>
          </a:prstGeom>
          <a:noFill/>
        </p:spPr>
        <p:txBody>
          <a:bodyPr wrap="square" rtlCol="0">
            <a:spAutoFit/>
          </a:bodyPr>
          <a:lstStyle/>
          <a:p>
            <a:r>
              <a:rPr lang="en-US" sz="2800" b="1" dirty="0" smtClean="0">
                <a:latin typeface="Franklin Gothic Heavy" panose="020B0903020102020204" pitchFamily="34" charset="0"/>
              </a:rPr>
              <a:t>PS_LOC</a:t>
            </a:r>
            <a:endParaRPr lang="en-US" sz="2800" b="1" dirty="0">
              <a:latin typeface="Franklin Gothic Heavy" panose="020B0903020102020204" pitchFamily="34" charset="0"/>
            </a:endParaRPr>
          </a:p>
        </p:txBody>
      </p:sp>
      <p:sp>
        <p:nvSpPr>
          <p:cNvPr id="20" name="TextBox 19"/>
          <p:cNvSpPr txBox="1"/>
          <p:nvPr/>
        </p:nvSpPr>
        <p:spPr>
          <a:xfrm>
            <a:off x="17230271" y="12627959"/>
            <a:ext cx="2324100" cy="626646"/>
          </a:xfrm>
          <a:prstGeom prst="rect">
            <a:avLst/>
          </a:prstGeom>
          <a:noFill/>
        </p:spPr>
        <p:txBody>
          <a:bodyPr wrap="square" rtlCol="0">
            <a:spAutoFit/>
          </a:bodyPr>
          <a:lstStyle/>
          <a:p>
            <a:r>
              <a:rPr lang="en-US" sz="2800" b="1" dirty="0" smtClean="0">
                <a:latin typeface="Franklin Gothic Heavy" panose="020B0903020102020204" pitchFamily="34" charset="0"/>
              </a:rPr>
              <a:t>PS_EVENTS</a:t>
            </a:r>
            <a:endParaRPr lang="en-US" sz="2800" b="1" dirty="0">
              <a:latin typeface="Franklin Gothic Heavy" panose="020B0903020102020204" pitchFamily="34" charset="0"/>
            </a:endParaRPr>
          </a:p>
        </p:txBody>
      </p:sp>
      <p:sp>
        <p:nvSpPr>
          <p:cNvPr id="21" name="TextBox 20"/>
          <p:cNvSpPr txBox="1"/>
          <p:nvPr/>
        </p:nvSpPr>
        <p:spPr>
          <a:xfrm>
            <a:off x="20726400" y="13431365"/>
            <a:ext cx="2584938" cy="626646"/>
          </a:xfrm>
          <a:prstGeom prst="rect">
            <a:avLst/>
          </a:prstGeom>
          <a:noFill/>
        </p:spPr>
        <p:txBody>
          <a:bodyPr wrap="square" rtlCol="0">
            <a:spAutoFit/>
          </a:bodyPr>
          <a:lstStyle/>
          <a:p>
            <a:r>
              <a:rPr lang="en-US" sz="2800" b="1" dirty="0" smtClean="0">
                <a:latin typeface="Franklin Gothic Heavy" panose="020B0903020102020204" pitchFamily="34" charset="0"/>
              </a:rPr>
              <a:t>MED EVENTS</a:t>
            </a:r>
            <a:endParaRPr lang="en-US" sz="2800" b="1" dirty="0">
              <a:latin typeface="Franklin Gothic Heavy" panose="020B0903020102020204" pitchFamily="34" charset="0"/>
            </a:endParaRPr>
          </a:p>
        </p:txBody>
      </p:sp>
      <p:sp>
        <p:nvSpPr>
          <p:cNvPr id="23" name="Circular Arrow 22"/>
          <p:cNvSpPr/>
          <p:nvPr/>
        </p:nvSpPr>
        <p:spPr>
          <a:xfrm>
            <a:off x="17830346" y="11104954"/>
            <a:ext cx="561975" cy="873908"/>
          </a:xfrm>
          <a:prstGeom prst="circular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ular Arrow 24"/>
          <p:cNvSpPr/>
          <p:nvPr/>
        </p:nvSpPr>
        <p:spPr>
          <a:xfrm>
            <a:off x="21555075" y="11104954"/>
            <a:ext cx="561975" cy="873908"/>
          </a:xfrm>
          <a:prstGeom prst="circular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ent Arrow 23"/>
          <p:cNvSpPr/>
          <p:nvPr/>
        </p:nvSpPr>
        <p:spPr>
          <a:xfrm rot="10800000" flipH="1">
            <a:off x="14020800" y="12398450"/>
            <a:ext cx="2895600" cy="647700"/>
          </a:xfrm>
          <a:prstGeom prst="bentArrow">
            <a:avLst>
              <a:gd name="adj1" fmla="val 25000"/>
              <a:gd name="adj2" fmla="val 26004"/>
              <a:gd name="adj3" fmla="val 25000"/>
              <a:gd name="adj4" fmla="val 4375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Bent Arrow 26"/>
          <p:cNvSpPr/>
          <p:nvPr/>
        </p:nvSpPr>
        <p:spPr>
          <a:xfrm rot="10800000" flipH="1">
            <a:off x="14020800" y="13250070"/>
            <a:ext cx="6362700" cy="647701"/>
          </a:xfrm>
          <a:prstGeom prst="bentArrow">
            <a:avLst>
              <a:gd name="adj1" fmla="val 25000"/>
              <a:gd name="adj2" fmla="val 26004"/>
              <a:gd name="adj3" fmla="val 25000"/>
              <a:gd name="adj4" fmla="val 4375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Down Arrow 25"/>
          <p:cNvSpPr/>
          <p:nvPr/>
        </p:nvSpPr>
        <p:spPr>
          <a:xfrm>
            <a:off x="18097929" y="12140221"/>
            <a:ext cx="294392" cy="51645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21790908" y="12174093"/>
            <a:ext cx="326142" cy="125727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18124929" y="14173200"/>
            <a:ext cx="326142" cy="125727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21672991" y="14173200"/>
            <a:ext cx="326142" cy="125727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7125950" y="15773400"/>
            <a:ext cx="2324100" cy="1109984"/>
          </a:xfrm>
          <a:prstGeom prst="rect">
            <a:avLst/>
          </a:prstGeom>
          <a:noFill/>
        </p:spPr>
        <p:txBody>
          <a:bodyPr wrap="square" rtlCol="0">
            <a:spAutoFit/>
          </a:bodyPr>
          <a:lstStyle/>
          <a:p>
            <a:r>
              <a:rPr lang="en-US" sz="2800" b="1" dirty="0" smtClean="0">
                <a:latin typeface="Franklin Gothic Heavy" panose="020B0903020102020204" pitchFamily="34" charset="0"/>
              </a:rPr>
              <a:t>PS_EVENTS_STATS</a:t>
            </a:r>
            <a:endParaRPr lang="en-US" sz="2800" b="1" dirty="0">
              <a:latin typeface="Franklin Gothic Heavy" panose="020B0903020102020204" pitchFamily="34" charset="0"/>
            </a:endParaRPr>
          </a:p>
        </p:txBody>
      </p:sp>
      <p:sp>
        <p:nvSpPr>
          <p:cNvPr id="35" name="TextBox 34"/>
          <p:cNvSpPr txBox="1"/>
          <p:nvPr/>
        </p:nvSpPr>
        <p:spPr>
          <a:xfrm>
            <a:off x="20674012" y="15925800"/>
            <a:ext cx="2414588" cy="1160959"/>
          </a:xfrm>
          <a:prstGeom prst="rect">
            <a:avLst/>
          </a:prstGeom>
          <a:noFill/>
        </p:spPr>
        <p:txBody>
          <a:bodyPr wrap="square" rtlCol="0">
            <a:spAutoFit/>
          </a:bodyPr>
          <a:lstStyle/>
          <a:p>
            <a:r>
              <a:rPr lang="en-US" sz="2800" b="1" dirty="0" smtClean="0">
                <a:latin typeface="Franklin Gothic Heavy" panose="020B0903020102020204" pitchFamily="34" charset="0"/>
              </a:rPr>
              <a:t>MED_EVENTS_STATS</a:t>
            </a:r>
            <a:endParaRPr lang="en-US" sz="2800" b="1" dirty="0">
              <a:latin typeface="Franklin Gothic Heavy" panose="020B0903020102020204" pitchFamily="34" charset="0"/>
            </a:endParaRPr>
          </a:p>
        </p:txBody>
      </p:sp>
      <p:sp>
        <p:nvSpPr>
          <p:cNvPr id="28" name="Bent Arrow 27"/>
          <p:cNvSpPr/>
          <p:nvPr/>
        </p:nvSpPr>
        <p:spPr>
          <a:xfrm flipH="1" flipV="1">
            <a:off x="22821900" y="14082565"/>
            <a:ext cx="533400" cy="3900635"/>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20628768" y="17695365"/>
            <a:ext cx="2414588" cy="575670"/>
          </a:xfrm>
          <a:prstGeom prst="rect">
            <a:avLst/>
          </a:prstGeom>
          <a:noFill/>
        </p:spPr>
        <p:txBody>
          <a:bodyPr wrap="square" rtlCol="0">
            <a:spAutoFit/>
          </a:bodyPr>
          <a:lstStyle/>
          <a:p>
            <a:r>
              <a:rPr lang="en-US" sz="2800" b="1" dirty="0" smtClean="0">
                <a:latin typeface="Franklin Gothic Heavy" panose="020B0903020102020204" pitchFamily="34" charset="0"/>
              </a:rPr>
              <a:t>MED_OPT</a:t>
            </a:r>
            <a:endParaRPr lang="en-US" sz="2800" b="1" dirty="0">
              <a:latin typeface="Franklin Gothic Heavy" panose="020B0903020102020204" pitchFamily="34" charset="0"/>
            </a:endParaRPr>
          </a:p>
        </p:txBody>
      </p:sp>
      <p:sp>
        <p:nvSpPr>
          <p:cNvPr id="38" name="TextBox 37"/>
          <p:cNvSpPr txBox="1"/>
          <p:nvPr/>
        </p:nvSpPr>
        <p:spPr>
          <a:xfrm>
            <a:off x="27432000" y="5390951"/>
            <a:ext cx="6534150" cy="1127937"/>
          </a:xfrm>
          <a:prstGeom prst="rect">
            <a:avLst/>
          </a:prstGeom>
          <a:noFill/>
        </p:spPr>
        <p:txBody>
          <a:bodyPr wrap="square" rtlCol="0">
            <a:spAutoFit/>
          </a:bodyPr>
          <a:lstStyle/>
          <a:p>
            <a:pPr algn="ctr"/>
            <a:r>
              <a:rPr lang="en-US" sz="6000" dirty="0" smtClean="0">
                <a:latin typeface="Franklin Gothic Demi" panose="020B0703020102020204" pitchFamily="34" charset="0"/>
              </a:rPr>
              <a:t>THE RESULTS</a:t>
            </a:r>
            <a:endParaRPr lang="en-US" sz="6000" dirty="0">
              <a:latin typeface="Franklin Gothic Demi" panose="020B0703020102020204" pitchFamily="34" charset="0"/>
            </a:endParaRPr>
          </a:p>
        </p:txBody>
      </p:sp>
      <p:pic>
        <p:nvPicPr>
          <p:cNvPr id="1029" name="Picture 5" descr="C:\Users\Tbeaudry\Desktop\hw\cs591\proj2\tbeaudry\screencaps\mg,ch,b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71746" y="6970955"/>
            <a:ext cx="5574244" cy="362086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25758166" y="15171497"/>
            <a:ext cx="3347667" cy="435825"/>
          </a:xfrm>
          <a:prstGeom prst="rect">
            <a:avLst/>
          </a:prstGeom>
          <a:noFill/>
        </p:spPr>
        <p:txBody>
          <a:bodyPr wrap="square" rtlCol="0">
            <a:spAutoFit/>
          </a:bodyPr>
          <a:lstStyle/>
          <a:p>
            <a:r>
              <a:rPr lang="en-US" dirty="0" smtClean="0">
                <a:latin typeface="Franklin Gothic Heavy" panose="020B0903020102020204" pitchFamily="34" charset="0"/>
              </a:rPr>
              <a:t>2MI MASS GENERAL</a:t>
            </a:r>
            <a:endParaRPr lang="en-US" dirty="0">
              <a:latin typeface="Franklin Gothic Heavy" panose="020B0903020102020204" pitchFamily="34" charset="0"/>
            </a:endParaRPr>
          </a:p>
        </p:txBody>
      </p:sp>
      <p:pic>
        <p:nvPicPr>
          <p:cNvPr id="40" name="Picture 39" descr="Screen Clippi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12104" y="21637960"/>
            <a:ext cx="8827692" cy="3753393"/>
          </a:xfrm>
          <a:prstGeom prst="rect">
            <a:avLst/>
          </a:prstGeom>
        </p:spPr>
      </p:pic>
      <p:sp>
        <p:nvSpPr>
          <p:cNvPr id="49" name="Down Arrow 48"/>
          <p:cNvSpPr/>
          <p:nvPr/>
        </p:nvSpPr>
        <p:spPr>
          <a:xfrm>
            <a:off x="13487400" y="12398450"/>
            <a:ext cx="326142" cy="8708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4420850" y="17983200"/>
            <a:ext cx="5962650" cy="3298211"/>
          </a:xfrm>
          <a:prstGeom prst="rect">
            <a:avLst/>
          </a:prstGeom>
          <a:noFill/>
        </p:spPr>
        <p:txBody>
          <a:bodyPr wrap="square" rtlCol="0">
            <a:spAutoFit/>
          </a:bodyPr>
          <a:lstStyle/>
          <a:p>
            <a:r>
              <a:rPr lang="en-US" sz="2800" dirty="0" smtClean="0">
                <a:latin typeface="Franklin Gothic Book" panose="020B0503020102020204" pitchFamily="34" charset="0"/>
              </a:rPr>
              <a:t>HS/PS_EVENTS are datasets containing a set of events possibly served by drones, and the distance to all hospitals and police stations respectively. STATS contains data derived from statistical analysis </a:t>
            </a:r>
          </a:p>
        </p:txBody>
      </p:sp>
      <p:pic>
        <p:nvPicPr>
          <p:cNvPr id="1030" name="Picture 6" descr="C:\Users\Tbeaudry\Desktop\hw\cs591\proj2\tbeaudry\static heatmaps\med_heat_2andzer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50515" y="12117578"/>
            <a:ext cx="8829491" cy="712055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beaudry\Desktop\hw\cs591\proj2\tbeaudry\screencaps\html2.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516759" y="17384730"/>
            <a:ext cx="2663247" cy="1975596"/>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24271746" y="10665297"/>
            <a:ext cx="5493515" cy="1237262"/>
          </a:xfrm>
          <a:prstGeom prst="rect">
            <a:avLst/>
          </a:prstGeom>
          <a:noFill/>
        </p:spPr>
        <p:txBody>
          <a:bodyPr wrap="square" rtlCol="0">
            <a:spAutoFit/>
          </a:bodyPr>
          <a:lstStyle/>
          <a:p>
            <a:r>
              <a:rPr lang="en-US" sz="2000" dirty="0" smtClean="0">
                <a:latin typeface="Franklin Gothic Heavy" panose="020B0903020102020204" pitchFamily="34" charset="0"/>
              </a:rPr>
              <a:t>EVENTS WITHIN 2 MILES OF MASS GEN, CHILDREN’S, BOSTON CITY HOSPITAL. </a:t>
            </a:r>
          </a:p>
          <a:p>
            <a:r>
              <a:rPr lang="en-US" sz="2000" dirty="0" smtClean="0">
                <a:latin typeface="Franklin Gothic Heavy" panose="020B0903020102020204" pitchFamily="34" charset="0"/>
              </a:rPr>
              <a:t>(USERS CAN SELECT WHICH HOSPITALS)</a:t>
            </a:r>
            <a:endParaRPr lang="en-US" sz="2000" dirty="0">
              <a:latin typeface="Franklin Gothic Heavy" panose="020B0903020102020204" pitchFamily="34" charset="0"/>
            </a:endParaRPr>
          </a:p>
        </p:txBody>
      </p:sp>
      <p:pic>
        <p:nvPicPr>
          <p:cNvPr id="1032" name="Picture 8" descr="C:\Users\Tbeaudry\Desktop\hw\cs591\proj2\tbeaudry\screencaps\hs_lat_vs_tim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877740" y="6978451"/>
            <a:ext cx="2405017" cy="18179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Tbeaudry\Desktop\hw\cs591\proj2\tbeaudry\screencaps\hs_lon_vs_tim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839640" y="9260104"/>
            <a:ext cx="2433592" cy="184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Tbeaudry\Desktop\hw\cs591\proj2\tbeaudry\screencaps\ps_lat_vs_tim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2839167" y="6961838"/>
            <a:ext cx="2441050" cy="183454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Tbeaudry\Desktop\hw\cs591\proj2\tbeaudry\screencaps\ps_lon_vs_tim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2829642" y="9260104"/>
            <a:ext cx="2441050" cy="1840498"/>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29765261" y="8796381"/>
            <a:ext cx="5493515" cy="550279"/>
          </a:xfrm>
          <a:prstGeom prst="rect">
            <a:avLst/>
          </a:prstGeom>
          <a:noFill/>
        </p:spPr>
        <p:txBody>
          <a:bodyPr wrap="square" rtlCol="0">
            <a:spAutoFit/>
          </a:bodyPr>
          <a:lstStyle/>
          <a:p>
            <a:r>
              <a:rPr lang="en-US" sz="1200" dirty="0" smtClean="0">
                <a:latin typeface="Franklin Gothic Heavy" panose="020B0903020102020204" pitchFamily="34" charset="0"/>
              </a:rPr>
              <a:t>Latitude vs Minutes past 6 AM                  </a:t>
            </a:r>
            <a:r>
              <a:rPr lang="en-US" sz="1200" dirty="0">
                <a:latin typeface="Franklin Gothic Heavy" panose="020B0903020102020204" pitchFamily="34" charset="0"/>
              </a:rPr>
              <a:t>Latitude vs Minutes past 6 AM </a:t>
            </a:r>
            <a:r>
              <a:rPr lang="en-US" sz="1200" dirty="0" smtClean="0">
                <a:latin typeface="Franklin Gothic Heavy" panose="020B0903020102020204" pitchFamily="34" charset="0"/>
              </a:rPr>
              <a:t> </a:t>
            </a:r>
          </a:p>
          <a:p>
            <a:r>
              <a:rPr lang="en-US" sz="1200" dirty="0" smtClean="0">
                <a:latin typeface="Franklin Gothic Heavy" panose="020B0903020102020204" pitchFamily="34" charset="0"/>
              </a:rPr>
              <a:t>Medical Events				   Police Events</a:t>
            </a:r>
            <a:endParaRPr lang="en-US" sz="1200" dirty="0">
              <a:latin typeface="Franklin Gothic Heavy" panose="020B0903020102020204" pitchFamily="34" charset="0"/>
            </a:endParaRPr>
          </a:p>
        </p:txBody>
      </p:sp>
      <p:sp>
        <p:nvSpPr>
          <p:cNvPr id="60" name="TextBox 59"/>
          <p:cNvSpPr txBox="1"/>
          <p:nvPr/>
        </p:nvSpPr>
        <p:spPr>
          <a:xfrm>
            <a:off x="29839640" y="11169474"/>
            <a:ext cx="5493515" cy="550279"/>
          </a:xfrm>
          <a:prstGeom prst="rect">
            <a:avLst/>
          </a:prstGeom>
          <a:noFill/>
        </p:spPr>
        <p:txBody>
          <a:bodyPr wrap="square" rtlCol="0">
            <a:spAutoFit/>
          </a:bodyPr>
          <a:lstStyle/>
          <a:p>
            <a:r>
              <a:rPr lang="en-US" sz="1200" dirty="0" smtClean="0">
                <a:latin typeface="Franklin Gothic Heavy" panose="020B0903020102020204" pitchFamily="34" charset="0"/>
              </a:rPr>
              <a:t>Longitude vs Minutes past 6 AM               Longitude </a:t>
            </a:r>
            <a:r>
              <a:rPr lang="en-US" sz="1200" dirty="0">
                <a:latin typeface="Franklin Gothic Heavy" panose="020B0903020102020204" pitchFamily="34" charset="0"/>
              </a:rPr>
              <a:t>vs Minutes past 6 AM </a:t>
            </a:r>
            <a:r>
              <a:rPr lang="en-US" sz="1200" dirty="0" smtClean="0">
                <a:latin typeface="Franklin Gothic Heavy" panose="020B0903020102020204" pitchFamily="34" charset="0"/>
              </a:rPr>
              <a:t> </a:t>
            </a:r>
          </a:p>
          <a:p>
            <a:r>
              <a:rPr lang="en-US" sz="1200" dirty="0" smtClean="0">
                <a:latin typeface="Franklin Gothic Heavy" panose="020B0903020102020204" pitchFamily="34" charset="0"/>
              </a:rPr>
              <a:t>Medical Events				   Police Events</a:t>
            </a:r>
            <a:endParaRPr lang="en-US" sz="1200" dirty="0">
              <a:latin typeface="Franklin Gothic Heavy" panose="020B0903020102020204" pitchFamily="34" charset="0"/>
            </a:endParaRPr>
          </a:p>
        </p:txBody>
      </p:sp>
      <p:sp>
        <p:nvSpPr>
          <p:cNvPr id="42" name="TextBox 41"/>
          <p:cNvSpPr txBox="1"/>
          <p:nvPr/>
        </p:nvSpPr>
        <p:spPr>
          <a:xfrm>
            <a:off x="21672991" y="19238135"/>
            <a:ext cx="14445809" cy="7038402"/>
          </a:xfrm>
          <a:prstGeom prst="rect">
            <a:avLst/>
          </a:prstGeom>
          <a:noFill/>
        </p:spPr>
        <p:txBody>
          <a:bodyPr wrap="square" rtlCol="0">
            <a:spAutoFit/>
          </a:bodyPr>
          <a:lstStyle/>
          <a:p>
            <a:r>
              <a:rPr lang="en-US" sz="2800" dirty="0" smtClean="0">
                <a:latin typeface="Franklin Gothic Book" panose="020B0503020102020204" pitchFamily="34" charset="0"/>
              </a:rPr>
              <a:t>Statistical Analysis shows no correlation between time of day and either longitude nor latitude for 911 call directed towards both police and medical staff. 911 calls are fairly evenly distributed except for a strange blackout of calls around 1:30 PM. Also noticeable more 911 calls being directed in the middle of the city center at all hours of the day. Optimization proved to be a tricky issue, after all its hard to quantify where saving human lives should be prioritized in terms of latitude and longitude. I used bounds representing a possible maximum number of drones per hospital, the maximum amount of flights a drone could take a day, and limiting the number of drones that should be put in hospitals that are very near to each other. Other potential bounds that could be included could be funds that an individual hospital can spend on drones, some hospitals potentially not being able to host drones, etc. The maximization function put as many drones near as many potential events as possible, but could be modified to include riskfactor of locations (i.e. flying drones in crime ridden neighborhoods). As it is my script needs more situational data to perform at a really informative level.</a:t>
            </a:r>
            <a:endParaRPr lang="en-US" sz="2800" dirty="0">
              <a:latin typeface="Franklin Gothic Book" panose="020B05030201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1360</TotalTime>
  <Words>657</Words>
  <Application>Microsoft Office PowerPoint</Application>
  <PresentationFormat>Custom</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Essential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Tbeaudry</dc:creator>
  <cp:lastModifiedBy>Tbeaudry</cp:lastModifiedBy>
  <cp:revision>24</cp:revision>
  <dcterms:created xsi:type="dcterms:W3CDTF">2016-04-20T17:40:57Z</dcterms:created>
  <dcterms:modified xsi:type="dcterms:W3CDTF">2016-04-21T22:56:03Z</dcterms:modified>
</cp:coreProperties>
</file>