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8288000" cy="10287000"/>
  <p:notesSz cx="6858000" cy="9144000"/>
  <p:embeddedFontLst>
    <p:embeddedFont>
      <p:font typeface="Cormorant Garamond Bold Italics" charset="1" panose="00000800000000000000"/>
      <p:regular r:id="rId32"/>
    </p:embeddedFont>
    <p:embeddedFont>
      <p:font typeface="Quicksand" charset="1" panose="00000000000000000000"/>
      <p:regular r:id="rId33"/>
    </p:embeddedFont>
    <p:embeddedFont>
      <p:font typeface="Quicksand Bold" charset="1" panose="00000000000000000000"/>
      <p:regular r:id="rId34"/>
    </p:embeddedFont>
    <p:embeddedFont>
      <p:font typeface="Cormorant Garamond Bold" charset="1" panose="00000800000000000000"/>
      <p:regular r:id="rId35"/>
    </p:embeddedFont>
    <p:embeddedFont>
      <p:font typeface="Quicksand Light" charset="1" panose="00000000000000000000"/>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png" Type="http://schemas.openxmlformats.org/officeDocument/2006/relationships/image"/><Relationship Id="rId4" Target="../media/image27.png" Type="http://schemas.openxmlformats.org/officeDocument/2006/relationships/image"/><Relationship Id="rId5" Target="../media/image28.png" Type="http://schemas.openxmlformats.org/officeDocument/2006/relationships/image"/><Relationship Id="rId6" Target="../media/image29.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png" Type="http://schemas.openxmlformats.org/officeDocument/2006/relationships/image"/><Relationship Id="rId4" Target="../media/image32.png" Type="http://schemas.openxmlformats.org/officeDocument/2006/relationships/image"/><Relationship Id="rId5" Target="../media/image33.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 Id="rId3" Target="../media/image37.png" Type="http://schemas.openxmlformats.org/officeDocument/2006/relationships/image"/><Relationship Id="rId4" Target="../media/image38.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 Id="rId3" Target="../media/image40.png" Type="http://schemas.openxmlformats.org/officeDocument/2006/relationships/image"/><Relationship Id="rId4" Target="../media/image41.svg" Type="http://schemas.openxmlformats.org/officeDocument/2006/relationships/image"/><Relationship Id="rId5" Target="../media/image42.png" Type="http://schemas.openxmlformats.org/officeDocument/2006/relationships/image"/><Relationship Id="rId6" Target="../media/image43.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 Id="rId3" Target="../media/image40.png" Type="http://schemas.openxmlformats.org/officeDocument/2006/relationships/image"/><Relationship Id="rId4" Target="../media/image41.svg" Type="http://schemas.openxmlformats.org/officeDocument/2006/relationships/image"/><Relationship Id="rId5" Target="../media/image44.png" Type="http://schemas.openxmlformats.org/officeDocument/2006/relationships/image"/><Relationship Id="rId6" Target="../media/image45.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 Id="rId3" Target="../media/image40.png" Type="http://schemas.openxmlformats.org/officeDocument/2006/relationships/image"/><Relationship Id="rId4" Target="../media/image41.svg" Type="http://schemas.openxmlformats.org/officeDocument/2006/relationships/image"/><Relationship Id="rId5" Target="../media/image46.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7.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43764" y="2478342"/>
            <a:ext cx="16229942" cy="3185722"/>
          </a:xfrm>
          <a:prstGeom prst="rect">
            <a:avLst/>
          </a:prstGeom>
        </p:spPr>
        <p:txBody>
          <a:bodyPr anchor="t" rtlCol="false" tIns="0" lIns="0" bIns="0" rIns="0">
            <a:spAutoFit/>
          </a:bodyPr>
          <a:lstStyle/>
          <a:p>
            <a:pPr algn="ctr" marL="0" indent="0" lvl="0">
              <a:lnSpc>
                <a:spcPts val="26009"/>
              </a:lnSpc>
              <a:spcBef>
                <a:spcPct val="0"/>
              </a:spcBef>
            </a:pPr>
            <a:r>
              <a:rPr lang="en-US" b="true" sz="18577" i="true">
                <a:solidFill>
                  <a:srgbClr val="0F4662"/>
                </a:solidFill>
                <a:latin typeface="Cormorant Garamond Bold Italics"/>
                <a:ea typeface="Cormorant Garamond Bold Italics"/>
                <a:cs typeface="Cormorant Garamond Bold Italics"/>
                <a:sym typeface="Cormorant Garamond Bold Italics"/>
              </a:rPr>
              <a:t>Final Report</a:t>
            </a:r>
          </a:p>
        </p:txBody>
      </p:sp>
      <p:sp>
        <p:nvSpPr>
          <p:cNvPr name="AutoShape 3" id="3"/>
          <p:cNvSpPr/>
          <p:nvPr/>
        </p:nvSpPr>
        <p:spPr>
          <a:xfrm>
            <a:off x="9158735" y="990600"/>
            <a:ext cx="8114971" cy="0"/>
          </a:xfrm>
          <a:prstGeom prst="line">
            <a:avLst/>
          </a:prstGeom>
          <a:ln cap="flat" w="76200">
            <a:solidFill>
              <a:srgbClr val="0F4662"/>
            </a:solidFill>
            <a:prstDash val="solid"/>
            <a:headEnd type="none" len="sm" w="sm"/>
            <a:tailEnd type="none" len="sm" w="sm"/>
          </a:ln>
        </p:spPr>
      </p:sp>
      <p:sp>
        <p:nvSpPr>
          <p:cNvPr name="AutoShape 4" id="4"/>
          <p:cNvSpPr/>
          <p:nvPr/>
        </p:nvSpPr>
        <p:spPr>
          <a:xfrm>
            <a:off x="1043764" y="9296400"/>
            <a:ext cx="8114971" cy="0"/>
          </a:xfrm>
          <a:prstGeom prst="line">
            <a:avLst/>
          </a:prstGeom>
          <a:ln cap="flat" w="76200">
            <a:solidFill>
              <a:srgbClr val="0F4662"/>
            </a:solidFill>
            <a:prstDash val="solid"/>
            <a:headEnd type="none" len="sm" w="sm"/>
            <a:tailEnd type="none" len="sm" w="sm"/>
          </a:ln>
        </p:spPr>
      </p:sp>
      <p:sp>
        <p:nvSpPr>
          <p:cNvPr name="Freeform 5" id="5"/>
          <p:cNvSpPr/>
          <p:nvPr/>
        </p:nvSpPr>
        <p:spPr>
          <a:xfrm flipH="false" flipV="false" rot="0">
            <a:off x="9618706" y="90374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737539" y="5908475"/>
            <a:ext cx="12812922" cy="837844"/>
          </a:xfrm>
          <a:prstGeom prst="rect">
            <a:avLst/>
          </a:prstGeom>
        </p:spPr>
        <p:txBody>
          <a:bodyPr anchor="t" rtlCol="false" tIns="0" lIns="0" bIns="0" rIns="0">
            <a:spAutoFit/>
          </a:bodyPr>
          <a:lstStyle/>
          <a:p>
            <a:pPr algn="ctr" marL="0" indent="0" lvl="0">
              <a:lnSpc>
                <a:spcPts val="6844"/>
              </a:lnSpc>
              <a:spcBef>
                <a:spcPct val="0"/>
              </a:spcBef>
            </a:pPr>
            <a:r>
              <a:rPr lang="en-US" sz="4889">
                <a:solidFill>
                  <a:srgbClr val="0F4662"/>
                </a:solidFill>
                <a:latin typeface="Quicksand"/>
                <a:ea typeface="Quicksand"/>
                <a:cs typeface="Quicksand"/>
                <a:sym typeface="Quicksand"/>
              </a:rPr>
              <a:t>"Bait Buster"</a:t>
            </a:r>
          </a:p>
        </p:txBody>
      </p:sp>
      <p:sp>
        <p:nvSpPr>
          <p:cNvPr name="TextBox 7" id="7"/>
          <p:cNvSpPr txBox="true"/>
          <p:nvPr/>
        </p:nvSpPr>
        <p:spPr>
          <a:xfrm rot="0">
            <a:off x="4466918" y="7032069"/>
            <a:ext cx="9354164" cy="525912"/>
          </a:xfrm>
          <a:prstGeom prst="rect">
            <a:avLst/>
          </a:prstGeom>
        </p:spPr>
        <p:txBody>
          <a:bodyPr anchor="t" rtlCol="false" tIns="0" lIns="0" bIns="0" rIns="0">
            <a:spAutoFit/>
          </a:bodyPr>
          <a:lstStyle/>
          <a:p>
            <a:pPr algn="ctr" marL="0" indent="0" lvl="0">
              <a:lnSpc>
                <a:spcPts val="4397"/>
              </a:lnSpc>
              <a:spcBef>
                <a:spcPct val="0"/>
              </a:spcBef>
            </a:pPr>
            <a:r>
              <a:rPr lang="en-US" sz="3141">
                <a:solidFill>
                  <a:srgbClr val="0F4662"/>
                </a:solidFill>
                <a:latin typeface="Quicksand"/>
                <a:ea typeface="Quicksand"/>
                <a:cs typeface="Quicksand"/>
                <a:sym typeface="Quicksand"/>
              </a:rPr>
              <a:t>Presented by Lihi Nofar, Tomer Portal, Aviv Elbaz</a:t>
            </a:r>
          </a:p>
        </p:txBody>
      </p:sp>
      <p:sp>
        <p:nvSpPr>
          <p:cNvPr name="Freeform 8" id="8"/>
          <p:cNvSpPr/>
          <p:nvPr/>
        </p:nvSpPr>
        <p:spPr>
          <a:xfrm flipH="false" flipV="false" rot="0">
            <a:off x="5646742" y="8078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3121940"/>
            <a:chOff x="0" y="0"/>
            <a:chExt cx="4816593" cy="822239"/>
          </a:xfrm>
        </p:grpSpPr>
        <p:sp>
          <p:nvSpPr>
            <p:cNvPr name="Freeform 3" id="3"/>
            <p:cNvSpPr/>
            <p:nvPr/>
          </p:nvSpPr>
          <p:spPr>
            <a:xfrm flipH="false" flipV="false" rot="0">
              <a:off x="0" y="0"/>
              <a:ext cx="4816592" cy="822239"/>
            </a:xfrm>
            <a:custGeom>
              <a:avLst/>
              <a:gdLst/>
              <a:ahLst/>
              <a:cxnLst/>
              <a:rect r="r" b="b" t="t" l="l"/>
              <a:pathLst>
                <a:path h="822239" w="4816592">
                  <a:moveTo>
                    <a:pt x="0" y="0"/>
                  </a:moveTo>
                  <a:lnTo>
                    <a:pt x="4816592" y="0"/>
                  </a:lnTo>
                  <a:lnTo>
                    <a:pt x="4816592" y="822239"/>
                  </a:lnTo>
                  <a:lnTo>
                    <a:pt x="0" y="822239"/>
                  </a:lnTo>
                  <a:close/>
                </a:path>
              </a:pathLst>
            </a:custGeom>
            <a:solidFill>
              <a:srgbClr val="DBE5EA"/>
            </a:solidFill>
          </p:spPr>
        </p:sp>
        <p:sp>
          <p:nvSpPr>
            <p:cNvPr name="TextBox 4" id="4"/>
            <p:cNvSpPr txBox="true"/>
            <p:nvPr/>
          </p:nvSpPr>
          <p:spPr>
            <a:xfrm>
              <a:off x="0" y="-47625"/>
              <a:ext cx="4816593" cy="869864"/>
            </a:xfrm>
            <a:prstGeom prst="rect">
              <a:avLst/>
            </a:prstGeom>
          </p:spPr>
          <p:txBody>
            <a:bodyPr anchor="ctr" rtlCol="false" tIns="50800" lIns="50800" bIns="50800" rIns="50800"/>
            <a:lstStyle/>
            <a:p>
              <a:pPr algn="ctr">
                <a:lnSpc>
                  <a:spcPts val="3693"/>
                </a:lnSpc>
              </a:pPr>
            </a:p>
          </p:txBody>
        </p:sp>
      </p:grpSp>
      <p:sp>
        <p:nvSpPr>
          <p:cNvPr name="Freeform 5" id="5"/>
          <p:cNvSpPr/>
          <p:nvPr/>
        </p:nvSpPr>
        <p:spPr>
          <a:xfrm flipH="false" flipV="false" rot="0">
            <a:off x="10091644" y="3895522"/>
            <a:ext cx="7167656" cy="5339904"/>
          </a:xfrm>
          <a:custGeom>
            <a:avLst/>
            <a:gdLst/>
            <a:ahLst/>
            <a:cxnLst/>
            <a:rect r="r" b="b" t="t" l="l"/>
            <a:pathLst>
              <a:path h="5339904" w="7167656">
                <a:moveTo>
                  <a:pt x="0" y="0"/>
                </a:moveTo>
                <a:lnTo>
                  <a:pt x="7167656" y="0"/>
                </a:lnTo>
                <a:lnTo>
                  <a:pt x="7167656" y="5339903"/>
                </a:lnTo>
                <a:lnTo>
                  <a:pt x="0" y="5339903"/>
                </a:lnTo>
                <a:lnTo>
                  <a:pt x="0" y="0"/>
                </a:lnTo>
                <a:close/>
              </a:path>
            </a:pathLst>
          </a:custGeom>
          <a:blipFill>
            <a:blip r:embed="rId2"/>
            <a:stretch>
              <a:fillRect l="0" t="0" r="0" b="0"/>
            </a:stretch>
          </a:blipFill>
        </p:spPr>
      </p:sp>
      <p:sp>
        <p:nvSpPr>
          <p:cNvPr name="TextBox 6" id="6"/>
          <p:cNvSpPr txBox="true"/>
          <p:nvPr/>
        </p:nvSpPr>
        <p:spPr>
          <a:xfrm rot="0">
            <a:off x="1351207" y="3839703"/>
            <a:ext cx="7792793" cy="5395722"/>
          </a:xfrm>
          <a:prstGeom prst="rect">
            <a:avLst/>
          </a:prstGeom>
        </p:spPr>
        <p:txBody>
          <a:bodyPr anchor="t" rtlCol="false" tIns="0" lIns="0" bIns="0" rIns="0">
            <a:spAutoFit/>
          </a:bodyPr>
          <a:lstStyle/>
          <a:p>
            <a:pPr algn="l">
              <a:lnSpc>
                <a:spcPts val="4367"/>
              </a:lnSpc>
            </a:pPr>
            <a:r>
              <a:rPr lang="en-US" sz="2599" b="true">
                <a:solidFill>
                  <a:srgbClr val="0F4662"/>
                </a:solidFill>
                <a:latin typeface="Cormorant Garamond Bold"/>
                <a:ea typeface="Cormorant Garamond Bold"/>
                <a:cs typeface="Cormorant Garamond Bold"/>
                <a:sym typeface="Cormorant Garamond Bold"/>
              </a:rPr>
              <a:t>Two pipelines were evaluated:</a:t>
            </a:r>
          </a:p>
          <a:p>
            <a:pPr algn="l">
              <a:lnSpc>
                <a:spcPts val="4367"/>
              </a:lnSpc>
            </a:pPr>
            <a:r>
              <a:rPr lang="en-US" sz="2599" b="true">
                <a:solidFill>
                  <a:srgbClr val="0F4662"/>
                </a:solidFill>
                <a:latin typeface="Cormorant Garamond Bold"/>
                <a:ea typeface="Cormorant Garamond Bold"/>
                <a:cs typeface="Cormorant Garamond Bold"/>
                <a:sym typeface="Cormorant Garamond Bold"/>
              </a:rPr>
              <a:t>One-step pipeline - a single large language model (LL</a:t>
            </a:r>
            <a:r>
              <a:rPr lang="en-US" sz="2599" b="true">
                <a:solidFill>
                  <a:srgbClr val="0F4662"/>
                </a:solidFill>
                <a:latin typeface="Cormorant Garamond Bold"/>
                <a:ea typeface="Cormorant Garamond Bold"/>
                <a:cs typeface="Cormorant Garamond Bold"/>
                <a:sym typeface="Cormorant Garamond Bold"/>
              </a:rPr>
              <a:t>M) prompt performs both clickbait detection (binary: clickbait vs. non-clickbait) and tactic attribution (identifying which of the 10 clickbait tactics are used, or "non-clickbait" if none).</a:t>
            </a:r>
          </a:p>
          <a:p>
            <a:pPr algn="l">
              <a:lnSpc>
                <a:spcPts val="4367"/>
              </a:lnSpc>
            </a:pPr>
            <a:r>
              <a:rPr lang="en-US" sz="2599" b="true">
                <a:solidFill>
                  <a:srgbClr val="0F4662"/>
                </a:solidFill>
                <a:latin typeface="Cormorant Garamond Bold"/>
                <a:ea typeface="Cormorant Garamond Bold"/>
                <a:cs typeface="Cormorant Garamond Bold"/>
                <a:sym typeface="Cormorant Garamond Bold"/>
              </a:rPr>
              <a:t>Two-step pipeline -the process is split into two independent parts: Clickbait detection and tactic attribution.</a:t>
            </a:r>
          </a:p>
          <a:p>
            <a:pPr algn="ctr" marL="0" indent="0" lvl="0">
              <a:lnSpc>
                <a:spcPts val="3359"/>
              </a:lnSpc>
              <a:spcBef>
                <a:spcPct val="0"/>
              </a:spcBef>
            </a:pPr>
          </a:p>
        </p:txBody>
      </p:sp>
      <p:sp>
        <p:nvSpPr>
          <p:cNvPr name="TextBox 7" id="7"/>
          <p:cNvSpPr txBox="true"/>
          <p:nvPr/>
        </p:nvSpPr>
        <p:spPr>
          <a:xfrm rot="0">
            <a:off x="3760508" y="1085167"/>
            <a:ext cx="9914964" cy="1085215"/>
          </a:xfrm>
          <a:prstGeom prst="rect">
            <a:avLst/>
          </a:prstGeom>
        </p:spPr>
        <p:txBody>
          <a:bodyPr anchor="t" rtlCol="false" tIns="0" lIns="0" bIns="0" rIns="0">
            <a:spAutoFit/>
          </a:bodyPr>
          <a:lstStyle/>
          <a:p>
            <a:pPr algn="ctr" marL="0" indent="0" lvl="0">
              <a:lnSpc>
                <a:spcPts val="8959"/>
              </a:lnSpc>
              <a:spcBef>
                <a:spcPct val="0"/>
              </a:spcBef>
            </a:pPr>
            <a:r>
              <a:rPr lang="en-US" b="true" sz="6399" i="true" u="sng">
                <a:solidFill>
                  <a:srgbClr val="0F4662"/>
                </a:solidFill>
                <a:latin typeface="Cormorant Garamond Bold Italics"/>
                <a:ea typeface="Cormorant Garamond Bold Italics"/>
                <a:cs typeface="Cormorant Garamond Bold Italics"/>
                <a:sym typeface="Cormorant Garamond Bold Italics"/>
              </a:rPr>
              <a:t>model/pipelines are used</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68992" y="5337542"/>
            <a:ext cx="1679997" cy="249900"/>
          </a:xfrm>
          <a:custGeom>
            <a:avLst/>
            <a:gdLst/>
            <a:ahLst/>
            <a:cxnLst/>
            <a:rect r="r" b="b" t="t" l="l"/>
            <a:pathLst>
              <a:path h="249900" w="1679997">
                <a:moveTo>
                  <a:pt x="0" y="0"/>
                </a:moveTo>
                <a:lnTo>
                  <a:pt x="1679997" y="0"/>
                </a:lnTo>
                <a:lnTo>
                  <a:pt x="1679997"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6778077" y="5337542"/>
            <a:ext cx="1679997" cy="249900"/>
          </a:xfrm>
          <a:custGeom>
            <a:avLst/>
            <a:gdLst/>
            <a:ahLst/>
            <a:cxnLst/>
            <a:rect r="r" b="b" t="t" l="l"/>
            <a:pathLst>
              <a:path h="249900" w="1679997">
                <a:moveTo>
                  <a:pt x="0" y="0"/>
                </a:moveTo>
                <a:lnTo>
                  <a:pt x="1679997" y="0"/>
                </a:lnTo>
                <a:lnTo>
                  <a:pt x="1679997"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148632" y="2363626"/>
            <a:ext cx="11990737" cy="6894674"/>
          </a:xfrm>
          <a:custGeom>
            <a:avLst/>
            <a:gdLst/>
            <a:ahLst/>
            <a:cxnLst/>
            <a:rect r="r" b="b" t="t" l="l"/>
            <a:pathLst>
              <a:path h="6894674" w="11990737">
                <a:moveTo>
                  <a:pt x="0" y="0"/>
                </a:moveTo>
                <a:lnTo>
                  <a:pt x="11990736" y="0"/>
                </a:lnTo>
                <a:lnTo>
                  <a:pt x="11990736" y="6894674"/>
                </a:lnTo>
                <a:lnTo>
                  <a:pt x="0" y="6894674"/>
                </a:lnTo>
                <a:lnTo>
                  <a:pt x="0" y="0"/>
                </a:lnTo>
                <a:close/>
              </a:path>
            </a:pathLst>
          </a:custGeom>
          <a:blipFill>
            <a:blip r:embed="rId4"/>
            <a:stretch>
              <a:fillRect l="0" t="0" r="0" b="0"/>
            </a:stretch>
          </a:blipFill>
        </p:spPr>
      </p:sp>
      <p:sp>
        <p:nvSpPr>
          <p:cNvPr name="Freeform 5" id="5"/>
          <p:cNvSpPr/>
          <p:nvPr/>
        </p:nvSpPr>
        <p:spPr>
          <a:xfrm flipH="false" flipV="false" rot="-145126">
            <a:off x="14655961" y="2413430"/>
            <a:ext cx="1195318" cy="1144812"/>
          </a:xfrm>
          <a:custGeom>
            <a:avLst/>
            <a:gdLst/>
            <a:ahLst/>
            <a:cxnLst/>
            <a:rect r="r" b="b" t="t" l="l"/>
            <a:pathLst>
              <a:path h="1144812" w="1195318">
                <a:moveTo>
                  <a:pt x="0" y="0"/>
                </a:moveTo>
                <a:lnTo>
                  <a:pt x="1195318" y="0"/>
                </a:lnTo>
                <a:lnTo>
                  <a:pt x="1195318" y="1144812"/>
                </a:lnTo>
                <a:lnTo>
                  <a:pt x="0" y="11448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4161861" y="599709"/>
            <a:ext cx="9401688"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u="sng">
                <a:solidFill>
                  <a:srgbClr val="0F4662"/>
                </a:solidFill>
                <a:latin typeface="Cormorant Garamond Bold Italics"/>
                <a:ea typeface="Cormorant Garamond Bold Italics"/>
                <a:cs typeface="Cormorant Garamond Bold Italics"/>
                <a:sym typeface="Cormorant Garamond Bold Italics"/>
              </a:rPr>
              <a:t>Table of models/configurations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4093893" y="15849"/>
            <a:ext cx="4194107" cy="10271151"/>
            <a:chOff x="0" y="0"/>
            <a:chExt cx="1104621" cy="2705159"/>
          </a:xfrm>
        </p:grpSpPr>
        <p:sp>
          <p:nvSpPr>
            <p:cNvPr name="Freeform 3" id="3"/>
            <p:cNvSpPr/>
            <p:nvPr/>
          </p:nvSpPr>
          <p:spPr>
            <a:xfrm flipH="false" flipV="false" rot="0">
              <a:off x="0" y="0"/>
              <a:ext cx="1104621" cy="2705159"/>
            </a:xfrm>
            <a:custGeom>
              <a:avLst/>
              <a:gdLst/>
              <a:ahLst/>
              <a:cxnLst/>
              <a:rect r="r" b="b" t="t" l="l"/>
              <a:pathLst>
                <a:path h="2705159" w="1104621">
                  <a:moveTo>
                    <a:pt x="0" y="0"/>
                  </a:moveTo>
                  <a:lnTo>
                    <a:pt x="1104621" y="0"/>
                  </a:lnTo>
                  <a:lnTo>
                    <a:pt x="1104621" y="2705159"/>
                  </a:lnTo>
                  <a:lnTo>
                    <a:pt x="0" y="2705159"/>
                  </a:lnTo>
                  <a:close/>
                </a:path>
              </a:pathLst>
            </a:custGeom>
            <a:solidFill>
              <a:srgbClr val="7994A0"/>
            </a:solidFill>
          </p:spPr>
        </p:sp>
        <p:sp>
          <p:nvSpPr>
            <p:cNvPr name="TextBox 4" id="4"/>
            <p:cNvSpPr txBox="true"/>
            <p:nvPr/>
          </p:nvSpPr>
          <p:spPr>
            <a:xfrm>
              <a:off x="0" y="-47625"/>
              <a:ext cx="1104621" cy="2752784"/>
            </a:xfrm>
            <a:prstGeom prst="rect">
              <a:avLst/>
            </a:prstGeom>
          </p:spPr>
          <p:txBody>
            <a:bodyPr anchor="ctr" rtlCol="false" tIns="50800" lIns="50800" bIns="50800" rIns="50800"/>
            <a:lstStyle/>
            <a:p>
              <a:pPr algn="ctr">
                <a:lnSpc>
                  <a:spcPts val="3693"/>
                </a:lnSpc>
              </a:pPr>
            </a:p>
          </p:txBody>
        </p:sp>
      </p:grpSp>
      <p:sp>
        <p:nvSpPr>
          <p:cNvPr name="Freeform 5" id="5"/>
          <p:cNvSpPr/>
          <p:nvPr/>
        </p:nvSpPr>
        <p:spPr>
          <a:xfrm flipH="false" flipV="false" rot="0">
            <a:off x="1028700" y="8974931"/>
            <a:ext cx="1905000" cy="283369"/>
          </a:xfrm>
          <a:custGeom>
            <a:avLst/>
            <a:gdLst/>
            <a:ahLst/>
            <a:cxnLst/>
            <a:rect r="r" b="b" t="t" l="l"/>
            <a:pathLst>
              <a:path h="283369" w="1905000">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718235" y="599709"/>
            <a:ext cx="11128847"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How the models were trained</a:t>
            </a:r>
          </a:p>
        </p:txBody>
      </p:sp>
      <p:sp>
        <p:nvSpPr>
          <p:cNvPr name="TextBox 7" id="7"/>
          <p:cNvSpPr txBox="true"/>
          <p:nvPr/>
        </p:nvSpPr>
        <p:spPr>
          <a:xfrm rot="0">
            <a:off x="438817" y="2652518"/>
            <a:ext cx="13240504" cy="3057525"/>
          </a:xfrm>
          <a:prstGeom prst="rect">
            <a:avLst/>
          </a:prstGeom>
        </p:spPr>
        <p:txBody>
          <a:bodyPr anchor="t" rtlCol="false" tIns="0" lIns="0" bIns="0" rIns="0">
            <a:spAutoFit/>
          </a:bodyPr>
          <a:lstStyle/>
          <a:p>
            <a:pPr algn="l" marL="0" indent="0" lvl="0">
              <a:lnSpc>
                <a:spcPts val="4079"/>
              </a:lnSpc>
            </a:pPr>
            <a:r>
              <a:rPr lang="en-US" sz="2400">
                <a:solidFill>
                  <a:srgbClr val="0F4662"/>
                </a:solidFill>
                <a:latin typeface="Quicksand"/>
                <a:ea typeface="Quicksand"/>
                <a:cs typeface="Quicksand"/>
                <a:sym typeface="Quicksand"/>
              </a:rPr>
              <a:t>used a TFBertForSequenceClassification (binary classification) trained on merged source and clickbait headlines, tokenized with BertTokenizer. It was optimized with Adam (learning rate 0.00002), trained for 3 epochs with batch size 32. Evaluation metrics: accuracy, precision, recall, and F1 on the test set.</a:t>
            </a:r>
          </a:p>
          <a:p>
            <a:pPr algn="l" marL="0" indent="0" lvl="0">
              <a:lnSpc>
                <a:spcPts val="4079"/>
              </a:lnSpc>
            </a:pPr>
          </a:p>
          <a:p>
            <a:pPr algn="l" marL="0" indent="0" lvl="0">
              <a:lnSpc>
                <a:spcPts val="4079"/>
              </a:lnSpc>
            </a:pPr>
          </a:p>
        </p:txBody>
      </p:sp>
      <p:sp>
        <p:nvSpPr>
          <p:cNvPr name="TextBox 8" id="8"/>
          <p:cNvSpPr txBox="true"/>
          <p:nvPr/>
        </p:nvSpPr>
        <p:spPr>
          <a:xfrm rot="0">
            <a:off x="438817" y="2161663"/>
            <a:ext cx="6938067"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The Clickbait detection model</a:t>
            </a:r>
          </a:p>
        </p:txBody>
      </p:sp>
      <p:sp>
        <p:nvSpPr>
          <p:cNvPr name="TextBox 9" id="9"/>
          <p:cNvSpPr txBox="true"/>
          <p:nvPr/>
        </p:nvSpPr>
        <p:spPr>
          <a:xfrm rot="0">
            <a:off x="438817" y="5430062"/>
            <a:ext cx="6938067"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The Tactic attribution model </a:t>
            </a:r>
          </a:p>
        </p:txBody>
      </p:sp>
      <p:sp>
        <p:nvSpPr>
          <p:cNvPr name="TextBox 10" id="10"/>
          <p:cNvSpPr txBox="true"/>
          <p:nvPr/>
        </p:nvSpPr>
        <p:spPr>
          <a:xfrm rot="0">
            <a:off x="438817" y="5917406"/>
            <a:ext cx="13240504" cy="4086225"/>
          </a:xfrm>
          <a:prstGeom prst="rect">
            <a:avLst/>
          </a:prstGeom>
        </p:spPr>
        <p:txBody>
          <a:bodyPr anchor="t" rtlCol="false" tIns="0" lIns="0" bIns="0" rIns="0">
            <a:spAutoFit/>
          </a:bodyPr>
          <a:lstStyle/>
          <a:p>
            <a:pPr algn="l">
              <a:lnSpc>
                <a:spcPts val="4079"/>
              </a:lnSpc>
            </a:pPr>
            <a:r>
              <a:rPr lang="en-US" sz="2400">
                <a:solidFill>
                  <a:srgbClr val="0F4662"/>
                </a:solidFill>
                <a:latin typeface="Quicksand"/>
                <a:ea typeface="Quicksand"/>
                <a:cs typeface="Quicksand"/>
                <a:sym typeface="Quicksand"/>
              </a:rPr>
              <a:t>used TFBertForSequenceClassification (multi-label, 10 labels) trained on clickbait_dataset.csv, with headlines and tactic vectors. Tokenization was done with BertTokenizer. The model used Adam (learning rate 0.00002), 3 epochs, batch size 16. Performance was evaluated with precision, recall, and F1 per tactic. Improvements included switching to RoBERTa-base, adding data augmentation, and applying per-label thresholds.</a:t>
            </a:r>
          </a:p>
          <a:p>
            <a:pPr algn="l" marL="0" indent="0" lvl="0">
              <a:lnSpc>
                <a:spcPts val="4079"/>
              </a:lnSpc>
            </a:pPr>
          </a:p>
          <a:p>
            <a:pPr algn="l" marL="0" indent="0" lvl="0">
              <a:lnSpc>
                <a:spcPts val="4079"/>
              </a:lnSpc>
            </a:pPr>
          </a:p>
          <a:p>
            <a:pPr algn="l" marL="0" indent="0" lvl="0">
              <a:lnSpc>
                <a:spcPts val="4079"/>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3307550" y="2461335"/>
            <a:ext cx="5385764" cy="6426664"/>
            <a:chOff x="0" y="0"/>
            <a:chExt cx="1418473" cy="1692619"/>
          </a:xfrm>
        </p:grpSpPr>
        <p:sp>
          <p:nvSpPr>
            <p:cNvPr name="Freeform 3" id="3"/>
            <p:cNvSpPr/>
            <p:nvPr/>
          </p:nvSpPr>
          <p:spPr>
            <a:xfrm flipH="false" flipV="false" rot="0">
              <a:off x="0" y="0"/>
              <a:ext cx="1418473" cy="1692619"/>
            </a:xfrm>
            <a:custGeom>
              <a:avLst/>
              <a:gdLst/>
              <a:ahLst/>
              <a:cxnLst/>
              <a:rect r="r" b="b" t="t" l="l"/>
              <a:pathLst>
                <a:path h="1692619" w="1418473">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sp>
        <p:sp>
          <p:nvSpPr>
            <p:cNvPr name="TextBox 4" id="4"/>
            <p:cNvSpPr txBox="true"/>
            <p:nvPr/>
          </p:nvSpPr>
          <p:spPr>
            <a:xfrm>
              <a:off x="0" y="-123825"/>
              <a:ext cx="1418473" cy="1816444"/>
            </a:xfrm>
            <a:prstGeom prst="rect">
              <a:avLst/>
            </a:prstGeom>
          </p:spPr>
          <p:txBody>
            <a:bodyPr anchor="ctr" rtlCol="false" tIns="50800" lIns="50800" bIns="50800" rIns="50800"/>
            <a:lstStyle/>
            <a:p>
              <a:pPr algn="ctr">
                <a:lnSpc>
                  <a:spcPts val="4079"/>
                </a:lnSpc>
              </a:pPr>
            </a:p>
          </p:txBody>
        </p:sp>
      </p:grpSp>
      <p:sp>
        <p:nvSpPr>
          <p:cNvPr name="Freeform 5" id="5"/>
          <p:cNvSpPr/>
          <p:nvPr/>
        </p:nvSpPr>
        <p:spPr>
          <a:xfrm flipH="false" flipV="false" rot="0">
            <a:off x="4825987" y="2882127"/>
            <a:ext cx="2348889" cy="2348889"/>
          </a:xfrm>
          <a:custGeom>
            <a:avLst/>
            <a:gdLst/>
            <a:ahLst/>
            <a:cxnLst/>
            <a:rect r="r" b="b" t="t" l="l"/>
            <a:pathLst>
              <a:path h="2348889" w="2348889">
                <a:moveTo>
                  <a:pt x="0" y="0"/>
                </a:moveTo>
                <a:lnTo>
                  <a:pt x="2348889" y="0"/>
                </a:lnTo>
                <a:lnTo>
                  <a:pt x="2348889" y="2348889"/>
                </a:lnTo>
                <a:lnTo>
                  <a:pt x="0" y="23488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9464532" y="2456695"/>
            <a:ext cx="5385764" cy="6426664"/>
            <a:chOff x="0" y="0"/>
            <a:chExt cx="1418473" cy="1692619"/>
          </a:xfrm>
        </p:grpSpPr>
        <p:sp>
          <p:nvSpPr>
            <p:cNvPr name="Freeform 7" id="7"/>
            <p:cNvSpPr/>
            <p:nvPr/>
          </p:nvSpPr>
          <p:spPr>
            <a:xfrm flipH="false" flipV="false" rot="0">
              <a:off x="0" y="0"/>
              <a:ext cx="1418473" cy="1692619"/>
            </a:xfrm>
            <a:custGeom>
              <a:avLst/>
              <a:gdLst/>
              <a:ahLst/>
              <a:cxnLst/>
              <a:rect r="r" b="b" t="t" l="l"/>
              <a:pathLst>
                <a:path h="1692619" w="1418473">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sp>
        <p:sp>
          <p:nvSpPr>
            <p:cNvPr name="TextBox 8" id="8"/>
            <p:cNvSpPr txBox="true"/>
            <p:nvPr/>
          </p:nvSpPr>
          <p:spPr>
            <a:xfrm>
              <a:off x="0" y="-123825"/>
              <a:ext cx="1418473" cy="1816444"/>
            </a:xfrm>
            <a:prstGeom prst="rect">
              <a:avLst/>
            </a:prstGeom>
          </p:spPr>
          <p:txBody>
            <a:bodyPr anchor="ctr" rtlCol="false" tIns="50800" lIns="50800" bIns="50800" rIns="50800"/>
            <a:lstStyle/>
            <a:p>
              <a:pPr algn="ctr">
                <a:lnSpc>
                  <a:spcPts val="4079"/>
                </a:lnSpc>
              </a:pPr>
            </a:p>
          </p:txBody>
        </p:sp>
      </p:grpSp>
      <p:sp>
        <p:nvSpPr>
          <p:cNvPr name="Freeform 9" id="9"/>
          <p:cNvSpPr/>
          <p:nvPr/>
        </p:nvSpPr>
        <p:spPr>
          <a:xfrm flipH="false" flipV="false" rot="0">
            <a:off x="10997917" y="2794611"/>
            <a:ext cx="2318994" cy="2348889"/>
          </a:xfrm>
          <a:custGeom>
            <a:avLst/>
            <a:gdLst/>
            <a:ahLst/>
            <a:cxnLst/>
            <a:rect r="r" b="b" t="t" l="l"/>
            <a:pathLst>
              <a:path h="2348889" w="2318994">
                <a:moveTo>
                  <a:pt x="0" y="0"/>
                </a:moveTo>
                <a:lnTo>
                  <a:pt x="2318993" y="0"/>
                </a:lnTo>
                <a:lnTo>
                  <a:pt x="2318993" y="2348889"/>
                </a:lnTo>
                <a:lnTo>
                  <a:pt x="0" y="23488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5364374" y="9077335"/>
            <a:ext cx="636058" cy="636058"/>
          </a:xfrm>
          <a:custGeom>
            <a:avLst/>
            <a:gdLst/>
            <a:ahLst/>
            <a:cxnLst/>
            <a:rect r="r" b="b" t="t" l="l"/>
            <a:pathLst>
              <a:path h="636058" w="636058">
                <a:moveTo>
                  <a:pt x="0" y="0"/>
                </a:moveTo>
                <a:lnTo>
                  <a:pt x="636058" y="0"/>
                </a:lnTo>
                <a:lnTo>
                  <a:pt x="636058" y="636058"/>
                </a:lnTo>
                <a:lnTo>
                  <a:pt x="0" y="6360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1028700" y="599709"/>
            <a:ext cx="8115300"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Data split</a:t>
            </a:r>
          </a:p>
        </p:txBody>
      </p:sp>
      <p:sp>
        <p:nvSpPr>
          <p:cNvPr name="TextBox 12" id="12"/>
          <p:cNvSpPr txBox="true"/>
          <p:nvPr/>
        </p:nvSpPr>
        <p:spPr>
          <a:xfrm rot="0">
            <a:off x="3449488" y="5904981"/>
            <a:ext cx="5101887" cy="2642235"/>
          </a:xfrm>
          <a:prstGeom prst="rect">
            <a:avLst/>
          </a:prstGeom>
        </p:spPr>
        <p:txBody>
          <a:bodyPr anchor="t" rtlCol="false" tIns="0" lIns="0" bIns="0" rIns="0">
            <a:spAutoFit/>
          </a:bodyPr>
          <a:lstStyle/>
          <a:p>
            <a:pPr algn="l" marL="518160" indent="-259080" lvl="1">
              <a:lnSpc>
                <a:spcPts val="4200"/>
              </a:lnSpc>
              <a:buFont typeface="Arial"/>
              <a:buChar char="•"/>
            </a:pPr>
            <a:r>
              <a:rPr lang="en-US" sz="2400">
                <a:solidFill>
                  <a:srgbClr val="0F4662"/>
                </a:solidFill>
                <a:latin typeface="Quicksand"/>
                <a:ea typeface="Quicksand"/>
                <a:cs typeface="Quicksand"/>
                <a:sym typeface="Quicksand"/>
              </a:rPr>
              <a:t>Dataset: 1,740 headlines (870 clickbait + 870 regular).</a:t>
            </a:r>
          </a:p>
          <a:p>
            <a:pPr algn="l" marL="518160" indent="-259080" lvl="1">
              <a:lnSpc>
                <a:spcPts val="4200"/>
              </a:lnSpc>
              <a:buFont typeface="Arial"/>
              <a:buChar char="•"/>
            </a:pPr>
            <a:r>
              <a:rPr lang="en-US" sz="2400">
                <a:solidFill>
                  <a:srgbClr val="0F4662"/>
                </a:solidFill>
                <a:latin typeface="Quicksand"/>
                <a:ea typeface="Quicksand"/>
                <a:cs typeface="Quicksand"/>
                <a:sym typeface="Quicksand"/>
              </a:rPr>
              <a:t>Split: 80% training (1,392 examples), 20% testing (348 examples).</a:t>
            </a:r>
          </a:p>
        </p:txBody>
      </p:sp>
      <p:sp>
        <p:nvSpPr>
          <p:cNvPr name="TextBox 13" id="13"/>
          <p:cNvSpPr txBox="true"/>
          <p:nvPr/>
        </p:nvSpPr>
        <p:spPr>
          <a:xfrm rot="0">
            <a:off x="3589045" y="5460669"/>
            <a:ext cx="5101887"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Clickbait detection:</a:t>
            </a:r>
          </a:p>
        </p:txBody>
      </p:sp>
      <p:sp>
        <p:nvSpPr>
          <p:cNvPr name="TextBox 14" id="14"/>
          <p:cNvSpPr txBox="true"/>
          <p:nvPr/>
        </p:nvSpPr>
        <p:spPr>
          <a:xfrm rot="0">
            <a:off x="9464532" y="5856275"/>
            <a:ext cx="5101887" cy="2785872"/>
          </a:xfrm>
          <a:prstGeom prst="rect">
            <a:avLst/>
          </a:prstGeom>
        </p:spPr>
        <p:txBody>
          <a:bodyPr anchor="t" rtlCol="false" tIns="0" lIns="0" bIns="0" rIns="0">
            <a:spAutoFit/>
          </a:bodyPr>
          <a:lstStyle/>
          <a:p>
            <a:pPr algn="l" marL="518160" indent="-259080" lvl="1">
              <a:lnSpc>
                <a:spcPts val="3744"/>
              </a:lnSpc>
              <a:buFont typeface="Arial"/>
              <a:buChar char="•"/>
            </a:pPr>
            <a:r>
              <a:rPr lang="en-US" sz="2400">
                <a:solidFill>
                  <a:srgbClr val="0F4662"/>
                </a:solidFill>
                <a:latin typeface="Quicksand"/>
                <a:ea typeface="Quicksand"/>
                <a:cs typeface="Quicksand"/>
                <a:sym typeface="Quicksand"/>
              </a:rPr>
              <a:t>pre-improvement model: 870 clickbait titles. 20% test and 80% training.</a:t>
            </a:r>
          </a:p>
          <a:p>
            <a:pPr algn="l" marL="518160" indent="-259080" lvl="1">
              <a:lnSpc>
                <a:spcPts val="3744"/>
              </a:lnSpc>
              <a:buFont typeface="Arial"/>
              <a:buChar char="•"/>
            </a:pPr>
            <a:r>
              <a:rPr lang="en-US" sz="2400">
                <a:solidFill>
                  <a:srgbClr val="0F4662"/>
                </a:solidFill>
                <a:latin typeface="Quicksand"/>
                <a:ea typeface="Quicksand"/>
                <a:cs typeface="Quicksand"/>
                <a:sym typeface="Quicksand"/>
              </a:rPr>
              <a:t>Improved model (used with augmented): 1740 clickbait titles. (also 80% and 20%)</a:t>
            </a:r>
          </a:p>
        </p:txBody>
      </p:sp>
      <p:sp>
        <p:nvSpPr>
          <p:cNvPr name="TextBox 15" id="15"/>
          <p:cNvSpPr txBox="true"/>
          <p:nvPr/>
        </p:nvSpPr>
        <p:spPr>
          <a:xfrm rot="0">
            <a:off x="9748409" y="5391262"/>
            <a:ext cx="5101887"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Tactic attribution:</a:t>
            </a:r>
          </a:p>
        </p:txBody>
      </p:sp>
      <p:sp>
        <p:nvSpPr>
          <p:cNvPr name="AutoShape 16" id="16"/>
          <p:cNvSpPr/>
          <p:nvPr/>
        </p:nvSpPr>
        <p:spPr>
          <a:xfrm>
            <a:off x="-41122" y="2070810"/>
            <a:ext cx="6492240" cy="0"/>
          </a:xfrm>
          <a:prstGeom prst="line">
            <a:avLst/>
          </a:prstGeom>
          <a:ln cap="flat" w="76200">
            <a:solidFill>
              <a:srgbClr val="0F4662"/>
            </a:solidFill>
            <a:prstDash val="solid"/>
            <a:headEnd type="none" len="sm" w="sm"/>
            <a:tailEnd type="none" len="sm" w="sm"/>
          </a:ln>
        </p:spPr>
      </p:sp>
      <p:sp>
        <p:nvSpPr>
          <p:cNvPr name="TextBox 17" id="17"/>
          <p:cNvSpPr txBox="true"/>
          <p:nvPr/>
        </p:nvSpPr>
        <p:spPr>
          <a:xfrm rot="0">
            <a:off x="6199663" y="9116599"/>
            <a:ext cx="6195318" cy="490855"/>
          </a:xfrm>
          <a:prstGeom prst="rect">
            <a:avLst/>
          </a:prstGeom>
        </p:spPr>
        <p:txBody>
          <a:bodyPr anchor="t" rtlCol="false" tIns="0" lIns="0" bIns="0" rIns="0">
            <a:spAutoFit/>
          </a:bodyPr>
          <a:lstStyle/>
          <a:p>
            <a:pPr algn="ctr">
              <a:lnSpc>
                <a:spcPts val="3919"/>
              </a:lnSpc>
              <a:spcBef>
                <a:spcPct val="0"/>
              </a:spcBef>
            </a:pPr>
            <a:r>
              <a:rPr lang="en-US" sz="2799">
                <a:solidFill>
                  <a:srgbClr val="0F4662"/>
                </a:solidFill>
                <a:latin typeface="Quicksand Light"/>
                <a:ea typeface="Quicksand Light"/>
                <a:cs typeface="Quicksand Light"/>
                <a:sym typeface="Quicksand Light"/>
              </a:rPr>
              <a:t>Platform: Google Colab (CPU runtime).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4093893" y="15849"/>
            <a:ext cx="4194107" cy="10271151"/>
            <a:chOff x="0" y="0"/>
            <a:chExt cx="1104621" cy="2705159"/>
          </a:xfrm>
        </p:grpSpPr>
        <p:sp>
          <p:nvSpPr>
            <p:cNvPr name="Freeform 3" id="3"/>
            <p:cNvSpPr/>
            <p:nvPr/>
          </p:nvSpPr>
          <p:spPr>
            <a:xfrm flipH="false" flipV="false" rot="0">
              <a:off x="0" y="0"/>
              <a:ext cx="1104621" cy="2705159"/>
            </a:xfrm>
            <a:custGeom>
              <a:avLst/>
              <a:gdLst/>
              <a:ahLst/>
              <a:cxnLst/>
              <a:rect r="r" b="b" t="t" l="l"/>
              <a:pathLst>
                <a:path h="2705159" w="1104621">
                  <a:moveTo>
                    <a:pt x="0" y="0"/>
                  </a:moveTo>
                  <a:lnTo>
                    <a:pt x="1104621" y="0"/>
                  </a:lnTo>
                  <a:lnTo>
                    <a:pt x="1104621" y="2705159"/>
                  </a:lnTo>
                  <a:lnTo>
                    <a:pt x="0" y="2705159"/>
                  </a:lnTo>
                  <a:close/>
                </a:path>
              </a:pathLst>
            </a:custGeom>
            <a:solidFill>
              <a:srgbClr val="7994A0"/>
            </a:solidFill>
          </p:spPr>
        </p:sp>
        <p:sp>
          <p:nvSpPr>
            <p:cNvPr name="TextBox 4" id="4"/>
            <p:cNvSpPr txBox="true"/>
            <p:nvPr/>
          </p:nvSpPr>
          <p:spPr>
            <a:xfrm>
              <a:off x="0" y="-47625"/>
              <a:ext cx="1104621" cy="2752784"/>
            </a:xfrm>
            <a:prstGeom prst="rect">
              <a:avLst/>
            </a:prstGeom>
          </p:spPr>
          <p:txBody>
            <a:bodyPr anchor="ctr" rtlCol="false" tIns="50800" lIns="50800" bIns="50800" rIns="50800"/>
            <a:lstStyle/>
            <a:p>
              <a:pPr algn="ctr">
                <a:lnSpc>
                  <a:spcPts val="3693"/>
                </a:lnSpc>
              </a:pPr>
            </a:p>
          </p:txBody>
        </p:sp>
      </p:grpSp>
      <p:grpSp>
        <p:nvGrpSpPr>
          <p:cNvPr name="Group 5" id="5"/>
          <p:cNvGrpSpPr/>
          <p:nvPr/>
        </p:nvGrpSpPr>
        <p:grpSpPr>
          <a:xfrm rot="0">
            <a:off x="11383703" y="1684924"/>
            <a:ext cx="6330814" cy="7573376"/>
            <a:chOff x="0" y="0"/>
            <a:chExt cx="8441085" cy="10097834"/>
          </a:xfrm>
        </p:grpSpPr>
        <p:pic>
          <p:nvPicPr>
            <p:cNvPr name="Picture 6" id="6"/>
            <p:cNvPicPr>
              <a:picLocks noChangeAspect="true"/>
            </p:cNvPicPr>
            <p:nvPr/>
          </p:nvPicPr>
          <p:blipFill>
            <a:blip r:embed="rId2"/>
            <a:srcRect l="1710" t="0" r="48156" b="0"/>
            <a:stretch>
              <a:fillRect/>
            </a:stretch>
          </p:blipFill>
          <p:spPr>
            <a:xfrm flipH="false" flipV="false">
              <a:off x="0" y="0"/>
              <a:ext cx="8441085" cy="10097834"/>
            </a:xfrm>
            <a:prstGeom prst="rect">
              <a:avLst/>
            </a:prstGeom>
          </p:spPr>
        </p:pic>
      </p:grpSp>
      <p:sp>
        <p:nvSpPr>
          <p:cNvPr name="Freeform 7" id="7"/>
          <p:cNvSpPr/>
          <p:nvPr/>
        </p:nvSpPr>
        <p:spPr>
          <a:xfrm flipH="false" flipV="false" rot="0">
            <a:off x="7718743" y="714009"/>
            <a:ext cx="1905000" cy="283369"/>
          </a:xfrm>
          <a:custGeom>
            <a:avLst/>
            <a:gdLst/>
            <a:ahLst/>
            <a:cxnLst/>
            <a:rect r="r" b="b" t="t" l="l"/>
            <a:pathLst>
              <a:path h="283369" w="1905000">
                <a:moveTo>
                  <a:pt x="0" y="0"/>
                </a:moveTo>
                <a:lnTo>
                  <a:pt x="1905000" y="0"/>
                </a:lnTo>
                <a:lnTo>
                  <a:pt x="1905000" y="283369"/>
                </a:lnTo>
                <a:lnTo>
                  <a:pt x="0" y="28336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3430826" y="714009"/>
            <a:ext cx="1905000" cy="283369"/>
          </a:xfrm>
          <a:custGeom>
            <a:avLst/>
            <a:gdLst/>
            <a:ahLst/>
            <a:cxnLst/>
            <a:rect r="r" b="b" t="t" l="l"/>
            <a:pathLst>
              <a:path h="283369" w="1905000">
                <a:moveTo>
                  <a:pt x="0" y="0"/>
                </a:moveTo>
                <a:lnTo>
                  <a:pt x="1905000" y="0"/>
                </a:lnTo>
                <a:lnTo>
                  <a:pt x="1905000" y="283369"/>
                </a:lnTo>
                <a:lnTo>
                  <a:pt x="0" y="28336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5466931" y="114252"/>
            <a:ext cx="939024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Metrics</a:t>
            </a:r>
          </a:p>
        </p:txBody>
      </p:sp>
      <p:sp>
        <p:nvSpPr>
          <p:cNvPr name="TextBox 10" id="10"/>
          <p:cNvSpPr txBox="true"/>
          <p:nvPr/>
        </p:nvSpPr>
        <p:spPr>
          <a:xfrm rot="0">
            <a:off x="342686" y="1924019"/>
            <a:ext cx="9986279" cy="202882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Clickbait detection: Accuracy, Precision, Recall, F1-score </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Tactic attribution: Precision, Recall, F1-score per tactic plus micro, macro, and weighted averages.</a:t>
            </a:r>
          </a:p>
          <a:p>
            <a:pPr algn="l">
              <a:lnSpc>
                <a:spcPts val="4079"/>
              </a:lnSpc>
            </a:pPr>
          </a:p>
        </p:txBody>
      </p:sp>
      <p:sp>
        <p:nvSpPr>
          <p:cNvPr name="TextBox 11" id="11"/>
          <p:cNvSpPr txBox="true"/>
          <p:nvPr/>
        </p:nvSpPr>
        <p:spPr>
          <a:xfrm rot="0">
            <a:off x="495411" y="1488744"/>
            <a:ext cx="6938067"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Metric was used at each step:</a:t>
            </a:r>
          </a:p>
        </p:txBody>
      </p:sp>
      <p:sp>
        <p:nvSpPr>
          <p:cNvPr name="TextBox 12" id="12"/>
          <p:cNvSpPr txBox="true"/>
          <p:nvPr/>
        </p:nvSpPr>
        <p:spPr>
          <a:xfrm rot="0">
            <a:off x="626517" y="4238594"/>
            <a:ext cx="6938067" cy="490855"/>
          </a:xfrm>
          <a:prstGeom prst="rect">
            <a:avLst/>
          </a:prstGeom>
        </p:spPr>
        <p:txBody>
          <a:bodyPr anchor="t" rtlCol="false" tIns="0" lIns="0" bIns="0" rIns="0">
            <a:spAutoFit/>
          </a:bodyPr>
          <a:lstStyle/>
          <a:p>
            <a:pPr algn="l">
              <a:lnSpc>
                <a:spcPts val="3919"/>
              </a:lnSpc>
              <a:spcBef>
                <a:spcPct val="0"/>
              </a:spcBef>
            </a:pPr>
            <a:r>
              <a:rPr lang="en-US" b="true" sz="2799">
                <a:solidFill>
                  <a:srgbClr val="0F4662"/>
                </a:solidFill>
                <a:latin typeface="Quicksand Bold"/>
                <a:ea typeface="Quicksand Bold"/>
                <a:cs typeface="Quicksand Bold"/>
                <a:sym typeface="Quicksand Bold"/>
              </a:rPr>
              <a:t>Classifica</a:t>
            </a:r>
            <a:r>
              <a:rPr lang="en-US" b="true" sz="2799">
                <a:solidFill>
                  <a:srgbClr val="0F4662"/>
                </a:solidFill>
                <a:latin typeface="Quicksand Bold"/>
                <a:ea typeface="Quicksand Bold"/>
                <a:cs typeface="Quicksand Bold"/>
                <a:sym typeface="Quicksand Bold"/>
              </a:rPr>
              <a:t>tion:</a:t>
            </a:r>
          </a:p>
        </p:txBody>
      </p:sp>
      <p:sp>
        <p:nvSpPr>
          <p:cNvPr name="TextBox 13" id="13"/>
          <p:cNvSpPr txBox="true"/>
          <p:nvPr/>
        </p:nvSpPr>
        <p:spPr>
          <a:xfrm rot="0">
            <a:off x="626517" y="4672299"/>
            <a:ext cx="10301970" cy="2543175"/>
          </a:xfrm>
          <a:prstGeom prst="rect">
            <a:avLst/>
          </a:prstGeom>
        </p:spPr>
        <p:txBody>
          <a:bodyPr anchor="t" rtlCol="false" tIns="0" lIns="0" bIns="0" rIns="0">
            <a:spAutoFit/>
          </a:bodyPr>
          <a:lstStyle/>
          <a:p>
            <a:pPr algn="l">
              <a:lnSpc>
                <a:spcPts val="4079"/>
              </a:lnSpc>
            </a:pPr>
            <a:r>
              <a:rPr lang="en-US" sz="2400">
                <a:solidFill>
                  <a:srgbClr val="0F4662"/>
                </a:solidFill>
                <a:latin typeface="Quicksand"/>
                <a:ea typeface="Quicksand"/>
                <a:cs typeface="Quicksand"/>
                <a:sym typeface="Quicksand"/>
              </a:rPr>
              <a:t>Both steps are classification tasks:</a:t>
            </a:r>
          </a:p>
          <a:p>
            <a:pPr algn="l">
              <a:lnSpc>
                <a:spcPts val="4079"/>
              </a:lnSpc>
            </a:pPr>
            <a:r>
              <a:rPr lang="en-US" sz="2400">
                <a:solidFill>
                  <a:srgbClr val="0F4662"/>
                </a:solidFill>
                <a:latin typeface="Quicksand"/>
                <a:ea typeface="Quicksand"/>
                <a:cs typeface="Quicksand"/>
                <a:sym typeface="Quicksand"/>
              </a:rPr>
              <a:t>Clickbait detection - binary classi</a:t>
            </a:r>
            <a:r>
              <a:rPr lang="en-US" sz="2400">
                <a:solidFill>
                  <a:srgbClr val="0F4662"/>
                </a:solidFill>
                <a:latin typeface="Quicksand"/>
                <a:ea typeface="Quicksand"/>
                <a:cs typeface="Quicksand"/>
                <a:sym typeface="Quicksand"/>
              </a:rPr>
              <a:t>fication</a:t>
            </a:r>
          </a:p>
          <a:p>
            <a:pPr algn="l">
              <a:lnSpc>
                <a:spcPts val="4079"/>
              </a:lnSpc>
            </a:pPr>
            <a:r>
              <a:rPr lang="en-US" sz="2400">
                <a:solidFill>
                  <a:srgbClr val="0F4662"/>
                </a:solidFill>
                <a:latin typeface="Quicksand"/>
                <a:ea typeface="Quicksand"/>
                <a:cs typeface="Quicksand"/>
                <a:sym typeface="Quicksand"/>
              </a:rPr>
              <a:t>Tactic attribution- multilabel classifica</a:t>
            </a:r>
            <a:r>
              <a:rPr lang="en-US" sz="2400">
                <a:solidFill>
                  <a:srgbClr val="0F4662"/>
                </a:solidFill>
                <a:latin typeface="Quicksand"/>
                <a:ea typeface="Quicksand"/>
                <a:cs typeface="Quicksand"/>
                <a:sym typeface="Quicksand"/>
              </a:rPr>
              <a:t>tion (10 independent binary labels).</a:t>
            </a:r>
          </a:p>
          <a:p>
            <a:pPr algn="l">
              <a:lnSpc>
                <a:spcPts val="4079"/>
              </a:lnSpc>
            </a:pPr>
          </a:p>
          <a:p>
            <a:pPr algn="l">
              <a:lnSpc>
                <a:spcPts val="4079"/>
              </a:lnSpc>
            </a:pPr>
          </a:p>
        </p:txBody>
      </p:sp>
      <p:sp>
        <p:nvSpPr>
          <p:cNvPr name="TextBox 14" id="14"/>
          <p:cNvSpPr txBox="true"/>
          <p:nvPr/>
        </p:nvSpPr>
        <p:spPr>
          <a:xfrm rot="0">
            <a:off x="626517" y="6986874"/>
            <a:ext cx="6938067" cy="490855"/>
          </a:xfrm>
          <a:prstGeom prst="rect">
            <a:avLst/>
          </a:prstGeom>
        </p:spPr>
        <p:txBody>
          <a:bodyPr anchor="t" rtlCol="false" tIns="0" lIns="0" bIns="0" rIns="0">
            <a:spAutoFit/>
          </a:bodyPr>
          <a:lstStyle/>
          <a:p>
            <a:pPr algn="l">
              <a:lnSpc>
                <a:spcPts val="3919"/>
              </a:lnSpc>
              <a:spcBef>
                <a:spcPct val="0"/>
              </a:spcBef>
            </a:pPr>
            <a:r>
              <a:rPr lang="en-US" b="true" sz="2799">
                <a:solidFill>
                  <a:srgbClr val="0F4662"/>
                </a:solidFill>
                <a:latin typeface="Quicksand Bold"/>
                <a:ea typeface="Quicksand Bold"/>
                <a:cs typeface="Quicksand Bold"/>
                <a:sym typeface="Quicksand Bold"/>
              </a:rPr>
              <a:t>valida</a:t>
            </a:r>
            <a:r>
              <a:rPr lang="en-US" b="true" sz="2799">
                <a:solidFill>
                  <a:srgbClr val="0F4662"/>
                </a:solidFill>
                <a:latin typeface="Quicksand Bold"/>
                <a:ea typeface="Quicksand Bold"/>
                <a:cs typeface="Quicksand Bold"/>
                <a:sym typeface="Quicksand Bold"/>
              </a:rPr>
              <a:t>tions set and test set:</a:t>
            </a:r>
          </a:p>
        </p:txBody>
      </p:sp>
      <p:sp>
        <p:nvSpPr>
          <p:cNvPr name="TextBox 15" id="15"/>
          <p:cNvSpPr txBox="true"/>
          <p:nvPr/>
        </p:nvSpPr>
        <p:spPr>
          <a:xfrm rot="0">
            <a:off x="626517" y="7458679"/>
            <a:ext cx="10301970" cy="2338959"/>
          </a:xfrm>
          <a:prstGeom prst="rect">
            <a:avLst/>
          </a:prstGeom>
        </p:spPr>
        <p:txBody>
          <a:bodyPr anchor="t" rtlCol="false" tIns="0" lIns="0" bIns="0" rIns="0">
            <a:spAutoFit/>
          </a:bodyPr>
          <a:lstStyle/>
          <a:p>
            <a:pPr algn="l">
              <a:lnSpc>
                <a:spcPts val="3696"/>
              </a:lnSpc>
            </a:pPr>
            <a:r>
              <a:rPr lang="en-US" sz="2400">
                <a:solidFill>
                  <a:srgbClr val="0F4662"/>
                </a:solidFill>
                <a:latin typeface="Quicksand"/>
                <a:ea typeface="Quicksand"/>
                <a:cs typeface="Quicksand"/>
                <a:sym typeface="Quicksand"/>
              </a:rPr>
              <a:t>During training: </a:t>
            </a:r>
            <a:r>
              <a:rPr lang="en-US" sz="2400">
                <a:solidFill>
                  <a:srgbClr val="0F4662"/>
                </a:solidFill>
                <a:latin typeface="Quicksand"/>
                <a:ea typeface="Quicksand"/>
                <a:cs typeface="Quicksand"/>
                <a:sym typeface="Quicksand"/>
              </a:rPr>
              <a:t>validati</a:t>
            </a:r>
            <a:r>
              <a:rPr lang="en-US" sz="2400">
                <a:solidFill>
                  <a:srgbClr val="0F4662"/>
                </a:solidFill>
                <a:latin typeface="Quicksand"/>
                <a:ea typeface="Quicksand"/>
                <a:cs typeface="Quicksand"/>
                <a:sym typeface="Quicksand"/>
              </a:rPr>
              <a:t>on set = the test set (20% of the data). No additional validation is used (like validation_split inside the train).</a:t>
            </a:r>
          </a:p>
          <a:p>
            <a:pPr algn="l">
              <a:lnSpc>
                <a:spcPts val="3696"/>
              </a:lnSpc>
            </a:pPr>
            <a:r>
              <a:rPr lang="en-US" sz="2400">
                <a:solidFill>
                  <a:srgbClr val="0F4662"/>
                </a:solidFill>
                <a:latin typeface="Quicksand"/>
                <a:ea typeface="Quicksand"/>
                <a:cs typeface="Quicksand"/>
                <a:sym typeface="Quicksand"/>
              </a:rPr>
              <a:t>During evalu</a:t>
            </a:r>
            <a:r>
              <a:rPr lang="en-US" sz="2400">
                <a:solidFill>
                  <a:srgbClr val="0F4662"/>
                </a:solidFill>
                <a:latin typeface="Quicksand"/>
                <a:ea typeface="Quicksand"/>
                <a:cs typeface="Quicksand"/>
                <a:sym typeface="Quicksand"/>
              </a:rPr>
              <a:t>ation: the same test set, used for the final performance evaluation (classifica</a:t>
            </a:r>
            <a:r>
              <a:rPr lang="en-US" sz="2400">
                <a:solidFill>
                  <a:srgbClr val="0F4662"/>
                </a:solidFill>
                <a:latin typeface="Quicksand"/>
                <a:ea typeface="Quicksand"/>
                <a:cs typeface="Quicksand"/>
                <a:sym typeface="Quicksand"/>
              </a:rPr>
              <a:t>tion_report, precision/recall/F1).</a:t>
            </a:r>
          </a:p>
          <a:p>
            <a:pPr algn="l">
              <a:lnSpc>
                <a:spcPts val="4079"/>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7044840" y="3203157"/>
            <a:ext cx="4394283" cy="3416555"/>
          </a:xfrm>
          <a:custGeom>
            <a:avLst/>
            <a:gdLst/>
            <a:ahLst/>
            <a:cxnLst/>
            <a:rect r="r" b="b" t="t" l="l"/>
            <a:pathLst>
              <a:path h="3416555" w="4394283">
                <a:moveTo>
                  <a:pt x="0" y="0"/>
                </a:moveTo>
                <a:lnTo>
                  <a:pt x="4394283" y="0"/>
                </a:lnTo>
                <a:lnTo>
                  <a:pt x="4394283" y="3416555"/>
                </a:lnTo>
                <a:lnTo>
                  <a:pt x="0" y="34165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a:off x="11912909" y="4696154"/>
            <a:ext cx="4344915" cy="0"/>
          </a:xfrm>
          <a:prstGeom prst="line">
            <a:avLst/>
          </a:prstGeom>
          <a:ln cap="flat" w="57150">
            <a:solidFill>
              <a:srgbClr val="7994A0"/>
            </a:solidFill>
            <a:prstDash val="solid"/>
            <a:headEnd type="none" len="sm" w="sm"/>
            <a:tailEnd type="none" len="sm" w="sm"/>
          </a:ln>
        </p:spPr>
      </p:sp>
      <p:sp>
        <p:nvSpPr>
          <p:cNvPr name="AutoShape 4" id="4"/>
          <p:cNvSpPr/>
          <p:nvPr/>
        </p:nvSpPr>
        <p:spPr>
          <a:xfrm>
            <a:off x="11903117" y="8438966"/>
            <a:ext cx="4346753" cy="0"/>
          </a:xfrm>
          <a:prstGeom prst="line">
            <a:avLst/>
          </a:prstGeom>
          <a:ln cap="flat" w="57150">
            <a:solidFill>
              <a:srgbClr val="7994A0"/>
            </a:solidFill>
            <a:prstDash val="solid"/>
            <a:headEnd type="none" len="sm" w="sm"/>
            <a:tailEnd type="none" len="sm" w="sm"/>
          </a:ln>
        </p:spPr>
      </p:sp>
      <p:sp>
        <p:nvSpPr>
          <p:cNvPr name="AutoShape 5" id="5"/>
          <p:cNvSpPr/>
          <p:nvPr/>
        </p:nvSpPr>
        <p:spPr>
          <a:xfrm flipV="true">
            <a:off x="1446578" y="6069674"/>
            <a:ext cx="4716390" cy="0"/>
          </a:xfrm>
          <a:prstGeom prst="line">
            <a:avLst/>
          </a:prstGeom>
          <a:ln cap="flat" w="57150">
            <a:solidFill>
              <a:srgbClr val="7994A0"/>
            </a:solidFill>
            <a:prstDash val="solid"/>
            <a:headEnd type="none" len="sm" w="sm"/>
            <a:tailEnd type="none" len="sm" w="sm"/>
          </a:ln>
        </p:spPr>
      </p:sp>
      <p:sp>
        <p:nvSpPr>
          <p:cNvPr name="Freeform 6" id="6"/>
          <p:cNvSpPr/>
          <p:nvPr/>
        </p:nvSpPr>
        <p:spPr>
          <a:xfrm flipH="false" flipV="false" rot="0">
            <a:off x="15579303" y="714009"/>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024384" y="9529723"/>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1024384" y="599709"/>
            <a:ext cx="14072064"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Code Organization </a:t>
            </a:r>
          </a:p>
        </p:txBody>
      </p:sp>
      <p:sp>
        <p:nvSpPr>
          <p:cNvPr name="TextBox 9" id="9"/>
          <p:cNvSpPr txBox="true"/>
          <p:nvPr/>
        </p:nvSpPr>
        <p:spPr>
          <a:xfrm rot="0">
            <a:off x="1028700" y="8400866"/>
            <a:ext cx="5822750" cy="372745"/>
          </a:xfrm>
          <a:prstGeom prst="rect">
            <a:avLst/>
          </a:prstGeom>
        </p:spPr>
        <p:txBody>
          <a:bodyPr anchor="t" rtlCol="false" tIns="0" lIns="0" bIns="0" rIns="0">
            <a:spAutoFit/>
          </a:bodyPr>
          <a:lstStyle/>
          <a:p>
            <a:pPr algn="just" marL="0" indent="0" lvl="0">
              <a:lnSpc>
                <a:spcPts val="3080"/>
              </a:lnSpc>
              <a:spcBef>
                <a:spcPct val="0"/>
              </a:spcBef>
            </a:pPr>
            <a:r>
              <a:rPr lang="en-US" sz="2200">
                <a:solidFill>
                  <a:srgbClr val="0F4662"/>
                </a:solidFill>
                <a:latin typeface="Quicksand"/>
                <a:ea typeface="Quicksand"/>
                <a:cs typeface="Quicksand"/>
                <a:sym typeface="Quicksand"/>
              </a:rPr>
              <a:t>https://github.com/nlp-hit-2025/clickbait</a:t>
            </a:r>
          </a:p>
        </p:txBody>
      </p:sp>
      <p:sp>
        <p:nvSpPr>
          <p:cNvPr name="TextBox 10" id="10"/>
          <p:cNvSpPr txBox="true"/>
          <p:nvPr/>
        </p:nvSpPr>
        <p:spPr>
          <a:xfrm rot="0">
            <a:off x="11903117" y="6079561"/>
            <a:ext cx="5348229" cy="2091690"/>
          </a:xfrm>
          <a:prstGeom prst="rect">
            <a:avLst/>
          </a:prstGeom>
        </p:spPr>
        <p:txBody>
          <a:bodyPr anchor="t" rtlCol="false" tIns="0" lIns="0" bIns="0" rIns="0">
            <a:spAutoFit/>
          </a:bodyPr>
          <a:lstStyle/>
          <a:p>
            <a:pPr algn="l" marL="0" indent="0" lvl="0">
              <a:lnSpc>
                <a:spcPts val="3359"/>
              </a:lnSpc>
              <a:spcBef>
                <a:spcPct val="0"/>
              </a:spcBef>
            </a:pPr>
            <a:r>
              <a:rPr lang="en-US" sz="2400">
                <a:solidFill>
                  <a:srgbClr val="0F4662"/>
                </a:solidFill>
                <a:latin typeface="Quicksand"/>
                <a:ea typeface="Quicksand"/>
                <a:cs typeface="Quicksand"/>
                <a:sym typeface="Quicksand"/>
              </a:rPr>
              <a:t>There are 4 code files in the project. One for generating clickbait headlines, the second and third for a two step pipeline, and the last for a one step pipeline.</a:t>
            </a:r>
          </a:p>
        </p:txBody>
      </p:sp>
      <p:sp>
        <p:nvSpPr>
          <p:cNvPr name="TextBox 11" id="11"/>
          <p:cNvSpPr txBox="true"/>
          <p:nvPr/>
        </p:nvSpPr>
        <p:spPr>
          <a:xfrm rot="0">
            <a:off x="11903117" y="4912431"/>
            <a:ext cx="5909001" cy="9861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Major tasks and code files/functions</a:t>
            </a:r>
          </a:p>
        </p:txBody>
      </p:sp>
      <p:sp>
        <p:nvSpPr>
          <p:cNvPr name="TextBox 12" id="12"/>
          <p:cNvSpPr txBox="true"/>
          <p:nvPr/>
        </p:nvSpPr>
        <p:spPr>
          <a:xfrm rot="0">
            <a:off x="12051738" y="3023564"/>
            <a:ext cx="5199608" cy="1672590"/>
          </a:xfrm>
          <a:prstGeom prst="rect">
            <a:avLst/>
          </a:prstGeom>
        </p:spPr>
        <p:txBody>
          <a:bodyPr anchor="t" rtlCol="false" tIns="0" lIns="0" bIns="0" rIns="0">
            <a:spAutoFit/>
          </a:bodyPr>
          <a:lstStyle/>
          <a:p>
            <a:pPr algn="just">
              <a:lnSpc>
                <a:spcPts val="3359"/>
              </a:lnSpc>
            </a:pPr>
            <a:r>
              <a:rPr lang="en-US" sz="2400" spc="-38">
                <a:solidFill>
                  <a:srgbClr val="0F4662"/>
                </a:solidFill>
                <a:latin typeface="Quicksand"/>
                <a:ea typeface="Quicksand"/>
                <a:cs typeface="Quicksand"/>
                <a:sym typeface="Quicksand"/>
              </a:rPr>
              <a:t>contains original headline, clickbait headline (used as model input), and a binary vector of 10 clickbait tactics.</a:t>
            </a:r>
          </a:p>
          <a:p>
            <a:pPr algn="just" marL="0" indent="0" lvl="0">
              <a:lnSpc>
                <a:spcPts val="3359"/>
              </a:lnSpc>
              <a:spcBef>
                <a:spcPct val="0"/>
              </a:spcBef>
            </a:pPr>
          </a:p>
        </p:txBody>
      </p:sp>
      <p:sp>
        <p:nvSpPr>
          <p:cNvPr name="TextBox 13" id="13"/>
          <p:cNvSpPr txBox="true"/>
          <p:nvPr/>
        </p:nvSpPr>
        <p:spPr>
          <a:xfrm rot="0">
            <a:off x="8363098" y="2589859"/>
            <a:ext cx="5352545" cy="490855"/>
          </a:xfrm>
          <a:prstGeom prst="rect">
            <a:avLst/>
          </a:prstGeom>
        </p:spPr>
        <p:txBody>
          <a:bodyPr anchor="t" rtlCol="false" tIns="0" lIns="0" bIns="0" rIns="0">
            <a:spAutoFit/>
          </a:bodyPr>
          <a:lstStyle/>
          <a:p>
            <a:pPr algn="r" marL="0" indent="0" lvl="0">
              <a:lnSpc>
                <a:spcPts val="3919"/>
              </a:lnSpc>
              <a:spcBef>
                <a:spcPct val="0"/>
              </a:spcBef>
            </a:pPr>
            <a:r>
              <a:rPr lang="en-US" b="true" sz="2799">
                <a:solidFill>
                  <a:srgbClr val="0F4662"/>
                </a:solidFill>
                <a:latin typeface="Quicksand Bold"/>
                <a:ea typeface="Quicksand Bold"/>
                <a:cs typeface="Quicksand Bold"/>
                <a:sym typeface="Quicksand Bold"/>
              </a:rPr>
              <a:t>Data files:</a:t>
            </a:r>
          </a:p>
        </p:txBody>
      </p:sp>
      <p:sp>
        <p:nvSpPr>
          <p:cNvPr name="TextBox 14" id="14"/>
          <p:cNvSpPr txBox="true"/>
          <p:nvPr/>
        </p:nvSpPr>
        <p:spPr>
          <a:xfrm rot="0">
            <a:off x="829250" y="2589859"/>
            <a:ext cx="5348229" cy="490855"/>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F4662"/>
                </a:solidFill>
                <a:latin typeface="Quicksand Bold"/>
                <a:ea typeface="Quicksand Bold"/>
                <a:cs typeface="Quicksand Bold"/>
                <a:sym typeface="Quicksand Bold"/>
              </a:rPr>
              <a:t>Results files:</a:t>
            </a:r>
          </a:p>
        </p:txBody>
      </p:sp>
      <p:sp>
        <p:nvSpPr>
          <p:cNvPr name="TextBox 15" id="15"/>
          <p:cNvSpPr txBox="true"/>
          <p:nvPr/>
        </p:nvSpPr>
        <p:spPr>
          <a:xfrm rot="0">
            <a:off x="1028700" y="3111209"/>
            <a:ext cx="5552146" cy="2929890"/>
          </a:xfrm>
          <a:prstGeom prst="rect">
            <a:avLst/>
          </a:prstGeom>
        </p:spPr>
        <p:txBody>
          <a:bodyPr anchor="t" rtlCol="false" tIns="0" lIns="0" bIns="0" rIns="0">
            <a:spAutoFit/>
          </a:bodyPr>
          <a:lstStyle/>
          <a:p>
            <a:pPr algn="l">
              <a:lnSpc>
                <a:spcPts val="3359"/>
              </a:lnSpc>
            </a:pPr>
            <a:r>
              <a:rPr lang="en-US" sz="2400">
                <a:solidFill>
                  <a:srgbClr val="0F4662"/>
                </a:solidFill>
                <a:latin typeface="Quicksand"/>
                <a:ea typeface="Quicksand"/>
                <a:cs typeface="Quicksand"/>
                <a:sym typeface="Quicksand"/>
              </a:rPr>
              <a:t>The evaluation results were generated in the notebook using sklearn.metrics. The evaluation report includes Precision, Recall, and F1-score, as well as support and overall micro, macro, and weighted averages.</a:t>
            </a:r>
          </a:p>
          <a:p>
            <a:pPr algn="l" marL="0" indent="0" lvl="0">
              <a:lnSpc>
                <a:spcPts val="3359"/>
              </a:lnSpc>
              <a:spcBef>
                <a:spcPct val="0"/>
              </a:spcBef>
            </a:pPr>
          </a:p>
        </p:txBody>
      </p:sp>
      <p:sp>
        <p:nvSpPr>
          <p:cNvPr name="TextBox 16" id="16"/>
          <p:cNvSpPr txBox="true"/>
          <p:nvPr/>
        </p:nvSpPr>
        <p:spPr>
          <a:xfrm rot="0">
            <a:off x="1028700" y="6479249"/>
            <a:ext cx="5348229" cy="490855"/>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F4662"/>
                </a:solidFill>
                <a:latin typeface="Quicksand Bold"/>
                <a:ea typeface="Quicksand Bold"/>
                <a:cs typeface="Quicksand Bold"/>
                <a:sym typeface="Quicksand Bold"/>
              </a:rPr>
              <a:t>Link to GitHub:</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762000" y="613504"/>
            <a:ext cx="15197138"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strike="noStrike" u="none">
                <a:solidFill>
                  <a:srgbClr val="0F4662"/>
                </a:solidFill>
                <a:latin typeface="Cormorant Garamond Bold Italics"/>
                <a:ea typeface="Cormorant Garamond Bold Italics"/>
                <a:cs typeface="Cormorant Garamond Bold Italics"/>
                <a:sym typeface="Cormorant Garamond Bold Italics"/>
              </a:rPr>
              <a:t>Single-Step Detection Pipeline</a:t>
            </a:r>
          </a:p>
        </p:txBody>
      </p:sp>
      <p:sp>
        <p:nvSpPr>
          <p:cNvPr name="TextBox 3" id="3"/>
          <p:cNvSpPr txBox="true"/>
          <p:nvPr/>
        </p:nvSpPr>
        <p:spPr>
          <a:xfrm rot="0">
            <a:off x="1278891" y="3818157"/>
            <a:ext cx="3950062" cy="490855"/>
          </a:xfrm>
          <a:prstGeom prst="rect">
            <a:avLst/>
          </a:prstGeom>
        </p:spPr>
        <p:txBody>
          <a:bodyPr anchor="t" rtlCol="false" tIns="0" lIns="0" bIns="0" rIns="0">
            <a:spAutoFit/>
          </a:bodyPr>
          <a:lstStyle/>
          <a:p>
            <a:pPr algn="ctr" marL="0" indent="0" lvl="0">
              <a:lnSpc>
                <a:spcPts val="3919"/>
              </a:lnSpc>
              <a:spcBef>
                <a:spcPct val="0"/>
              </a:spcBef>
            </a:pPr>
            <a:r>
              <a:rPr lang="en-US" b="true" sz="2799" strike="noStrike" u="none">
                <a:solidFill>
                  <a:srgbClr val="0F4662"/>
                </a:solidFill>
                <a:latin typeface="Quicksand Bold"/>
                <a:ea typeface="Quicksand Bold"/>
                <a:cs typeface="Quicksand Bold"/>
                <a:sym typeface="Quicksand Bold"/>
              </a:rPr>
              <a:t>Single-Step Pipeline</a:t>
            </a:r>
          </a:p>
        </p:txBody>
      </p:sp>
      <p:sp>
        <p:nvSpPr>
          <p:cNvPr name="TextBox 4" id="4"/>
          <p:cNvSpPr txBox="true"/>
          <p:nvPr/>
        </p:nvSpPr>
        <p:spPr>
          <a:xfrm rot="0">
            <a:off x="911951" y="4517110"/>
            <a:ext cx="4675778" cy="1253490"/>
          </a:xfrm>
          <a:prstGeom prst="rect">
            <a:avLst/>
          </a:prstGeom>
        </p:spPr>
        <p:txBody>
          <a:bodyPr anchor="t" rtlCol="false" tIns="0" lIns="0" bIns="0" rIns="0">
            <a:spAutoFit/>
          </a:bodyPr>
          <a:lstStyle/>
          <a:p>
            <a:pPr algn="l" marL="0" indent="0" lvl="0">
              <a:lnSpc>
                <a:spcPts val="3359"/>
              </a:lnSpc>
              <a:spcBef>
                <a:spcPct val="0"/>
              </a:spcBef>
            </a:pPr>
            <a:r>
              <a:rPr lang="en-US" sz="2400" strike="noStrike" u="none">
                <a:solidFill>
                  <a:srgbClr val="0F4662"/>
                </a:solidFill>
                <a:latin typeface="Quicksand"/>
                <a:ea typeface="Quicksand"/>
                <a:cs typeface="Quicksand"/>
                <a:sym typeface="Quicksand"/>
              </a:rPr>
              <a:t>Simultaneous clickbait detection and method inference through one LLM prompt.</a:t>
            </a:r>
          </a:p>
        </p:txBody>
      </p:sp>
      <p:sp>
        <p:nvSpPr>
          <p:cNvPr name="TextBox 5" id="5"/>
          <p:cNvSpPr txBox="true"/>
          <p:nvPr/>
        </p:nvSpPr>
        <p:spPr>
          <a:xfrm rot="0">
            <a:off x="6957606" y="3818157"/>
            <a:ext cx="3950063" cy="490855"/>
          </a:xfrm>
          <a:prstGeom prst="rect">
            <a:avLst/>
          </a:prstGeom>
        </p:spPr>
        <p:txBody>
          <a:bodyPr anchor="t" rtlCol="false" tIns="0" lIns="0" bIns="0" rIns="0">
            <a:spAutoFit/>
          </a:bodyPr>
          <a:lstStyle/>
          <a:p>
            <a:pPr algn="ctr" marL="0" indent="0" lvl="0">
              <a:lnSpc>
                <a:spcPts val="3919"/>
              </a:lnSpc>
              <a:spcBef>
                <a:spcPct val="0"/>
              </a:spcBef>
            </a:pPr>
            <a:r>
              <a:rPr lang="en-US" b="true" sz="2799" strike="noStrike" u="none">
                <a:solidFill>
                  <a:srgbClr val="0F4662"/>
                </a:solidFill>
                <a:latin typeface="Quicksand Bold"/>
                <a:ea typeface="Quicksand Bold"/>
                <a:cs typeface="Quicksand Bold"/>
                <a:sym typeface="Quicksand Bold"/>
              </a:rPr>
              <a:t>Unified Assessment</a:t>
            </a:r>
          </a:p>
        </p:txBody>
      </p:sp>
      <p:sp>
        <p:nvSpPr>
          <p:cNvPr name="TextBox 6" id="6"/>
          <p:cNvSpPr txBox="true"/>
          <p:nvPr/>
        </p:nvSpPr>
        <p:spPr>
          <a:xfrm rot="0">
            <a:off x="6579326" y="4517110"/>
            <a:ext cx="4675778" cy="2091690"/>
          </a:xfrm>
          <a:prstGeom prst="rect">
            <a:avLst/>
          </a:prstGeom>
        </p:spPr>
        <p:txBody>
          <a:bodyPr anchor="t" rtlCol="false" tIns="0" lIns="0" bIns="0" rIns="0">
            <a:spAutoFit/>
          </a:bodyPr>
          <a:lstStyle/>
          <a:p>
            <a:pPr algn="l" marL="0" indent="0" lvl="0">
              <a:lnSpc>
                <a:spcPts val="3359"/>
              </a:lnSpc>
              <a:spcBef>
                <a:spcPct val="0"/>
              </a:spcBef>
            </a:pPr>
            <a:r>
              <a:rPr lang="en-US" sz="2400" strike="noStrike" u="none">
                <a:solidFill>
                  <a:srgbClr val="0F4662"/>
                </a:solidFill>
                <a:latin typeface="Quicksand"/>
                <a:ea typeface="Quicksand"/>
                <a:cs typeface="Quicksand"/>
                <a:sym typeface="Quicksand"/>
              </a:rPr>
              <a:t>Each model assesses a headline (some models receive examples of clickbait and non-clickbait), having been given a dictionary of clickbait creation tactics.</a:t>
            </a:r>
          </a:p>
        </p:txBody>
      </p:sp>
      <p:sp>
        <p:nvSpPr>
          <p:cNvPr name="TextBox 7" id="7"/>
          <p:cNvSpPr txBox="true"/>
          <p:nvPr/>
        </p:nvSpPr>
        <p:spPr>
          <a:xfrm rot="0">
            <a:off x="12854034" y="3818158"/>
            <a:ext cx="3931918" cy="490855"/>
          </a:xfrm>
          <a:prstGeom prst="rect">
            <a:avLst/>
          </a:prstGeom>
        </p:spPr>
        <p:txBody>
          <a:bodyPr anchor="t" rtlCol="false" tIns="0" lIns="0" bIns="0" rIns="0">
            <a:spAutoFit/>
          </a:bodyPr>
          <a:lstStyle/>
          <a:p>
            <a:pPr algn="ctr" marL="0" indent="0" lvl="0">
              <a:lnSpc>
                <a:spcPts val="3919"/>
              </a:lnSpc>
              <a:spcBef>
                <a:spcPct val="0"/>
              </a:spcBef>
            </a:pPr>
            <a:r>
              <a:rPr lang="en-US" b="true" sz="2799" strike="noStrike" u="none">
                <a:solidFill>
                  <a:srgbClr val="0F4662"/>
                </a:solidFill>
                <a:latin typeface="Quicksand Bold"/>
                <a:ea typeface="Quicksand Bold"/>
                <a:cs typeface="Quicksand Bold"/>
                <a:sym typeface="Quicksand Bold"/>
              </a:rPr>
              <a:t>Efficiency, At a Cost</a:t>
            </a:r>
          </a:p>
        </p:txBody>
      </p:sp>
      <p:sp>
        <p:nvSpPr>
          <p:cNvPr name="TextBox 8" id="8"/>
          <p:cNvSpPr txBox="true"/>
          <p:nvPr/>
        </p:nvSpPr>
        <p:spPr>
          <a:xfrm rot="0">
            <a:off x="12246700" y="4517109"/>
            <a:ext cx="5129349" cy="2091690"/>
          </a:xfrm>
          <a:prstGeom prst="rect">
            <a:avLst/>
          </a:prstGeom>
        </p:spPr>
        <p:txBody>
          <a:bodyPr anchor="t" rtlCol="false" tIns="0" lIns="0" bIns="0" rIns="0">
            <a:spAutoFit/>
          </a:bodyPr>
          <a:lstStyle/>
          <a:p>
            <a:pPr algn="l" marL="0" indent="0" lvl="0">
              <a:lnSpc>
                <a:spcPts val="3359"/>
              </a:lnSpc>
              <a:spcBef>
                <a:spcPct val="0"/>
              </a:spcBef>
            </a:pPr>
            <a:r>
              <a:rPr lang="en-US" sz="2400" strike="noStrike" u="none">
                <a:solidFill>
                  <a:srgbClr val="0F4662"/>
                </a:solidFill>
                <a:latin typeface="Quicksand"/>
                <a:ea typeface="Quicksand"/>
                <a:cs typeface="Quicksand"/>
                <a:sym typeface="Quicksand"/>
              </a:rPr>
              <a:t>Streamlined, Single-prompt-fits-all approach, with no training or fine-tuning.</a:t>
            </a:r>
          </a:p>
          <a:p>
            <a:pPr algn="l" marL="0" indent="0" lvl="0">
              <a:lnSpc>
                <a:spcPts val="3359"/>
              </a:lnSpc>
              <a:spcBef>
                <a:spcPct val="0"/>
              </a:spcBef>
            </a:pPr>
            <a:r>
              <a:rPr lang="en-US" sz="2400" strike="noStrike" u="none">
                <a:solidFill>
                  <a:srgbClr val="0F4662"/>
                </a:solidFill>
                <a:latin typeface="Quicksand"/>
                <a:ea typeface="Quicksand"/>
                <a:cs typeface="Quicksand"/>
                <a:sym typeface="Quicksand"/>
              </a:rPr>
              <a:t>Tendency towards False-Positives and over attribution of methods.</a:t>
            </a:r>
          </a:p>
        </p:txBody>
      </p:sp>
      <p:sp>
        <p:nvSpPr>
          <p:cNvPr name="Freeform 9" id="9"/>
          <p:cNvSpPr/>
          <p:nvPr/>
        </p:nvSpPr>
        <p:spPr>
          <a:xfrm flipH="false" flipV="false" rot="0">
            <a:off x="15579303" y="714009"/>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024384" y="9529723"/>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762000" y="5362575"/>
            <a:ext cx="3676650" cy="9525"/>
          </a:xfrm>
          <a:custGeom>
            <a:avLst/>
            <a:gdLst/>
            <a:ahLst/>
            <a:cxnLst/>
            <a:rect r="r" b="b" t="t" l="l"/>
            <a:pathLst>
              <a:path h="9525" w="3676650">
                <a:moveTo>
                  <a:pt x="0" y="0"/>
                </a:moveTo>
                <a:lnTo>
                  <a:pt x="3676650" y="0"/>
                </a:lnTo>
                <a:lnTo>
                  <a:pt x="3676650" y="9525"/>
                </a:lnTo>
                <a:lnTo>
                  <a:pt x="0" y="9525"/>
                </a:lnTo>
                <a:lnTo>
                  <a:pt x="0" y="0"/>
                </a:lnTo>
                <a:close/>
              </a:path>
            </a:pathLst>
          </a:custGeom>
          <a:blipFill>
            <a:blip r:embed="rId2"/>
            <a:stretch>
              <a:fillRect l="0" t="0" r="0" b="0"/>
            </a:stretch>
          </a:blipFill>
        </p:spPr>
      </p:sp>
      <p:sp>
        <p:nvSpPr>
          <p:cNvPr name="Freeform 3" id="3"/>
          <p:cNvSpPr/>
          <p:nvPr/>
        </p:nvSpPr>
        <p:spPr>
          <a:xfrm flipH="false" flipV="false" rot="0">
            <a:off x="3657600" y="4194810"/>
            <a:ext cx="510540" cy="510540"/>
          </a:xfrm>
          <a:custGeom>
            <a:avLst/>
            <a:gdLst/>
            <a:ahLst/>
            <a:cxnLst/>
            <a:rect r="r" b="b" t="t" l="l"/>
            <a:pathLst>
              <a:path h="510540" w="510540">
                <a:moveTo>
                  <a:pt x="0" y="0"/>
                </a:moveTo>
                <a:lnTo>
                  <a:pt x="510540" y="0"/>
                </a:lnTo>
                <a:lnTo>
                  <a:pt x="510540" y="510540"/>
                </a:lnTo>
                <a:lnTo>
                  <a:pt x="0" y="510540"/>
                </a:lnTo>
                <a:lnTo>
                  <a:pt x="0" y="0"/>
                </a:lnTo>
                <a:close/>
              </a:path>
            </a:pathLst>
          </a:custGeom>
          <a:blipFill>
            <a:blip r:embed="rId3"/>
            <a:stretch>
              <a:fillRect l="0" t="0" r="0" b="0"/>
            </a:stretch>
          </a:blipFill>
        </p:spPr>
      </p:sp>
      <p:sp>
        <p:nvSpPr>
          <p:cNvPr name="TextBox 4" id="4"/>
          <p:cNvSpPr txBox="true"/>
          <p:nvPr/>
        </p:nvSpPr>
        <p:spPr>
          <a:xfrm rot="0">
            <a:off x="1090612" y="4004310"/>
            <a:ext cx="595312" cy="1162050"/>
          </a:xfrm>
          <a:prstGeom prst="rect">
            <a:avLst/>
          </a:prstGeom>
        </p:spPr>
        <p:txBody>
          <a:bodyPr anchor="t" rtlCol="false" tIns="0" lIns="0" bIns="0" rIns="0">
            <a:spAutoFit/>
          </a:bodyPr>
          <a:lstStyle/>
          <a:p>
            <a:pPr algn="l">
              <a:lnSpc>
                <a:spcPts val="9216"/>
              </a:lnSpc>
            </a:pPr>
            <a:r>
              <a:rPr lang="en-US" b="true" sz="7680">
                <a:solidFill>
                  <a:srgbClr val="0F4662"/>
                </a:solidFill>
                <a:latin typeface="Quicksand Bold"/>
                <a:ea typeface="Quicksand Bold"/>
                <a:cs typeface="Quicksand Bold"/>
                <a:sym typeface="Quicksand Bold"/>
              </a:rPr>
              <a:t>1</a:t>
            </a:r>
          </a:p>
        </p:txBody>
      </p:sp>
      <p:sp>
        <p:nvSpPr>
          <p:cNvPr name="TextBox 5" id="5"/>
          <p:cNvSpPr txBox="true"/>
          <p:nvPr/>
        </p:nvSpPr>
        <p:spPr>
          <a:xfrm rot="0">
            <a:off x="762000" y="5562600"/>
            <a:ext cx="3709988" cy="323469"/>
          </a:xfrm>
          <a:prstGeom prst="rect">
            <a:avLst/>
          </a:prstGeom>
        </p:spPr>
        <p:txBody>
          <a:bodyPr anchor="t" rtlCol="false" tIns="0" lIns="0" bIns="0" rIns="0">
            <a:spAutoFit/>
          </a:bodyPr>
          <a:lstStyle/>
          <a:p>
            <a:pPr algn="l">
              <a:lnSpc>
                <a:spcPts val="2645"/>
              </a:lnSpc>
            </a:pPr>
            <a:r>
              <a:rPr lang="en-US" b="true" sz="1889">
                <a:solidFill>
                  <a:srgbClr val="0F4662"/>
                </a:solidFill>
                <a:latin typeface="Quicksand Bold"/>
                <a:ea typeface="Quicksand Bold"/>
                <a:cs typeface="Quicksand Bold"/>
                <a:sym typeface="Quicksand Bold"/>
              </a:rPr>
              <a:t>Evaluated 4 LLM Configurations</a:t>
            </a:r>
          </a:p>
        </p:txBody>
      </p:sp>
      <p:sp>
        <p:nvSpPr>
          <p:cNvPr name="TextBox 6" id="6"/>
          <p:cNvSpPr txBox="true"/>
          <p:nvPr/>
        </p:nvSpPr>
        <p:spPr>
          <a:xfrm rot="0">
            <a:off x="763067" y="6090444"/>
            <a:ext cx="3393022" cy="950595"/>
          </a:xfrm>
          <a:prstGeom prst="rect">
            <a:avLst/>
          </a:prstGeom>
        </p:spPr>
        <p:txBody>
          <a:bodyPr anchor="t" rtlCol="false" tIns="0" lIns="0" bIns="0" rIns="0">
            <a:spAutoFit/>
          </a:bodyPr>
          <a:lstStyle/>
          <a:p>
            <a:pPr algn="l">
              <a:lnSpc>
                <a:spcPts val="2565"/>
              </a:lnSpc>
            </a:pPr>
            <a:r>
              <a:rPr lang="en-US" sz="1687">
                <a:solidFill>
                  <a:srgbClr val="0F4662"/>
                </a:solidFill>
                <a:latin typeface="Quicksand"/>
                <a:ea typeface="Quicksand"/>
                <a:cs typeface="Quicksand"/>
                <a:sym typeface="Quicksand"/>
              </a:rPr>
              <a:t>We assessed GPT-4o mini and Gemini-2.0 Flash, each on both Zero-Shot and Two-Shot prompts.</a:t>
            </a:r>
          </a:p>
        </p:txBody>
      </p:sp>
      <p:sp>
        <p:nvSpPr>
          <p:cNvPr name="Freeform 7" id="7"/>
          <p:cNvSpPr/>
          <p:nvPr/>
        </p:nvSpPr>
        <p:spPr>
          <a:xfrm flipH="false" flipV="false" rot="0">
            <a:off x="5124450" y="5362575"/>
            <a:ext cx="3676650" cy="9525"/>
          </a:xfrm>
          <a:custGeom>
            <a:avLst/>
            <a:gdLst/>
            <a:ahLst/>
            <a:cxnLst/>
            <a:rect r="r" b="b" t="t" l="l"/>
            <a:pathLst>
              <a:path h="9525" w="3676650">
                <a:moveTo>
                  <a:pt x="0" y="0"/>
                </a:moveTo>
                <a:lnTo>
                  <a:pt x="3676650" y="0"/>
                </a:lnTo>
                <a:lnTo>
                  <a:pt x="3676650" y="9525"/>
                </a:lnTo>
                <a:lnTo>
                  <a:pt x="0" y="9525"/>
                </a:lnTo>
                <a:lnTo>
                  <a:pt x="0" y="0"/>
                </a:lnTo>
                <a:close/>
              </a:path>
            </a:pathLst>
          </a:custGeom>
          <a:blipFill>
            <a:blip r:embed="rId2"/>
            <a:stretch>
              <a:fillRect l="0" t="0" r="0" b="0"/>
            </a:stretch>
          </a:blipFill>
        </p:spPr>
      </p:sp>
      <p:sp>
        <p:nvSpPr>
          <p:cNvPr name="Freeform 8" id="8"/>
          <p:cNvSpPr/>
          <p:nvPr/>
        </p:nvSpPr>
        <p:spPr>
          <a:xfrm flipH="false" flipV="false" rot="0">
            <a:off x="8020050" y="4194810"/>
            <a:ext cx="510540" cy="510540"/>
          </a:xfrm>
          <a:custGeom>
            <a:avLst/>
            <a:gdLst/>
            <a:ahLst/>
            <a:cxnLst/>
            <a:rect r="r" b="b" t="t" l="l"/>
            <a:pathLst>
              <a:path h="510540" w="510540">
                <a:moveTo>
                  <a:pt x="0" y="0"/>
                </a:moveTo>
                <a:lnTo>
                  <a:pt x="510540" y="0"/>
                </a:lnTo>
                <a:lnTo>
                  <a:pt x="510540" y="510540"/>
                </a:lnTo>
                <a:lnTo>
                  <a:pt x="0" y="510540"/>
                </a:lnTo>
                <a:lnTo>
                  <a:pt x="0" y="0"/>
                </a:lnTo>
                <a:close/>
              </a:path>
            </a:pathLst>
          </a:custGeom>
          <a:blipFill>
            <a:blip r:embed="rId4"/>
            <a:stretch>
              <a:fillRect l="0" t="0" r="0" b="0"/>
            </a:stretch>
          </a:blipFill>
        </p:spPr>
      </p:sp>
      <p:sp>
        <p:nvSpPr>
          <p:cNvPr name="TextBox 9" id="9"/>
          <p:cNvSpPr txBox="true"/>
          <p:nvPr/>
        </p:nvSpPr>
        <p:spPr>
          <a:xfrm rot="0">
            <a:off x="5453062" y="4004310"/>
            <a:ext cx="595312" cy="1162050"/>
          </a:xfrm>
          <a:prstGeom prst="rect">
            <a:avLst/>
          </a:prstGeom>
        </p:spPr>
        <p:txBody>
          <a:bodyPr anchor="t" rtlCol="false" tIns="0" lIns="0" bIns="0" rIns="0">
            <a:spAutoFit/>
          </a:bodyPr>
          <a:lstStyle/>
          <a:p>
            <a:pPr algn="l">
              <a:lnSpc>
                <a:spcPts val="9216"/>
              </a:lnSpc>
            </a:pPr>
            <a:r>
              <a:rPr lang="en-US" b="true" sz="7680">
                <a:solidFill>
                  <a:srgbClr val="0F4662"/>
                </a:solidFill>
                <a:latin typeface="Quicksand Bold"/>
                <a:ea typeface="Quicksand Bold"/>
                <a:cs typeface="Quicksand Bold"/>
                <a:sym typeface="Quicksand Bold"/>
              </a:rPr>
              <a:t>2</a:t>
            </a:r>
          </a:p>
        </p:txBody>
      </p:sp>
      <p:sp>
        <p:nvSpPr>
          <p:cNvPr name="TextBox 10" id="10"/>
          <p:cNvSpPr txBox="true"/>
          <p:nvPr/>
        </p:nvSpPr>
        <p:spPr>
          <a:xfrm rot="0">
            <a:off x="5124450" y="5553075"/>
            <a:ext cx="3709988" cy="365760"/>
          </a:xfrm>
          <a:prstGeom prst="rect">
            <a:avLst/>
          </a:prstGeom>
        </p:spPr>
        <p:txBody>
          <a:bodyPr anchor="t" rtlCol="false" tIns="0" lIns="0" bIns="0" rIns="0">
            <a:spAutoFit/>
          </a:bodyPr>
          <a:lstStyle/>
          <a:p>
            <a:pPr algn="l">
              <a:lnSpc>
                <a:spcPts val="2940"/>
              </a:lnSpc>
            </a:pPr>
            <a:r>
              <a:rPr lang="en-US" b="true" sz="2100">
                <a:solidFill>
                  <a:srgbClr val="0F4662"/>
                </a:solidFill>
                <a:latin typeface="Quicksand Bold"/>
                <a:ea typeface="Quicksand Bold"/>
                <a:cs typeface="Quicksand Bold"/>
                <a:sym typeface="Quicksand Bold"/>
              </a:rPr>
              <a:t>Prompted with Headlines</a:t>
            </a:r>
          </a:p>
        </p:txBody>
      </p:sp>
      <p:sp>
        <p:nvSpPr>
          <p:cNvPr name="TextBox 11" id="11"/>
          <p:cNvSpPr txBox="true"/>
          <p:nvPr/>
        </p:nvSpPr>
        <p:spPr>
          <a:xfrm rot="0">
            <a:off x="5124450" y="6069330"/>
            <a:ext cx="3709988" cy="1012698"/>
          </a:xfrm>
          <a:prstGeom prst="rect">
            <a:avLst/>
          </a:prstGeom>
        </p:spPr>
        <p:txBody>
          <a:bodyPr anchor="t" rtlCol="false" tIns="0" lIns="0" bIns="0" rIns="0">
            <a:spAutoFit/>
          </a:bodyPr>
          <a:lstStyle/>
          <a:p>
            <a:pPr algn="l">
              <a:lnSpc>
                <a:spcPts val="2736"/>
              </a:lnSpc>
            </a:pPr>
            <a:r>
              <a:rPr lang="en-US" sz="1800">
                <a:solidFill>
                  <a:srgbClr val="0F4662"/>
                </a:solidFill>
                <a:latin typeface="Quicksand"/>
                <a:ea typeface="Quicksand"/>
                <a:cs typeface="Quicksand"/>
                <a:sym typeface="Quicksand"/>
              </a:rPr>
              <a:t>Each model was prompted with various headlines to analyze their classification capabilities.</a:t>
            </a:r>
          </a:p>
        </p:txBody>
      </p:sp>
      <p:sp>
        <p:nvSpPr>
          <p:cNvPr name="Freeform 12" id="12"/>
          <p:cNvSpPr/>
          <p:nvPr/>
        </p:nvSpPr>
        <p:spPr>
          <a:xfrm flipH="false" flipV="false" rot="0">
            <a:off x="9486900" y="5362575"/>
            <a:ext cx="3676650" cy="9525"/>
          </a:xfrm>
          <a:custGeom>
            <a:avLst/>
            <a:gdLst/>
            <a:ahLst/>
            <a:cxnLst/>
            <a:rect r="r" b="b" t="t" l="l"/>
            <a:pathLst>
              <a:path h="9525" w="3676650">
                <a:moveTo>
                  <a:pt x="0" y="0"/>
                </a:moveTo>
                <a:lnTo>
                  <a:pt x="3676650" y="0"/>
                </a:lnTo>
                <a:lnTo>
                  <a:pt x="3676650" y="9525"/>
                </a:lnTo>
                <a:lnTo>
                  <a:pt x="0" y="9525"/>
                </a:lnTo>
                <a:lnTo>
                  <a:pt x="0" y="0"/>
                </a:lnTo>
                <a:close/>
              </a:path>
            </a:pathLst>
          </a:custGeom>
          <a:blipFill>
            <a:blip r:embed="rId2"/>
            <a:stretch>
              <a:fillRect l="0" t="0" r="0" b="0"/>
            </a:stretch>
          </a:blipFill>
        </p:spPr>
      </p:sp>
      <p:sp>
        <p:nvSpPr>
          <p:cNvPr name="Freeform 13" id="13"/>
          <p:cNvSpPr/>
          <p:nvPr/>
        </p:nvSpPr>
        <p:spPr>
          <a:xfrm flipH="false" flipV="false" rot="0">
            <a:off x="12382500" y="4194810"/>
            <a:ext cx="510540" cy="510540"/>
          </a:xfrm>
          <a:custGeom>
            <a:avLst/>
            <a:gdLst/>
            <a:ahLst/>
            <a:cxnLst/>
            <a:rect r="r" b="b" t="t" l="l"/>
            <a:pathLst>
              <a:path h="510540" w="510540">
                <a:moveTo>
                  <a:pt x="0" y="0"/>
                </a:moveTo>
                <a:lnTo>
                  <a:pt x="510540" y="0"/>
                </a:lnTo>
                <a:lnTo>
                  <a:pt x="510540" y="510540"/>
                </a:lnTo>
                <a:lnTo>
                  <a:pt x="0" y="510540"/>
                </a:lnTo>
                <a:lnTo>
                  <a:pt x="0" y="0"/>
                </a:lnTo>
                <a:close/>
              </a:path>
            </a:pathLst>
          </a:custGeom>
          <a:blipFill>
            <a:blip r:embed="rId5"/>
            <a:stretch>
              <a:fillRect l="0" t="0" r="0" b="0"/>
            </a:stretch>
          </a:blipFill>
          <a:ln cap="sq">
            <a:noFill/>
            <a:prstDash val="solid"/>
            <a:miter/>
          </a:ln>
        </p:spPr>
      </p:sp>
      <p:sp>
        <p:nvSpPr>
          <p:cNvPr name="TextBox 14" id="14"/>
          <p:cNvSpPr txBox="true"/>
          <p:nvPr/>
        </p:nvSpPr>
        <p:spPr>
          <a:xfrm rot="0">
            <a:off x="9815512" y="4004310"/>
            <a:ext cx="595312" cy="1162050"/>
          </a:xfrm>
          <a:prstGeom prst="rect">
            <a:avLst/>
          </a:prstGeom>
        </p:spPr>
        <p:txBody>
          <a:bodyPr anchor="t" rtlCol="false" tIns="0" lIns="0" bIns="0" rIns="0">
            <a:spAutoFit/>
          </a:bodyPr>
          <a:lstStyle/>
          <a:p>
            <a:pPr algn="l">
              <a:lnSpc>
                <a:spcPts val="9216"/>
              </a:lnSpc>
            </a:pPr>
            <a:r>
              <a:rPr lang="en-US" b="true" sz="7680">
                <a:solidFill>
                  <a:srgbClr val="0F4662"/>
                </a:solidFill>
                <a:latin typeface="Quicksand Bold"/>
                <a:ea typeface="Quicksand Bold"/>
                <a:cs typeface="Quicksand Bold"/>
                <a:sym typeface="Quicksand Bold"/>
              </a:rPr>
              <a:t>3</a:t>
            </a:r>
          </a:p>
        </p:txBody>
      </p:sp>
      <p:sp>
        <p:nvSpPr>
          <p:cNvPr name="TextBox 15" id="15"/>
          <p:cNvSpPr txBox="true"/>
          <p:nvPr/>
        </p:nvSpPr>
        <p:spPr>
          <a:xfrm rot="0">
            <a:off x="9486900" y="5553075"/>
            <a:ext cx="3709988" cy="365760"/>
          </a:xfrm>
          <a:prstGeom prst="rect">
            <a:avLst/>
          </a:prstGeom>
        </p:spPr>
        <p:txBody>
          <a:bodyPr anchor="t" rtlCol="false" tIns="0" lIns="0" bIns="0" rIns="0">
            <a:spAutoFit/>
          </a:bodyPr>
          <a:lstStyle/>
          <a:p>
            <a:pPr algn="l">
              <a:lnSpc>
                <a:spcPts val="2940"/>
              </a:lnSpc>
            </a:pPr>
            <a:r>
              <a:rPr lang="en-US" b="true" sz="2100">
                <a:solidFill>
                  <a:srgbClr val="0F4662"/>
                </a:solidFill>
                <a:latin typeface="Quicksand Bold"/>
                <a:ea typeface="Quicksand Bold"/>
                <a:cs typeface="Quicksand Bold"/>
                <a:sym typeface="Quicksand Bold"/>
              </a:rPr>
              <a:t>Performance Metrics</a:t>
            </a:r>
          </a:p>
        </p:txBody>
      </p:sp>
      <p:sp>
        <p:nvSpPr>
          <p:cNvPr name="TextBox 16" id="16"/>
          <p:cNvSpPr txBox="true"/>
          <p:nvPr/>
        </p:nvSpPr>
        <p:spPr>
          <a:xfrm rot="0">
            <a:off x="9448481" y="6077718"/>
            <a:ext cx="3709988" cy="1355598"/>
          </a:xfrm>
          <a:prstGeom prst="rect">
            <a:avLst/>
          </a:prstGeom>
        </p:spPr>
        <p:txBody>
          <a:bodyPr anchor="t" rtlCol="false" tIns="0" lIns="0" bIns="0" rIns="0">
            <a:spAutoFit/>
          </a:bodyPr>
          <a:lstStyle/>
          <a:p>
            <a:pPr algn="l">
              <a:lnSpc>
                <a:spcPts val="2736"/>
              </a:lnSpc>
            </a:pPr>
            <a:r>
              <a:rPr lang="en-US" sz="1800">
                <a:solidFill>
                  <a:srgbClr val="0F4662"/>
                </a:solidFill>
                <a:latin typeface="Quicksand"/>
                <a:ea typeface="Quicksand"/>
                <a:cs typeface="Quicksand"/>
                <a:sym typeface="Quicksand"/>
              </a:rPr>
              <a:t>Calculated Micro and Macro F1-Scores for multi-label method inference, Accuracy and F1-Score for binary clickbait detection.</a:t>
            </a:r>
          </a:p>
        </p:txBody>
      </p:sp>
      <p:sp>
        <p:nvSpPr>
          <p:cNvPr name="Freeform 17" id="17"/>
          <p:cNvSpPr/>
          <p:nvPr/>
        </p:nvSpPr>
        <p:spPr>
          <a:xfrm flipH="false" flipV="false" rot="0">
            <a:off x="13849350" y="5362575"/>
            <a:ext cx="3676650" cy="9525"/>
          </a:xfrm>
          <a:custGeom>
            <a:avLst/>
            <a:gdLst/>
            <a:ahLst/>
            <a:cxnLst/>
            <a:rect r="r" b="b" t="t" l="l"/>
            <a:pathLst>
              <a:path h="9525" w="3676650">
                <a:moveTo>
                  <a:pt x="0" y="0"/>
                </a:moveTo>
                <a:lnTo>
                  <a:pt x="3676650" y="0"/>
                </a:lnTo>
                <a:lnTo>
                  <a:pt x="3676650" y="9525"/>
                </a:lnTo>
                <a:lnTo>
                  <a:pt x="0" y="9525"/>
                </a:lnTo>
                <a:lnTo>
                  <a:pt x="0" y="0"/>
                </a:lnTo>
                <a:close/>
              </a:path>
            </a:pathLst>
          </a:custGeom>
          <a:blipFill>
            <a:blip r:embed="rId2"/>
            <a:stretch>
              <a:fillRect l="0" t="0" r="0" b="0"/>
            </a:stretch>
          </a:blipFill>
        </p:spPr>
      </p:sp>
      <p:sp>
        <p:nvSpPr>
          <p:cNvPr name="Freeform 18" id="18"/>
          <p:cNvSpPr/>
          <p:nvPr/>
        </p:nvSpPr>
        <p:spPr>
          <a:xfrm flipH="false" flipV="false" rot="0">
            <a:off x="16744950" y="4194810"/>
            <a:ext cx="510540" cy="510540"/>
          </a:xfrm>
          <a:custGeom>
            <a:avLst/>
            <a:gdLst/>
            <a:ahLst/>
            <a:cxnLst/>
            <a:rect r="r" b="b" t="t" l="l"/>
            <a:pathLst>
              <a:path h="510540" w="510540">
                <a:moveTo>
                  <a:pt x="0" y="0"/>
                </a:moveTo>
                <a:lnTo>
                  <a:pt x="510540" y="0"/>
                </a:lnTo>
                <a:lnTo>
                  <a:pt x="510540" y="510540"/>
                </a:lnTo>
                <a:lnTo>
                  <a:pt x="0" y="510540"/>
                </a:lnTo>
                <a:lnTo>
                  <a:pt x="0" y="0"/>
                </a:lnTo>
                <a:close/>
              </a:path>
            </a:pathLst>
          </a:custGeom>
          <a:blipFill>
            <a:blip r:embed="rId6"/>
            <a:stretch>
              <a:fillRect l="0" t="0" r="0" b="0"/>
            </a:stretch>
          </a:blipFill>
          <a:ln cap="sq">
            <a:noFill/>
            <a:prstDash val="solid"/>
            <a:miter/>
          </a:ln>
        </p:spPr>
      </p:sp>
      <p:sp>
        <p:nvSpPr>
          <p:cNvPr name="TextBox 19" id="19"/>
          <p:cNvSpPr txBox="true"/>
          <p:nvPr/>
        </p:nvSpPr>
        <p:spPr>
          <a:xfrm rot="0">
            <a:off x="14177486" y="4004310"/>
            <a:ext cx="595312" cy="1162050"/>
          </a:xfrm>
          <a:prstGeom prst="rect">
            <a:avLst/>
          </a:prstGeom>
        </p:spPr>
        <p:txBody>
          <a:bodyPr anchor="t" rtlCol="false" tIns="0" lIns="0" bIns="0" rIns="0">
            <a:spAutoFit/>
          </a:bodyPr>
          <a:lstStyle/>
          <a:p>
            <a:pPr algn="l">
              <a:lnSpc>
                <a:spcPts val="9216"/>
              </a:lnSpc>
            </a:pPr>
            <a:r>
              <a:rPr lang="en-US" b="true" sz="7680">
                <a:solidFill>
                  <a:srgbClr val="0F4662"/>
                </a:solidFill>
                <a:latin typeface="Quicksand Bold"/>
                <a:ea typeface="Quicksand Bold"/>
                <a:cs typeface="Quicksand Bold"/>
                <a:sym typeface="Quicksand Bold"/>
              </a:rPr>
              <a:t>4</a:t>
            </a:r>
          </a:p>
        </p:txBody>
      </p:sp>
      <p:sp>
        <p:nvSpPr>
          <p:cNvPr name="TextBox 20" id="20"/>
          <p:cNvSpPr txBox="true"/>
          <p:nvPr/>
        </p:nvSpPr>
        <p:spPr>
          <a:xfrm rot="0">
            <a:off x="13849350" y="5553075"/>
            <a:ext cx="3709988" cy="365760"/>
          </a:xfrm>
          <a:prstGeom prst="rect">
            <a:avLst/>
          </a:prstGeom>
        </p:spPr>
        <p:txBody>
          <a:bodyPr anchor="t" rtlCol="false" tIns="0" lIns="0" bIns="0" rIns="0">
            <a:spAutoFit/>
          </a:bodyPr>
          <a:lstStyle/>
          <a:p>
            <a:pPr algn="l">
              <a:lnSpc>
                <a:spcPts val="2940"/>
              </a:lnSpc>
            </a:pPr>
            <a:r>
              <a:rPr lang="en-US" b="true" sz="2100">
                <a:solidFill>
                  <a:srgbClr val="0F4662"/>
                </a:solidFill>
                <a:latin typeface="Quicksand Bold"/>
                <a:ea typeface="Quicksand Bold"/>
                <a:cs typeface="Quicksand Bold"/>
                <a:sym typeface="Quicksand Bold"/>
              </a:rPr>
              <a:t>Capabilities and Limitations</a:t>
            </a:r>
          </a:p>
        </p:txBody>
      </p:sp>
      <p:sp>
        <p:nvSpPr>
          <p:cNvPr name="TextBox 21" id="21"/>
          <p:cNvSpPr txBox="true"/>
          <p:nvPr/>
        </p:nvSpPr>
        <p:spPr>
          <a:xfrm rot="0">
            <a:off x="13849350" y="6125583"/>
            <a:ext cx="3709988" cy="914324"/>
          </a:xfrm>
          <a:prstGeom prst="rect">
            <a:avLst/>
          </a:prstGeom>
        </p:spPr>
        <p:txBody>
          <a:bodyPr anchor="t" rtlCol="false" tIns="0" lIns="0" bIns="0" rIns="0">
            <a:spAutoFit/>
          </a:bodyPr>
          <a:lstStyle/>
          <a:p>
            <a:pPr algn="l">
              <a:lnSpc>
                <a:spcPts val="2496"/>
              </a:lnSpc>
            </a:pPr>
            <a:r>
              <a:rPr lang="en-US" sz="1642">
                <a:solidFill>
                  <a:srgbClr val="0F4662"/>
                </a:solidFill>
                <a:latin typeface="Quicksand"/>
                <a:ea typeface="Quicksand"/>
                <a:cs typeface="Quicksand"/>
                <a:sym typeface="Quicksand"/>
              </a:rPr>
              <a:t>Results led to a clearer understanding of the models' detection capabilities and inherent limitations.</a:t>
            </a:r>
          </a:p>
        </p:txBody>
      </p:sp>
      <p:sp>
        <p:nvSpPr>
          <p:cNvPr name="TextBox 22" id="22"/>
          <p:cNvSpPr txBox="true"/>
          <p:nvPr/>
        </p:nvSpPr>
        <p:spPr>
          <a:xfrm rot="0">
            <a:off x="762000" y="775429"/>
            <a:ext cx="15197138" cy="626821"/>
          </a:xfrm>
          <a:prstGeom prst="rect">
            <a:avLst/>
          </a:prstGeom>
        </p:spPr>
        <p:txBody>
          <a:bodyPr anchor="t" rtlCol="false" tIns="0" lIns="0" bIns="0" rIns="0">
            <a:spAutoFit/>
          </a:bodyPr>
          <a:lstStyle/>
          <a:p>
            <a:pPr algn="l">
              <a:lnSpc>
                <a:spcPts val="4817"/>
              </a:lnSpc>
            </a:pPr>
            <a:r>
              <a:rPr lang="en-US" b="true" sz="4440" i="true">
                <a:solidFill>
                  <a:srgbClr val="0F4662"/>
                </a:solidFill>
                <a:latin typeface="Cormorant Garamond Bold Italics"/>
                <a:ea typeface="Cormorant Garamond Bold Italics"/>
                <a:cs typeface="Cormorant Garamond Bold Italics"/>
                <a:sym typeface="Cormorant Garamond Bold Italics"/>
              </a:rPr>
              <a:t>LLM Configurations for Clickbait</a:t>
            </a:r>
          </a:p>
        </p:txBody>
      </p:sp>
      <p:sp>
        <p:nvSpPr>
          <p:cNvPr name="TextBox 23" id="23"/>
          <p:cNvSpPr txBox="true"/>
          <p:nvPr/>
        </p:nvSpPr>
        <p:spPr>
          <a:xfrm rot="0">
            <a:off x="762000" y="1457325"/>
            <a:ext cx="15197138" cy="388030"/>
          </a:xfrm>
          <a:prstGeom prst="rect">
            <a:avLst/>
          </a:prstGeom>
        </p:spPr>
        <p:txBody>
          <a:bodyPr anchor="t" rtlCol="false" tIns="0" lIns="0" bIns="0" rIns="0">
            <a:spAutoFit/>
          </a:bodyPr>
          <a:lstStyle/>
          <a:p>
            <a:pPr algn="l" marL="0" indent="0" lvl="0">
              <a:lnSpc>
                <a:spcPts val="3069"/>
              </a:lnSpc>
              <a:spcBef>
                <a:spcPct val="0"/>
              </a:spcBef>
            </a:pPr>
            <a:r>
              <a:rPr lang="en-US" sz="2666" strike="noStrike" u="none">
                <a:solidFill>
                  <a:srgbClr val="0F4662"/>
                </a:solidFill>
                <a:latin typeface="Quicksand"/>
                <a:ea typeface="Quicksand"/>
                <a:cs typeface="Quicksand"/>
                <a:sym typeface="Quicksand"/>
              </a:rPr>
              <a:t>Evaluating Performance in Detection</a:t>
            </a:r>
          </a:p>
        </p:txBody>
      </p:sp>
      <p:sp>
        <p:nvSpPr>
          <p:cNvPr name="AutoShape 24" id="24"/>
          <p:cNvSpPr/>
          <p:nvPr/>
        </p:nvSpPr>
        <p:spPr>
          <a:xfrm rot="5360807">
            <a:off x="2635818" y="5903872"/>
            <a:ext cx="4261328" cy="0"/>
          </a:xfrm>
          <a:prstGeom prst="line">
            <a:avLst/>
          </a:prstGeom>
          <a:ln cap="rnd" w="19050">
            <a:solidFill>
              <a:srgbClr val="000000"/>
            </a:solidFill>
            <a:prstDash val="solid"/>
            <a:headEnd type="none" len="sm" w="sm"/>
            <a:tailEnd type="none" len="sm" w="sm"/>
          </a:ln>
        </p:spPr>
      </p:sp>
      <p:sp>
        <p:nvSpPr>
          <p:cNvPr name="AutoShape 25" id="25"/>
          <p:cNvSpPr/>
          <p:nvPr/>
        </p:nvSpPr>
        <p:spPr>
          <a:xfrm rot="5360807">
            <a:off x="7008248" y="5867588"/>
            <a:ext cx="4261328" cy="0"/>
          </a:xfrm>
          <a:prstGeom prst="line">
            <a:avLst/>
          </a:prstGeom>
          <a:ln cap="rnd" w="19050">
            <a:solidFill>
              <a:srgbClr val="000000"/>
            </a:solidFill>
            <a:prstDash val="solid"/>
            <a:headEnd type="none" len="sm" w="sm"/>
            <a:tailEnd type="none" len="sm" w="sm"/>
          </a:ln>
        </p:spPr>
      </p:sp>
      <p:sp>
        <p:nvSpPr>
          <p:cNvPr name="AutoShape 26" id="26"/>
          <p:cNvSpPr/>
          <p:nvPr/>
        </p:nvSpPr>
        <p:spPr>
          <a:xfrm rot="5360807">
            <a:off x="11362532" y="5922014"/>
            <a:ext cx="4261328" cy="0"/>
          </a:xfrm>
          <a:prstGeom prst="line">
            <a:avLst/>
          </a:prstGeom>
          <a:ln cap="rnd" w="19050">
            <a:solidFill>
              <a:srgbClr val="000000"/>
            </a:solidFill>
            <a:prstDash val="solid"/>
            <a:headEnd type="none" len="sm" w="sm"/>
            <a:tailEnd type="none" len="sm" w="sm"/>
          </a:ln>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2435088" y="2039050"/>
            <a:ext cx="3709988" cy="814959"/>
          </a:xfrm>
          <a:prstGeom prst="rect">
            <a:avLst/>
          </a:prstGeom>
        </p:spPr>
        <p:txBody>
          <a:bodyPr anchor="t" rtlCol="false" tIns="0" lIns="0" bIns="0" rIns="0">
            <a:spAutoFit/>
          </a:bodyPr>
          <a:lstStyle/>
          <a:p>
            <a:pPr algn="ctr">
              <a:lnSpc>
                <a:spcPts val="7308"/>
              </a:lnSpc>
            </a:pPr>
            <a:r>
              <a:rPr lang="en-US" b="true" sz="3000">
                <a:solidFill>
                  <a:srgbClr val="0F4662"/>
                </a:solidFill>
                <a:latin typeface="Quicksand Bold"/>
                <a:ea typeface="Quicksand Bold"/>
                <a:cs typeface="Quicksand Bold"/>
                <a:sym typeface="Quicksand Bold"/>
              </a:rPr>
              <a:t>Gemini Zero-Shot </a:t>
            </a:r>
          </a:p>
        </p:txBody>
      </p:sp>
      <p:sp>
        <p:nvSpPr>
          <p:cNvPr name="TextBox 3" id="3"/>
          <p:cNvSpPr txBox="true"/>
          <p:nvPr/>
        </p:nvSpPr>
        <p:spPr>
          <a:xfrm rot="0">
            <a:off x="2362516" y="3529310"/>
            <a:ext cx="3836987" cy="742474"/>
          </a:xfrm>
          <a:prstGeom prst="rect">
            <a:avLst/>
          </a:prstGeom>
        </p:spPr>
        <p:txBody>
          <a:bodyPr anchor="t" rtlCol="false" tIns="0" lIns="0" bIns="0" rIns="0">
            <a:spAutoFit/>
          </a:bodyPr>
          <a:lstStyle/>
          <a:p>
            <a:pPr algn="ctr">
              <a:lnSpc>
                <a:spcPts val="2903"/>
              </a:lnSpc>
            </a:pPr>
            <a:r>
              <a:rPr lang="en-US" b="true" sz="2666">
                <a:solidFill>
                  <a:srgbClr val="0F4662"/>
                </a:solidFill>
                <a:latin typeface="Quicksand Bold"/>
                <a:ea typeface="Quicksand Bold"/>
                <a:cs typeface="Quicksand Bold"/>
                <a:sym typeface="Quicksand Bold"/>
              </a:rPr>
              <a:t>Highest Micro-F1</a:t>
            </a:r>
          </a:p>
          <a:p>
            <a:pPr algn="ctr">
              <a:lnSpc>
                <a:spcPts val="2903"/>
              </a:lnSpc>
            </a:pPr>
            <a:r>
              <a:rPr lang="en-US" b="true" sz="2666">
                <a:solidFill>
                  <a:srgbClr val="0F4662"/>
                </a:solidFill>
                <a:latin typeface="Quicksand Bold"/>
                <a:ea typeface="Quicksand Bold"/>
                <a:cs typeface="Quicksand Bold"/>
                <a:sym typeface="Quicksand Bold"/>
              </a:rPr>
              <a:t>0.474</a:t>
            </a:r>
          </a:p>
        </p:txBody>
      </p:sp>
      <p:sp>
        <p:nvSpPr>
          <p:cNvPr name="TextBox 4" id="4"/>
          <p:cNvSpPr txBox="true"/>
          <p:nvPr/>
        </p:nvSpPr>
        <p:spPr>
          <a:xfrm rot="0">
            <a:off x="6262548" y="2404492"/>
            <a:ext cx="3709988" cy="466725"/>
          </a:xfrm>
          <a:prstGeom prst="rect">
            <a:avLst/>
          </a:prstGeom>
        </p:spPr>
        <p:txBody>
          <a:bodyPr anchor="t" rtlCol="false" tIns="0" lIns="0" bIns="0" rIns="0">
            <a:spAutoFit/>
          </a:bodyPr>
          <a:lstStyle/>
          <a:p>
            <a:pPr algn="ctr">
              <a:lnSpc>
                <a:spcPts val="3600"/>
              </a:lnSpc>
            </a:pPr>
            <a:r>
              <a:rPr lang="en-US" b="true" sz="3000">
                <a:solidFill>
                  <a:srgbClr val="0F4662"/>
                </a:solidFill>
                <a:latin typeface="Quicksand Bold"/>
                <a:ea typeface="Quicksand Bold"/>
                <a:cs typeface="Quicksand Bold"/>
                <a:sym typeface="Quicksand Bold"/>
              </a:rPr>
              <a:t>GPT Zero-Shot</a:t>
            </a:r>
          </a:p>
        </p:txBody>
      </p:sp>
      <p:sp>
        <p:nvSpPr>
          <p:cNvPr name="TextBox 5" id="5"/>
          <p:cNvSpPr txBox="true"/>
          <p:nvPr/>
        </p:nvSpPr>
        <p:spPr>
          <a:xfrm rot="0">
            <a:off x="10182639" y="2019328"/>
            <a:ext cx="3709988" cy="814959"/>
          </a:xfrm>
          <a:prstGeom prst="rect">
            <a:avLst/>
          </a:prstGeom>
        </p:spPr>
        <p:txBody>
          <a:bodyPr anchor="t" rtlCol="false" tIns="0" lIns="0" bIns="0" rIns="0">
            <a:spAutoFit/>
          </a:bodyPr>
          <a:lstStyle/>
          <a:p>
            <a:pPr algn="ctr">
              <a:lnSpc>
                <a:spcPts val="7308"/>
              </a:lnSpc>
            </a:pPr>
            <a:r>
              <a:rPr lang="en-US" b="true" sz="3000">
                <a:solidFill>
                  <a:srgbClr val="0F4662"/>
                </a:solidFill>
                <a:latin typeface="Quicksand Bold"/>
                <a:ea typeface="Quicksand Bold"/>
                <a:cs typeface="Quicksand Bold"/>
                <a:sym typeface="Quicksand Bold"/>
              </a:rPr>
              <a:t>Gemini Few-Shot</a:t>
            </a:r>
          </a:p>
        </p:txBody>
      </p:sp>
      <p:sp>
        <p:nvSpPr>
          <p:cNvPr name="TextBox 6" id="6"/>
          <p:cNvSpPr txBox="true"/>
          <p:nvPr/>
        </p:nvSpPr>
        <p:spPr>
          <a:xfrm rot="0">
            <a:off x="13849350" y="1986198"/>
            <a:ext cx="3709988" cy="814959"/>
          </a:xfrm>
          <a:prstGeom prst="rect">
            <a:avLst/>
          </a:prstGeom>
        </p:spPr>
        <p:txBody>
          <a:bodyPr anchor="t" rtlCol="false" tIns="0" lIns="0" bIns="0" rIns="0">
            <a:spAutoFit/>
          </a:bodyPr>
          <a:lstStyle/>
          <a:p>
            <a:pPr algn="ctr">
              <a:lnSpc>
                <a:spcPts val="7308"/>
              </a:lnSpc>
            </a:pPr>
            <a:r>
              <a:rPr lang="en-US" b="true" sz="3000">
                <a:solidFill>
                  <a:srgbClr val="0F4662"/>
                </a:solidFill>
                <a:latin typeface="Quicksand Bold"/>
                <a:ea typeface="Quicksand Bold"/>
                <a:cs typeface="Quicksand Bold"/>
                <a:sym typeface="Quicksand Bold"/>
              </a:rPr>
              <a:t>GPT Few-Shot</a:t>
            </a:r>
          </a:p>
        </p:txBody>
      </p:sp>
      <p:sp>
        <p:nvSpPr>
          <p:cNvPr name="TextBox 7" id="7"/>
          <p:cNvSpPr txBox="true"/>
          <p:nvPr/>
        </p:nvSpPr>
        <p:spPr>
          <a:xfrm rot="0">
            <a:off x="762000" y="1457325"/>
            <a:ext cx="15197138" cy="388029"/>
          </a:xfrm>
          <a:prstGeom prst="rect">
            <a:avLst/>
          </a:prstGeom>
        </p:spPr>
        <p:txBody>
          <a:bodyPr anchor="t" rtlCol="false" tIns="0" lIns="0" bIns="0" rIns="0">
            <a:spAutoFit/>
          </a:bodyPr>
          <a:lstStyle/>
          <a:p>
            <a:pPr algn="l">
              <a:lnSpc>
                <a:spcPts val="3069"/>
              </a:lnSpc>
            </a:pPr>
            <a:r>
              <a:rPr lang="en-US" sz="2666">
                <a:solidFill>
                  <a:srgbClr val="0F4662"/>
                </a:solidFill>
                <a:latin typeface="Quicksand"/>
                <a:ea typeface="Quicksand"/>
                <a:cs typeface="Quicksand"/>
                <a:sym typeface="Quicksand"/>
              </a:rPr>
              <a:t>Measuring model performance with F1-scores and precision</a:t>
            </a:r>
          </a:p>
        </p:txBody>
      </p:sp>
      <p:sp>
        <p:nvSpPr>
          <p:cNvPr name="AutoShape 8" id="8"/>
          <p:cNvSpPr/>
          <p:nvPr/>
        </p:nvSpPr>
        <p:spPr>
          <a:xfrm>
            <a:off x="6145076" y="2313301"/>
            <a:ext cx="22189" cy="3226909"/>
          </a:xfrm>
          <a:prstGeom prst="line">
            <a:avLst/>
          </a:prstGeom>
          <a:ln cap="rnd" w="19050">
            <a:solidFill>
              <a:srgbClr val="0F4662"/>
            </a:solidFill>
            <a:prstDash val="solid"/>
            <a:headEnd type="none" len="sm" w="sm"/>
            <a:tailEnd type="none" len="sm" w="sm"/>
          </a:ln>
        </p:spPr>
      </p:sp>
      <p:sp>
        <p:nvSpPr>
          <p:cNvPr name="TextBox 9" id="9"/>
          <p:cNvSpPr txBox="true"/>
          <p:nvPr/>
        </p:nvSpPr>
        <p:spPr>
          <a:xfrm rot="0">
            <a:off x="2435086" y="4545307"/>
            <a:ext cx="3836987" cy="742474"/>
          </a:xfrm>
          <a:prstGeom prst="rect">
            <a:avLst/>
          </a:prstGeom>
        </p:spPr>
        <p:txBody>
          <a:bodyPr anchor="t" rtlCol="false" tIns="0" lIns="0" bIns="0" rIns="0">
            <a:spAutoFit/>
          </a:bodyPr>
          <a:lstStyle/>
          <a:p>
            <a:pPr algn="ctr">
              <a:lnSpc>
                <a:spcPts val="2903"/>
              </a:lnSpc>
            </a:pPr>
            <a:r>
              <a:rPr lang="en-US" b="true" sz="2666">
                <a:solidFill>
                  <a:srgbClr val="0F4662"/>
                </a:solidFill>
                <a:latin typeface="Quicksand Bold"/>
                <a:ea typeface="Quicksand Bold"/>
                <a:cs typeface="Quicksand Bold"/>
                <a:sym typeface="Quicksand Bold"/>
              </a:rPr>
              <a:t>Accuracy</a:t>
            </a:r>
          </a:p>
          <a:p>
            <a:pPr algn="ctr">
              <a:lnSpc>
                <a:spcPts val="2903"/>
              </a:lnSpc>
            </a:pPr>
            <a:r>
              <a:rPr lang="en-US" b="true" sz="2666">
                <a:solidFill>
                  <a:srgbClr val="0F4662"/>
                </a:solidFill>
                <a:latin typeface="Quicksand Bold"/>
                <a:ea typeface="Quicksand Bold"/>
                <a:cs typeface="Quicksand Bold"/>
                <a:sym typeface="Quicksand Bold"/>
              </a:rPr>
              <a:t>0.834</a:t>
            </a:r>
          </a:p>
        </p:txBody>
      </p:sp>
      <p:sp>
        <p:nvSpPr>
          <p:cNvPr name="TextBox 10" id="10"/>
          <p:cNvSpPr txBox="true"/>
          <p:nvPr/>
        </p:nvSpPr>
        <p:spPr>
          <a:xfrm rot="0">
            <a:off x="6210320" y="3471292"/>
            <a:ext cx="3836987" cy="742474"/>
          </a:xfrm>
          <a:prstGeom prst="rect">
            <a:avLst/>
          </a:prstGeom>
        </p:spPr>
        <p:txBody>
          <a:bodyPr anchor="t" rtlCol="false" tIns="0" lIns="0" bIns="0" rIns="0">
            <a:spAutoFit/>
          </a:bodyPr>
          <a:lstStyle/>
          <a:p>
            <a:pPr algn="ctr">
              <a:lnSpc>
                <a:spcPts val="2903"/>
              </a:lnSpc>
            </a:pPr>
            <a:r>
              <a:rPr lang="en-US" b="true" sz="2666">
                <a:solidFill>
                  <a:srgbClr val="0F4662"/>
                </a:solidFill>
                <a:latin typeface="Quicksand Bold"/>
                <a:ea typeface="Quicksand Bold"/>
                <a:cs typeface="Quicksand Bold"/>
                <a:sym typeface="Quicksand Bold"/>
              </a:rPr>
              <a:t>Micro-F1</a:t>
            </a:r>
          </a:p>
          <a:p>
            <a:pPr algn="ctr">
              <a:lnSpc>
                <a:spcPts val="2903"/>
              </a:lnSpc>
            </a:pPr>
            <a:r>
              <a:rPr lang="en-US" b="true" sz="2666">
                <a:solidFill>
                  <a:srgbClr val="0F4662"/>
                </a:solidFill>
                <a:latin typeface="Quicksand Bold"/>
                <a:ea typeface="Quicksand Bold"/>
                <a:cs typeface="Quicksand Bold"/>
                <a:sym typeface="Quicksand Bold"/>
              </a:rPr>
              <a:t>0.400</a:t>
            </a:r>
          </a:p>
        </p:txBody>
      </p:sp>
      <p:sp>
        <p:nvSpPr>
          <p:cNvPr name="TextBox 11" id="11"/>
          <p:cNvSpPr txBox="true"/>
          <p:nvPr/>
        </p:nvSpPr>
        <p:spPr>
          <a:xfrm rot="0">
            <a:off x="6210318" y="4487291"/>
            <a:ext cx="3836986" cy="742474"/>
          </a:xfrm>
          <a:prstGeom prst="rect">
            <a:avLst/>
          </a:prstGeom>
        </p:spPr>
        <p:txBody>
          <a:bodyPr anchor="t" rtlCol="false" tIns="0" lIns="0" bIns="0" rIns="0">
            <a:spAutoFit/>
          </a:bodyPr>
          <a:lstStyle/>
          <a:p>
            <a:pPr algn="ctr">
              <a:lnSpc>
                <a:spcPts val="2903"/>
              </a:lnSpc>
            </a:pPr>
            <a:r>
              <a:rPr lang="en-US" b="true" sz="2666">
                <a:solidFill>
                  <a:srgbClr val="0F4662"/>
                </a:solidFill>
                <a:latin typeface="Quicksand Bold"/>
                <a:ea typeface="Quicksand Bold"/>
                <a:cs typeface="Quicksand Bold"/>
                <a:sym typeface="Quicksand Bold"/>
              </a:rPr>
              <a:t>Lowest Accuracy</a:t>
            </a:r>
          </a:p>
          <a:p>
            <a:pPr algn="ctr">
              <a:lnSpc>
                <a:spcPts val="2903"/>
              </a:lnSpc>
            </a:pPr>
            <a:r>
              <a:rPr lang="en-US" b="true" sz="2666">
                <a:solidFill>
                  <a:srgbClr val="0F4662"/>
                </a:solidFill>
                <a:latin typeface="Quicksand Bold"/>
                <a:ea typeface="Quicksand Bold"/>
                <a:cs typeface="Quicksand Bold"/>
                <a:sym typeface="Quicksand Bold"/>
              </a:rPr>
              <a:t>0.739</a:t>
            </a:r>
          </a:p>
        </p:txBody>
      </p:sp>
      <p:sp>
        <p:nvSpPr>
          <p:cNvPr name="TextBox 12" id="12"/>
          <p:cNvSpPr txBox="true"/>
          <p:nvPr/>
        </p:nvSpPr>
        <p:spPr>
          <a:xfrm rot="0">
            <a:off x="10075594" y="3514320"/>
            <a:ext cx="3836987" cy="742474"/>
          </a:xfrm>
          <a:prstGeom prst="rect">
            <a:avLst/>
          </a:prstGeom>
        </p:spPr>
        <p:txBody>
          <a:bodyPr anchor="t" rtlCol="false" tIns="0" lIns="0" bIns="0" rIns="0">
            <a:spAutoFit/>
          </a:bodyPr>
          <a:lstStyle/>
          <a:p>
            <a:pPr algn="ctr">
              <a:lnSpc>
                <a:spcPts val="2903"/>
              </a:lnSpc>
            </a:pPr>
            <a:r>
              <a:rPr lang="en-US" b="true" sz="2666">
                <a:solidFill>
                  <a:srgbClr val="0F4662"/>
                </a:solidFill>
                <a:latin typeface="Quicksand Bold"/>
                <a:ea typeface="Quicksand Bold"/>
                <a:cs typeface="Quicksand Bold"/>
                <a:sym typeface="Quicksand Bold"/>
              </a:rPr>
              <a:t>Lower Micro-F1</a:t>
            </a:r>
          </a:p>
          <a:p>
            <a:pPr algn="ctr">
              <a:lnSpc>
                <a:spcPts val="2903"/>
              </a:lnSpc>
            </a:pPr>
            <a:r>
              <a:rPr lang="en-US" b="true" sz="2666">
                <a:solidFill>
                  <a:srgbClr val="0F4662"/>
                </a:solidFill>
                <a:latin typeface="Quicksand Bold"/>
                <a:ea typeface="Quicksand Bold"/>
                <a:cs typeface="Quicksand Bold"/>
                <a:sym typeface="Quicksand Bold"/>
              </a:rPr>
              <a:t>0.466</a:t>
            </a:r>
          </a:p>
        </p:txBody>
      </p:sp>
      <p:sp>
        <p:nvSpPr>
          <p:cNvPr name="TextBox 13" id="13"/>
          <p:cNvSpPr txBox="true"/>
          <p:nvPr/>
        </p:nvSpPr>
        <p:spPr>
          <a:xfrm rot="0">
            <a:off x="10111880" y="4475890"/>
            <a:ext cx="3836987" cy="742474"/>
          </a:xfrm>
          <a:prstGeom prst="rect">
            <a:avLst/>
          </a:prstGeom>
        </p:spPr>
        <p:txBody>
          <a:bodyPr anchor="t" rtlCol="false" tIns="0" lIns="0" bIns="0" rIns="0">
            <a:spAutoFit/>
          </a:bodyPr>
          <a:lstStyle/>
          <a:p>
            <a:pPr algn="ctr">
              <a:lnSpc>
                <a:spcPts val="2903"/>
              </a:lnSpc>
            </a:pPr>
            <a:r>
              <a:rPr lang="en-US" b="true" sz="2666">
                <a:solidFill>
                  <a:srgbClr val="0F4662"/>
                </a:solidFill>
                <a:latin typeface="Quicksand Bold"/>
                <a:ea typeface="Quicksand Bold"/>
                <a:cs typeface="Quicksand Bold"/>
                <a:sym typeface="Quicksand Bold"/>
              </a:rPr>
              <a:t>Lower Accuracy</a:t>
            </a:r>
          </a:p>
          <a:p>
            <a:pPr algn="ctr">
              <a:lnSpc>
                <a:spcPts val="2903"/>
              </a:lnSpc>
            </a:pPr>
            <a:r>
              <a:rPr lang="en-US" b="true" sz="2666">
                <a:solidFill>
                  <a:srgbClr val="0F4662"/>
                </a:solidFill>
                <a:latin typeface="Quicksand Bold"/>
                <a:ea typeface="Quicksand Bold"/>
                <a:cs typeface="Quicksand Bold"/>
                <a:sym typeface="Quicksand Bold"/>
              </a:rPr>
              <a:t>0.813</a:t>
            </a:r>
          </a:p>
        </p:txBody>
      </p:sp>
      <p:sp>
        <p:nvSpPr>
          <p:cNvPr name="TextBox 14" id="14"/>
          <p:cNvSpPr txBox="true"/>
          <p:nvPr/>
        </p:nvSpPr>
        <p:spPr>
          <a:xfrm rot="0">
            <a:off x="13861138" y="3514318"/>
            <a:ext cx="3836987" cy="742474"/>
          </a:xfrm>
          <a:prstGeom prst="rect">
            <a:avLst/>
          </a:prstGeom>
        </p:spPr>
        <p:txBody>
          <a:bodyPr anchor="t" rtlCol="false" tIns="0" lIns="0" bIns="0" rIns="0">
            <a:spAutoFit/>
          </a:bodyPr>
          <a:lstStyle/>
          <a:p>
            <a:pPr algn="ctr">
              <a:lnSpc>
                <a:spcPts val="2903"/>
              </a:lnSpc>
            </a:pPr>
            <a:r>
              <a:rPr lang="en-US" b="true" sz="2666">
                <a:solidFill>
                  <a:srgbClr val="0F4662"/>
                </a:solidFill>
                <a:latin typeface="Quicksand Bold"/>
                <a:ea typeface="Quicksand Bold"/>
                <a:cs typeface="Quicksand Bold"/>
                <a:sym typeface="Quicksand Bold"/>
              </a:rPr>
              <a:t>Improved Micro-F1</a:t>
            </a:r>
          </a:p>
          <a:p>
            <a:pPr algn="ctr">
              <a:lnSpc>
                <a:spcPts val="2903"/>
              </a:lnSpc>
            </a:pPr>
            <a:r>
              <a:rPr lang="en-US" b="true" sz="2666">
                <a:solidFill>
                  <a:srgbClr val="0F4662"/>
                </a:solidFill>
                <a:latin typeface="Quicksand Bold"/>
                <a:ea typeface="Quicksand Bold"/>
                <a:cs typeface="Quicksand Bold"/>
                <a:sym typeface="Quicksand Bold"/>
              </a:rPr>
              <a:t>0.434</a:t>
            </a:r>
          </a:p>
        </p:txBody>
      </p:sp>
      <p:sp>
        <p:nvSpPr>
          <p:cNvPr name="TextBox 15" id="15"/>
          <p:cNvSpPr txBox="true"/>
          <p:nvPr/>
        </p:nvSpPr>
        <p:spPr>
          <a:xfrm rot="0">
            <a:off x="13788567" y="4530318"/>
            <a:ext cx="3836987" cy="742474"/>
          </a:xfrm>
          <a:prstGeom prst="rect">
            <a:avLst/>
          </a:prstGeom>
        </p:spPr>
        <p:txBody>
          <a:bodyPr anchor="t" rtlCol="false" tIns="0" lIns="0" bIns="0" rIns="0">
            <a:spAutoFit/>
          </a:bodyPr>
          <a:lstStyle/>
          <a:p>
            <a:pPr algn="ctr">
              <a:lnSpc>
                <a:spcPts val="2903"/>
              </a:lnSpc>
            </a:pPr>
            <a:r>
              <a:rPr lang="en-US" b="true" sz="2666">
                <a:solidFill>
                  <a:srgbClr val="0F4662"/>
                </a:solidFill>
                <a:latin typeface="Quicksand Bold"/>
                <a:ea typeface="Quicksand Bold"/>
                <a:cs typeface="Quicksand Bold"/>
                <a:sym typeface="Quicksand Bold"/>
              </a:rPr>
              <a:t>Improved Accuracy</a:t>
            </a:r>
          </a:p>
          <a:p>
            <a:pPr algn="ctr">
              <a:lnSpc>
                <a:spcPts val="2903"/>
              </a:lnSpc>
            </a:pPr>
            <a:r>
              <a:rPr lang="en-US" b="true" sz="2666">
                <a:solidFill>
                  <a:srgbClr val="0F4662"/>
                </a:solidFill>
                <a:latin typeface="Quicksand Bold"/>
                <a:ea typeface="Quicksand Bold"/>
                <a:cs typeface="Quicksand Bold"/>
                <a:sym typeface="Quicksand Bold"/>
              </a:rPr>
              <a:t>0.847</a:t>
            </a:r>
          </a:p>
        </p:txBody>
      </p:sp>
      <p:sp>
        <p:nvSpPr>
          <p:cNvPr name="AutoShape 16" id="16"/>
          <p:cNvSpPr/>
          <p:nvPr/>
        </p:nvSpPr>
        <p:spPr>
          <a:xfrm>
            <a:off x="2473220" y="2313294"/>
            <a:ext cx="0" cy="3226916"/>
          </a:xfrm>
          <a:prstGeom prst="line">
            <a:avLst/>
          </a:prstGeom>
          <a:ln cap="rnd" w="19050">
            <a:solidFill>
              <a:srgbClr val="0F4662"/>
            </a:solidFill>
            <a:prstDash val="solid"/>
            <a:headEnd type="none" len="sm" w="sm"/>
            <a:tailEnd type="none" len="sm" w="sm"/>
          </a:ln>
        </p:spPr>
      </p:sp>
      <p:grpSp>
        <p:nvGrpSpPr>
          <p:cNvPr name="Group 17" id="17"/>
          <p:cNvGrpSpPr/>
          <p:nvPr/>
        </p:nvGrpSpPr>
        <p:grpSpPr>
          <a:xfrm rot="0">
            <a:off x="513523" y="2467260"/>
            <a:ext cx="1473684" cy="807913"/>
            <a:chOff x="0" y="0"/>
            <a:chExt cx="1964912" cy="1077218"/>
          </a:xfrm>
        </p:grpSpPr>
        <p:sp>
          <p:nvSpPr>
            <p:cNvPr name="Freeform 18" id="18"/>
            <p:cNvSpPr/>
            <p:nvPr/>
          </p:nvSpPr>
          <p:spPr>
            <a:xfrm flipH="false" flipV="false" rot="0">
              <a:off x="0" y="0"/>
              <a:ext cx="1964912" cy="1077218"/>
            </a:xfrm>
            <a:custGeom>
              <a:avLst/>
              <a:gdLst/>
              <a:ahLst/>
              <a:cxnLst/>
              <a:rect r="r" b="b" t="t" l="l"/>
              <a:pathLst>
                <a:path h="1077218" w="1964912">
                  <a:moveTo>
                    <a:pt x="0" y="0"/>
                  </a:moveTo>
                  <a:lnTo>
                    <a:pt x="1964912" y="0"/>
                  </a:lnTo>
                  <a:lnTo>
                    <a:pt x="1964912" y="1077218"/>
                  </a:lnTo>
                  <a:lnTo>
                    <a:pt x="0" y="1077218"/>
                  </a:lnTo>
                  <a:close/>
                </a:path>
              </a:pathLst>
            </a:custGeom>
            <a:solidFill>
              <a:srgbClr val="000000">
                <a:alpha val="0"/>
              </a:srgbClr>
            </a:solidFill>
          </p:spPr>
        </p:sp>
        <p:sp>
          <p:nvSpPr>
            <p:cNvPr name="TextBox 19" id="19"/>
            <p:cNvSpPr txBox="true"/>
            <p:nvPr/>
          </p:nvSpPr>
          <p:spPr>
            <a:xfrm>
              <a:off x="0" y="-361950"/>
              <a:ext cx="1964912" cy="1439168"/>
            </a:xfrm>
            <a:prstGeom prst="rect">
              <a:avLst/>
            </a:prstGeom>
          </p:spPr>
          <p:txBody>
            <a:bodyPr anchor="ctr" rtlCol="false" tIns="0" lIns="0" bIns="0" rIns="0"/>
            <a:lstStyle/>
            <a:p>
              <a:pPr algn="ctr">
                <a:lnSpc>
                  <a:spcPts val="7308"/>
                </a:lnSpc>
              </a:pPr>
              <a:r>
                <a:rPr lang="en-US" b="true" sz="3000">
                  <a:solidFill>
                    <a:srgbClr val="0F4662"/>
                  </a:solidFill>
                  <a:latin typeface="Quicksand Bold"/>
                  <a:ea typeface="Quicksand Bold"/>
                  <a:cs typeface="Quicksand Bold"/>
                  <a:sym typeface="Quicksand Bold"/>
                </a:rPr>
                <a:t>Task</a:t>
              </a:r>
            </a:p>
          </p:txBody>
        </p:sp>
      </p:grpSp>
      <p:sp>
        <p:nvSpPr>
          <p:cNvPr name="TextBox 20" id="20"/>
          <p:cNvSpPr txBox="true"/>
          <p:nvPr/>
        </p:nvSpPr>
        <p:spPr>
          <a:xfrm rot="-1200000">
            <a:off x="13789243" y="1855033"/>
            <a:ext cx="1881777" cy="371475"/>
          </a:xfrm>
          <a:prstGeom prst="rect">
            <a:avLst/>
          </a:prstGeom>
        </p:spPr>
        <p:txBody>
          <a:bodyPr anchor="t" rtlCol="false" tIns="0" lIns="0" bIns="0" rIns="0">
            <a:spAutoFit/>
          </a:bodyPr>
          <a:lstStyle/>
          <a:p>
            <a:pPr algn="ctr">
              <a:lnSpc>
                <a:spcPts val="2879"/>
              </a:lnSpc>
            </a:pPr>
            <a:r>
              <a:rPr lang="en-US" sz="2400">
                <a:solidFill>
                  <a:srgbClr val="0F4662"/>
                </a:solidFill>
                <a:latin typeface="Quicksand"/>
                <a:ea typeface="Quicksand"/>
                <a:cs typeface="Quicksand"/>
                <a:sym typeface="Quicksand"/>
              </a:rPr>
              <a:t>Improved</a:t>
            </a:r>
          </a:p>
        </p:txBody>
      </p:sp>
      <p:sp>
        <p:nvSpPr>
          <p:cNvPr name="AutoShape 21" id="21"/>
          <p:cNvSpPr/>
          <p:nvPr/>
        </p:nvSpPr>
        <p:spPr>
          <a:xfrm>
            <a:off x="13861138" y="2070057"/>
            <a:ext cx="3674" cy="3398131"/>
          </a:xfrm>
          <a:prstGeom prst="line">
            <a:avLst/>
          </a:prstGeom>
          <a:ln cap="rnd" w="19050">
            <a:solidFill>
              <a:srgbClr val="0F4662"/>
            </a:solidFill>
            <a:prstDash val="solid"/>
            <a:headEnd type="none" len="sm" w="sm"/>
            <a:tailEnd type="none" len="sm" w="sm"/>
          </a:ln>
        </p:spPr>
      </p:sp>
      <p:sp>
        <p:nvSpPr>
          <p:cNvPr name="AutoShape 22" id="22"/>
          <p:cNvSpPr/>
          <p:nvPr/>
        </p:nvSpPr>
        <p:spPr>
          <a:xfrm>
            <a:off x="9932542" y="2230056"/>
            <a:ext cx="3674" cy="3398131"/>
          </a:xfrm>
          <a:prstGeom prst="line">
            <a:avLst/>
          </a:prstGeom>
          <a:ln cap="rnd" w="19050">
            <a:solidFill>
              <a:srgbClr val="0F4662"/>
            </a:solidFill>
            <a:prstDash val="solid"/>
            <a:headEnd type="none" len="sm" w="sm"/>
            <a:tailEnd type="none" len="sm" w="sm"/>
          </a:ln>
        </p:spPr>
      </p:sp>
      <p:sp>
        <p:nvSpPr>
          <p:cNvPr name="Freeform 23" id="23"/>
          <p:cNvSpPr/>
          <p:nvPr/>
        </p:nvSpPr>
        <p:spPr>
          <a:xfrm flipH="false" flipV="false" rot="0">
            <a:off x="6145076" y="6587413"/>
            <a:ext cx="3787466" cy="3192209"/>
          </a:xfrm>
          <a:custGeom>
            <a:avLst/>
            <a:gdLst/>
            <a:ahLst/>
            <a:cxnLst/>
            <a:rect r="r" b="b" t="t" l="l"/>
            <a:pathLst>
              <a:path h="3192209" w="3787466">
                <a:moveTo>
                  <a:pt x="0" y="0"/>
                </a:moveTo>
                <a:lnTo>
                  <a:pt x="3787466" y="0"/>
                </a:lnTo>
                <a:lnTo>
                  <a:pt x="3787466" y="3192210"/>
                </a:lnTo>
                <a:lnTo>
                  <a:pt x="0" y="3192210"/>
                </a:lnTo>
                <a:lnTo>
                  <a:pt x="0" y="0"/>
                </a:lnTo>
                <a:close/>
              </a:path>
            </a:pathLst>
          </a:custGeom>
          <a:blipFill>
            <a:blip r:embed="rId2"/>
            <a:stretch>
              <a:fillRect l="0" t="0" r="0" b="0"/>
            </a:stretch>
          </a:blipFill>
        </p:spPr>
      </p:sp>
      <p:sp>
        <p:nvSpPr>
          <p:cNvPr name="Freeform 24" id="24"/>
          <p:cNvSpPr/>
          <p:nvPr/>
        </p:nvSpPr>
        <p:spPr>
          <a:xfrm flipH="false" flipV="false" rot="0">
            <a:off x="13948866" y="6587413"/>
            <a:ext cx="3802046" cy="3204498"/>
          </a:xfrm>
          <a:custGeom>
            <a:avLst/>
            <a:gdLst/>
            <a:ahLst/>
            <a:cxnLst/>
            <a:rect r="r" b="b" t="t" l="l"/>
            <a:pathLst>
              <a:path h="3204498" w="3802046">
                <a:moveTo>
                  <a:pt x="0" y="0"/>
                </a:moveTo>
                <a:lnTo>
                  <a:pt x="3802046" y="0"/>
                </a:lnTo>
                <a:lnTo>
                  <a:pt x="3802046" y="3204498"/>
                </a:lnTo>
                <a:lnTo>
                  <a:pt x="0" y="3204498"/>
                </a:lnTo>
                <a:lnTo>
                  <a:pt x="0" y="0"/>
                </a:lnTo>
                <a:close/>
              </a:path>
            </a:pathLst>
          </a:custGeom>
          <a:blipFill>
            <a:blip r:embed="rId3"/>
            <a:stretch>
              <a:fillRect l="0" t="0" r="0" b="0"/>
            </a:stretch>
          </a:blipFill>
        </p:spPr>
      </p:sp>
      <p:sp>
        <p:nvSpPr>
          <p:cNvPr name="Freeform 25" id="25"/>
          <p:cNvSpPr/>
          <p:nvPr/>
        </p:nvSpPr>
        <p:spPr>
          <a:xfrm flipH="false" flipV="false" rot="0">
            <a:off x="2228730" y="6587413"/>
            <a:ext cx="3802046" cy="3204498"/>
          </a:xfrm>
          <a:custGeom>
            <a:avLst/>
            <a:gdLst/>
            <a:ahLst/>
            <a:cxnLst/>
            <a:rect r="r" b="b" t="t" l="l"/>
            <a:pathLst>
              <a:path h="3204498" w="3802046">
                <a:moveTo>
                  <a:pt x="0" y="0"/>
                </a:moveTo>
                <a:lnTo>
                  <a:pt x="3802046" y="0"/>
                </a:lnTo>
                <a:lnTo>
                  <a:pt x="3802046" y="3204498"/>
                </a:lnTo>
                <a:lnTo>
                  <a:pt x="0" y="3204498"/>
                </a:lnTo>
                <a:lnTo>
                  <a:pt x="0" y="0"/>
                </a:lnTo>
                <a:close/>
              </a:path>
            </a:pathLst>
          </a:custGeom>
          <a:blipFill>
            <a:blip r:embed="rId4"/>
            <a:stretch>
              <a:fillRect l="0" t="0" r="0" b="0"/>
            </a:stretch>
          </a:blipFill>
        </p:spPr>
      </p:sp>
      <p:sp>
        <p:nvSpPr>
          <p:cNvPr name="Freeform 26" id="26"/>
          <p:cNvSpPr/>
          <p:nvPr/>
        </p:nvSpPr>
        <p:spPr>
          <a:xfrm flipH="false" flipV="false" rot="0">
            <a:off x="10047304" y="6587413"/>
            <a:ext cx="3802046" cy="3204498"/>
          </a:xfrm>
          <a:custGeom>
            <a:avLst/>
            <a:gdLst/>
            <a:ahLst/>
            <a:cxnLst/>
            <a:rect r="r" b="b" t="t" l="l"/>
            <a:pathLst>
              <a:path h="3204498" w="3802046">
                <a:moveTo>
                  <a:pt x="0" y="0"/>
                </a:moveTo>
                <a:lnTo>
                  <a:pt x="3802046" y="0"/>
                </a:lnTo>
                <a:lnTo>
                  <a:pt x="3802046" y="3204498"/>
                </a:lnTo>
                <a:lnTo>
                  <a:pt x="0" y="3204498"/>
                </a:lnTo>
                <a:lnTo>
                  <a:pt x="0" y="0"/>
                </a:lnTo>
                <a:close/>
              </a:path>
            </a:pathLst>
          </a:custGeom>
          <a:blipFill>
            <a:blip r:embed="rId5"/>
            <a:stretch>
              <a:fillRect l="0" t="0" r="0" b="0"/>
            </a:stretch>
          </a:blipFill>
        </p:spPr>
      </p:sp>
      <p:sp>
        <p:nvSpPr>
          <p:cNvPr name="TextBox 27" id="27"/>
          <p:cNvSpPr txBox="true"/>
          <p:nvPr/>
        </p:nvSpPr>
        <p:spPr>
          <a:xfrm rot="0">
            <a:off x="762000" y="775429"/>
            <a:ext cx="15197138" cy="637223"/>
          </a:xfrm>
          <a:prstGeom prst="rect">
            <a:avLst/>
          </a:prstGeom>
        </p:spPr>
        <p:txBody>
          <a:bodyPr anchor="t" rtlCol="false" tIns="0" lIns="0" bIns="0" rIns="0">
            <a:spAutoFit/>
          </a:bodyPr>
          <a:lstStyle/>
          <a:p>
            <a:pPr algn="l">
              <a:lnSpc>
                <a:spcPts val="4882"/>
              </a:lnSpc>
            </a:pPr>
            <a:r>
              <a:rPr lang="en-US" b="true" sz="4500" i="true">
                <a:solidFill>
                  <a:srgbClr val="0F4662"/>
                </a:solidFill>
                <a:latin typeface="Cormorant Garamond Bold Italics"/>
                <a:ea typeface="Cormorant Garamond Bold Italics"/>
                <a:cs typeface="Cormorant Garamond Bold Italics"/>
                <a:sym typeface="Cormorant Garamond Bold Italics"/>
              </a:rPr>
              <a:t>Evaluation Metrics for Clickbait Detection</a:t>
            </a:r>
          </a:p>
        </p:txBody>
      </p:sp>
      <p:sp>
        <p:nvSpPr>
          <p:cNvPr name="TextBox 28" id="28"/>
          <p:cNvSpPr txBox="true"/>
          <p:nvPr/>
        </p:nvSpPr>
        <p:spPr>
          <a:xfrm rot="-1200000">
            <a:off x="9949267" y="1855032"/>
            <a:ext cx="1881777" cy="371475"/>
          </a:xfrm>
          <a:prstGeom prst="rect">
            <a:avLst/>
          </a:prstGeom>
        </p:spPr>
        <p:txBody>
          <a:bodyPr anchor="t" rtlCol="false" tIns="0" lIns="0" bIns="0" rIns="0">
            <a:spAutoFit/>
          </a:bodyPr>
          <a:lstStyle/>
          <a:p>
            <a:pPr algn="ctr">
              <a:lnSpc>
                <a:spcPts val="2879"/>
              </a:lnSpc>
            </a:pPr>
            <a:r>
              <a:rPr lang="en-US" sz="2400">
                <a:solidFill>
                  <a:srgbClr val="0F4662"/>
                </a:solidFill>
                <a:latin typeface="Quicksand"/>
                <a:ea typeface="Quicksand"/>
                <a:cs typeface="Quicksand"/>
                <a:sym typeface="Quicksand"/>
              </a:rPr>
              <a:t>Worsened</a:t>
            </a:r>
          </a:p>
        </p:txBody>
      </p:sp>
      <p:sp>
        <p:nvSpPr>
          <p:cNvPr name="TextBox 29" id="29"/>
          <p:cNvSpPr txBox="true"/>
          <p:nvPr/>
        </p:nvSpPr>
        <p:spPr>
          <a:xfrm rot="0">
            <a:off x="225602" y="3505703"/>
            <a:ext cx="2064510" cy="732711"/>
          </a:xfrm>
          <a:prstGeom prst="rect">
            <a:avLst/>
          </a:prstGeom>
        </p:spPr>
        <p:txBody>
          <a:bodyPr anchor="t" rtlCol="false" tIns="0" lIns="0" bIns="0" rIns="0">
            <a:spAutoFit/>
          </a:bodyPr>
          <a:lstStyle/>
          <a:p>
            <a:pPr algn="ctr">
              <a:lnSpc>
                <a:spcPts val="2884"/>
              </a:lnSpc>
            </a:pPr>
            <a:r>
              <a:rPr lang="en-US" sz="2649">
                <a:solidFill>
                  <a:srgbClr val="0F4662"/>
                </a:solidFill>
                <a:latin typeface="Quicksand"/>
                <a:ea typeface="Quicksand"/>
                <a:cs typeface="Quicksand"/>
                <a:sym typeface="Quicksand"/>
              </a:rPr>
              <a:t>Method Inference</a:t>
            </a:r>
          </a:p>
        </p:txBody>
      </p:sp>
      <p:sp>
        <p:nvSpPr>
          <p:cNvPr name="TextBox 30" id="30"/>
          <p:cNvSpPr txBox="true"/>
          <p:nvPr/>
        </p:nvSpPr>
        <p:spPr>
          <a:xfrm rot="0">
            <a:off x="-6311" y="4714964"/>
            <a:ext cx="2611160" cy="360045"/>
          </a:xfrm>
          <a:prstGeom prst="rect">
            <a:avLst/>
          </a:prstGeom>
        </p:spPr>
        <p:txBody>
          <a:bodyPr anchor="t" rtlCol="false" tIns="0" lIns="0" bIns="0" rIns="0">
            <a:spAutoFit/>
          </a:bodyPr>
          <a:lstStyle/>
          <a:p>
            <a:pPr algn="ctr">
              <a:lnSpc>
                <a:spcPts val="2793"/>
              </a:lnSpc>
            </a:pPr>
            <a:r>
              <a:rPr lang="en-US" sz="2565">
                <a:solidFill>
                  <a:srgbClr val="0F4662"/>
                </a:solidFill>
                <a:latin typeface="Quicksand"/>
                <a:ea typeface="Quicksand"/>
                <a:cs typeface="Quicksand"/>
                <a:sym typeface="Quicksand"/>
              </a:rPr>
              <a:t>Classification</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2435088" y="2039050"/>
            <a:ext cx="3709988" cy="814959"/>
          </a:xfrm>
          <a:prstGeom prst="rect">
            <a:avLst/>
          </a:prstGeom>
        </p:spPr>
        <p:txBody>
          <a:bodyPr anchor="t" rtlCol="false" tIns="0" lIns="0" bIns="0" rIns="0">
            <a:spAutoFit/>
          </a:bodyPr>
          <a:lstStyle/>
          <a:p>
            <a:pPr algn="ctr">
              <a:lnSpc>
                <a:spcPts val="7308"/>
              </a:lnSpc>
            </a:pPr>
            <a:r>
              <a:rPr lang="en-US" b="true" sz="3000">
                <a:solidFill>
                  <a:srgbClr val="0F4662"/>
                </a:solidFill>
                <a:latin typeface="Quicksand Bold"/>
                <a:ea typeface="Quicksand Bold"/>
                <a:cs typeface="Quicksand Bold"/>
                <a:sym typeface="Quicksand Bold"/>
              </a:rPr>
              <a:t>Gemini Zero-Shot </a:t>
            </a:r>
          </a:p>
        </p:txBody>
      </p:sp>
      <p:sp>
        <p:nvSpPr>
          <p:cNvPr name="TextBox 3" id="3"/>
          <p:cNvSpPr txBox="true"/>
          <p:nvPr/>
        </p:nvSpPr>
        <p:spPr>
          <a:xfrm rot="0">
            <a:off x="2362516" y="3529310"/>
            <a:ext cx="3836987" cy="742474"/>
          </a:xfrm>
          <a:prstGeom prst="rect">
            <a:avLst/>
          </a:prstGeom>
        </p:spPr>
        <p:txBody>
          <a:bodyPr anchor="t" rtlCol="false" tIns="0" lIns="0" bIns="0" rIns="0">
            <a:spAutoFit/>
          </a:bodyPr>
          <a:lstStyle/>
          <a:p>
            <a:pPr algn="ctr">
              <a:lnSpc>
                <a:spcPts val="2903"/>
              </a:lnSpc>
            </a:pPr>
            <a:r>
              <a:rPr lang="en-US" b="true" sz="2666">
                <a:solidFill>
                  <a:srgbClr val="0F4662"/>
                </a:solidFill>
                <a:latin typeface="Quicksand Bold"/>
                <a:ea typeface="Quicksand Bold"/>
                <a:cs typeface="Quicksand Bold"/>
                <a:sym typeface="Quicksand Bold"/>
              </a:rPr>
              <a:t>Highest Micro-F1</a:t>
            </a:r>
          </a:p>
          <a:p>
            <a:pPr algn="ctr">
              <a:lnSpc>
                <a:spcPts val="2903"/>
              </a:lnSpc>
            </a:pPr>
            <a:r>
              <a:rPr lang="en-US" b="true" sz="2666">
                <a:solidFill>
                  <a:srgbClr val="0F4662"/>
                </a:solidFill>
                <a:latin typeface="Quicksand Bold"/>
                <a:ea typeface="Quicksand Bold"/>
                <a:cs typeface="Quicksand Bold"/>
                <a:sym typeface="Quicksand Bold"/>
              </a:rPr>
              <a:t>0.474</a:t>
            </a:r>
          </a:p>
        </p:txBody>
      </p:sp>
      <p:sp>
        <p:nvSpPr>
          <p:cNvPr name="TextBox 4" id="4"/>
          <p:cNvSpPr txBox="true"/>
          <p:nvPr/>
        </p:nvSpPr>
        <p:spPr>
          <a:xfrm rot="0">
            <a:off x="6262548" y="2404492"/>
            <a:ext cx="3709988" cy="466725"/>
          </a:xfrm>
          <a:prstGeom prst="rect">
            <a:avLst/>
          </a:prstGeom>
        </p:spPr>
        <p:txBody>
          <a:bodyPr anchor="t" rtlCol="false" tIns="0" lIns="0" bIns="0" rIns="0">
            <a:spAutoFit/>
          </a:bodyPr>
          <a:lstStyle/>
          <a:p>
            <a:pPr algn="ctr">
              <a:lnSpc>
                <a:spcPts val="3600"/>
              </a:lnSpc>
            </a:pPr>
            <a:r>
              <a:rPr lang="en-US" b="true" sz="3000">
                <a:solidFill>
                  <a:srgbClr val="0F4662"/>
                </a:solidFill>
                <a:latin typeface="Quicksand Bold"/>
                <a:ea typeface="Quicksand Bold"/>
                <a:cs typeface="Quicksand Bold"/>
                <a:sym typeface="Quicksand Bold"/>
              </a:rPr>
              <a:t>GPT Zero-Shot</a:t>
            </a:r>
          </a:p>
        </p:txBody>
      </p:sp>
      <p:sp>
        <p:nvSpPr>
          <p:cNvPr name="TextBox 5" id="5"/>
          <p:cNvSpPr txBox="true"/>
          <p:nvPr/>
        </p:nvSpPr>
        <p:spPr>
          <a:xfrm rot="0">
            <a:off x="10182639" y="2019328"/>
            <a:ext cx="3709988" cy="814959"/>
          </a:xfrm>
          <a:prstGeom prst="rect">
            <a:avLst/>
          </a:prstGeom>
        </p:spPr>
        <p:txBody>
          <a:bodyPr anchor="t" rtlCol="false" tIns="0" lIns="0" bIns="0" rIns="0">
            <a:spAutoFit/>
          </a:bodyPr>
          <a:lstStyle/>
          <a:p>
            <a:pPr algn="ctr">
              <a:lnSpc>
                <a:spcPts val="7308"/>
              </a:lnSpc>
            </a:pPr>
            <a:r>
              <a:rPr lang="en-US" b="true" sz="3000">
                <a:solidFill>
                  <a:srgbClr val="0F4662"/>
                </a:solidFill>
                <a:latin typeface="Quicksand Bold"/>
                <a:ea typeface="Quicksand Bold"/>
                <a:cs typeface="Quicksand Bold"/>
                <a:sym typeface="Quicksand Bold"/>
              </a:rPr>
              <a:t>Gemini Few-Shot</a:t>
            </a:r>
          </a:p>
        </p:txBody>
      </p:sp>
      <p:sp>
        <p:nvSpPr>
          <p:cNvPr name="TextBox 6" id="6"/>
          <p:cNvSpPr txBox="true"/>
          <p:nvPr/>
        </p:nvSpPr>
        <p:spPr>
          <a:xfrm rot="0">
            <a:off x="13849350" y="1986198"/>
            <a:ext cx="3709988" cy="814959"/>
          </a:xfrm>
          <a:prstGeom prst="rect">
            <a:avLst/>
          </a:prstGeom>
        </p:spPr>
        <p:txBody>
          <a:bodyPr anchor="t" rtlCol="false" tIns="0" lIns="0" bIns="0" rIns="0">
            <a:spAutoFit/>
          </a:bodyPr>
          <a:lstStyle/>
          <a:p>
            <a:pPr algn="ctr">
              <a:lnSpc>
                <a:spcPts val="7308"/>
              </a:lnSpc>
            </a:pPr>
            <a:r>
              <a:rPr lang="en-US" b="true" sz="3000">
                <a:solidFill>
                  <a:srgbClr val="0F4662"/>
                </a:solidFill>
                <a:latin typeface="Quicksand Bold"/>
                <a:ea typeface="Quicksand Bold"/>
                <a:cs typeface="Quicksand Bold"/>
                <a:sym typeface="Quicksand Bold"/>
              </a:rPr>
              <a:t>GPT Few-Shot</a:t>
            </a:r>
          </a:p>
        </p:txBody>
      </p:sp>
      <p:sp>
        <p:nvSpPr>
          <p:cNvPr name="TextBox 7" id="7"/>
          <p:cNvSpPr txBox="true"/>
          <p:nvPr/>
        </p:nvSpPr>
        <p:spPr>
          <a:xfrm rot="0">
            <a:off x="762000" y="1457325"/>
            <a:ext cx="15197138" cy="388029"/>
          </a:xfrm>
          <a:prstGeom prst="rect">
            <a:avLst/>
          </a:prstGeom>
        </p:spPr>
        <p:txBody>
          <a:bodyPr anchor="t" rtlCol="false" tIns="0" lIns="0" bIns="0" rIns="0">
            <a:spAutoFit/>
          </a:bodyPr>
          <a:lstStyle/>
          <a:p>
            <a:pPr algn="l">
              <a:lnSpc>
                <a:spcPts val="3069"/>
              </a:lnSpc>
            </a:pPr>
            <a:r>
              <a:rPr lang="en-US" sz="2666">
                <a:solidFill>
                  <a:srgbClr val="0F4662"/>
                </a:solidFill>
                <a:latin typeface="Quicksand"/>
                <a:ea typeface="Quicksand"/>
                <a:cs typeface="Quicksand"/>
                <a:sym typeface="Quicksand"/>
              </a:rPr>
              <a:t>Measuring model performance with F1-scores and precision</a:t>
            </a:r>
          </a:p>
        </p:txBody>
      </p:sp>
      <p:sp>
        <p:nvSpPr>
          <p:cNvPr name="AutoShape 8" id="8"/>
          <p:cNvSpPr/>
          <p:nvPr/>
        </p:nvSpPr>
        <p:spPr>
          <a:xfrm>
            <a:off x="6145076" y="2313301"/>
            <a:ext cx="22189" cy="3226909"/>
          </a:xfrm>
          <a:prstGeom prst="line">
            <a:avLst/>
          </a:prstGeom>
          <a:ln cap="rnd" w="19050">
            <a:solidFill>
              <a:srgbClr val="0F4662"/>
            </a:solidFill>
            <a:prstDash val="solid"/>
            <a:headEnd type="none" len="sm" w="sm"/>
            <a:tailEnd type="none" len="sm" w="sm"/>
          </a:ln>
        </p:spPr>
      </p:sp>
      <p:sp>
        <p:nvSpPr>
          <p:cNvPr name="TextBox 9" id="9"/>
          <p:cNvSpPr txBox="true"/>
          <p:nvPr/>
        </p:nvSpPr>
        <p:spPr>
          <a:xfrm rot="0">
            <a:off x="2435086" y="4545307"/>
            <a:ext cx="3836987" cy="742474"/>
          </a:xfrm>
          <a:prstGeom prst="rect">
            <a:avLst/>
          </a:prstGeom>
        </p:spPr>
        <p:txBody>
          <a:bodyPr anchor="t" rtlCol="false" tIns="0" lIns="0" bIns="0" rIns="0">
            <a:spAutoFit/>
          </a:bodyPr>
          <a:lstStyle/>
          <a:p>
            <a:pPr algn="ctr">
              <a:lnSpc>
                <a:spcPts val="2903"/>
              </a:lnSpc>
            </a:pPr>
            <a:r>
              <a:rPr lang="en-US" b="true" sz="2666">
                <a:solidFill>
                  <a:srgbClr val="0F4662"/>
                </a:solidFill>
                <a:latin typeface="Quicksand Bold"/>
                <a:ea typeface="Quicksand Bold"/>
                <a:cs typeface="Quicksand Bold"/>
                <a:sym typeface="Quicksand Bold"/>
              </a:rPr>
              <a:t>Accuracy</a:t>
            </a:r>
          </a:p>
          <a:p>
            <a:pPr algn="ctr">
              <a:lnSpc>
                <a:spcPts val="2903"/>
              </a:lnSpc>
            </a:pPr>
            <a:r>
              <a:rPr lang="en-US" b="true" sz="2666">
                <a:solidFill>
                  <a:srgbClr val="0F4662"/>
                </a:solidFill>
                <a:latin typeface="Quicksand Bold"/>
                <a:ea typeface="Quicksand Bold"/>
                <a:cs typeface="Quicksand Bold"/>
                <a:sym typeface="Quicksand Bold"/>
              </a:rPr>
              <a:t>0.834</a:t>
            </a:r>
          </a:p>
        </p:txBody>
      </p:sp>
      <p:sp>
        <p:nvSpPr>
          <p:cNvPr name="TextBox 10" id="10"/>
          <p:cNvSpPr txBox="true"/>
          <p:nvPr/>
        </p:nvSpPr>
        <p:spPr>
          <a:xfrm rot="0">
            <a:off x="6210320" y="3471292"/>
            <a:ext cx="3836987" cy="742474"/>
          </a:xfrm>
          <a:prstGeom prst="rect">
            <a:avLst/>
          </a:prstGeom>
        </p:spPr>
        <p:txBody>
          <a:bodyPr anchor="t" rtlCol="false" tIns="0" lIns="0" bIns="0" rIns="0">
            <a:spAutoFit/>
          </a:bodyPr>
          <a:lstStyle/>
          <a:p>
            <a:pPr algn="ctr">
              <a:lnSpc>
                <a:spcPts val="2903"/>
              </a:lnSpc>
            </a:pPr>
            <a:r>
              <a:rPr lang="en-US" b="true" sz="2666">
                <a:solidFill>
                  <a:srgbClr val="0F4662"/>
                </a:solidFill>
                <a:latin typeface="Quicksand Bold"/>
                <a:ea typeface="Quicksand Bold"/>
                <a:cs typeface="Quicksand Bold"/>
                <a:sym typeface="Quicksand Bold"/>
              </a:rPr>
              <a:t>Micro-F1</a:t>
            </a:r>
          </a:p>
          <a:p>
            <a:pPr algn="ctr">
              <a:lnSpc>
                <a:spcPts val="2903"/>
              </a:lnSpc>
            </a:pPr>
            <a:r>
              <a:rPr lang="en-US" b="true" sz="2666">
                <a:solidFill>
                  <a:srgbClr val="0F4662"/>
                </a:solidFill>
                <a:latin typeface="Quicksand Bold"/>
                <a:ea typeface="Quicksand Bold"/>
                <a:cs typeface="Quicksand Bold"/>
                <a:sym typeface="Quicksand Bold"/>
              </a:rPr>
              <a:t>0.400</a:t>
            </a:r>
          </a:p>
        </p:txBody>
      </p:sp>
      <p:sp>
        <p:nvSpPr>
          <p:cNvPr name="TextBox 11" id="11"/>
          <p:cNvSpPr txBox="true"/>
          <p:nvPr/>
        </p:nvSpPr>
        <p:spPr>
          <a:xfrm rot="0">
            <a:off x="6210318" y="4487291"/>
            <a:ext cx="3836986" cy="742474"/>
          </a:xfrm>
          <a:prstGeom prst="rect">
            <a:avLst/>
          </a:prstGeom>
        </p:spPr>
        <p:txBody>
          <a:bodyPr anchor="t" rtlCol="false" tIns="0" lIns="0" bIns="0" rIns="0">
            <a:spAutoFit/>
          </a:bodyPr>
          <a:lstStyle/>
          <a:p>
            <a:pPr algn="ctr">
              <a:lnSpc>
                <a:spcPts val="2903"/>
              </a:lnSpc>
            </a:pPr>
            <a:r>
              <a:rPr lang="en-US" b="true" sz="2666">
                <a:solidFill>
                  <a:srgbClr val="0F4662"/>
                </a:solidFill>
                <a:latin typeface="Quicksand Bold"/>
                <a:ea typeface="Quicksand Bold"/>
                <a:cs typeface="Quicksand Bold"/>
                <a:sym typeface="Quicksand Bold"/>
              </a:rPr>
              <a:t>Lowest Accuracy</a:t>
            </a:r>
          </a:p>
          <a:p>
            <a:pPr algn="ctr">
              <a:lnSpc>
                <a:spcPts val="2903"/>
              </a:lnSpc>
            </a:pPr>
            <a:r>
              <a:rPr lang="en-US" b="true" sz="2666">
                <a:solidFill>
                  <a:srgbClr val="0F4662"/>
                </a:solidFill>
                <a:latin typeface="Quicksand Bold"/>
                <a:ea typeface="Quicksand Bold"/>
                <a:cs typeface="Quicksand Bold"/>
                <a:sym typeface="Quicksand Bold"/>
              </a:rPr>
              <a:t>0.739</a:t>
            </a:r>
          </a:p>
        </p:txBody>
      </p:sp>
      <p:sp>
        <p:nvSpPr>
          <p:cNvPr name="TextBox 12" id="12"/>
          <p:cNvSpPr txBox="true"/>
          <p:nvPr/>
        </p:nvSpPr>
        <p:spPr>
          <a:xfrm rot="0">
            <a:off x="10075594" y="3514320"/>
            <a:ext cx="3836987" cy="742474"/>
          </a:xfrm>
          <a:prstGeom prst="rect">
            <a:avLst/>
          </a:prstGeom>
        </p:spPr>
        <p:txBody>
          <a:bodyPr anchor="t" rtlCol="false" tIns="0" lIns="0" bIns="0" rIns="0">
            <a:spAutoFit/>
          </a:bodyPr>
          <a:lstStyle/>
          <a:p>
            <a:pPr algn="ctr">
              <a:lnSpc>
                <a:spcPts val="2903"/>
              </a:lnSpc>
            </a:pPr>
            <a:r>
              <a:rPr lang="en-US" b="true" sz="2666">
                <a:solidFill>
                  <a:srgbClr val="0F4662"/>
                </a:solidFill>
                <a:latin typeface="Quicksand Bold"/>
                <a:ea typeface="Quicksand Bold"/>
                <a:cs typeface="Quicksand Bold"/>
                <a:sym typeface="Quicksand Bold"/>
              </a:rPr>
              <a:t>Lower Micro-F1</a:t>
            </a:r>
          </a:p>
          <a:p>
            <a:pPr algn="ctr">
              <a:lnSpc>
                <a:spcPts val="2903"/>
              </a:lnSpc>
            </a:pPr>
            <a:r>
              <a:rPr lang="en-US" b="true" sz="2666">
                <a:solidFill>
                  <a:srgbClr val="0F4662"/>
                </a:solidFill>
                <a:latin typeface="Quicksand Bold"/>
                <a:ea typeface="Quicksand Bold"/>
                <a:cs typeface="Quicksand Bold"/>
                <a:sym typeface="Quicksand Bold"/>
              </a:rPr>
              <a:t>0.466</a:t>
            </a:r>
          </a:p>
        </p:txBody>
      </p:sp>
      <p:sp>
        <p:nvSpPr>
          <p:cNvPr name="TextBox 13" id="13"/>
          <p:cNvSpPr txBox="true"/>
          <p:nvPr/>
        </p:nvSpPr>
        <p:spPr>
          <a:xfrm rot="0">
            <a:off x="10111880" y="4475890"/>
            <a:ext cx="3836987" cy="742474"/>
          </a:xfrm>
          <a:prstGeom prst="rect">
            <a:avLst/>
          </a:prstGeom>
        </p:spPr>
        <p:txBody>
          <a:bodyPr anchor="t" rtlCol="false" tIns="0" lIns="0" bIns="0" rIns="0">
            <a:spAutoFit/>
          </a:bodyPr>
          <a:lstStyle/>
          <a:p>
            <a:pPr algn="ctr">
              <a:lnSpc>
                <a:spcPts val="2903"/>
              </a:lnSpc>
            </a:pPr>
            <a:r>
              <a:rPr lang="en-US" b="true" sz="2666">
                <a:solidFill>
                  <a:srgbClr val="0F4662"/>
                </a:solidFill>
                <a:latin typeface="Quicksand Bold"/>
                <a:ea typeface="Quicksand Bold"/>
                <a:cs typeface="Quicksand Bold"/>
                <a:sym typeface="Quicksand Bold"/>
              </a:rPr>
              <a:t>Lower Accuracy</a:t>
            </a:r>
          </a:p>
          <a:p>
            <a:pPr algn="ctr">
              <a:lnSpc>
                <a:spcPts val="2903"/>
              </a:lnSpc>
            </a:pPr>
            <a:r>
              <a:rPr lang="en-US" b="true" sz="2666">
                <a:solidFill>
                  <a:srgbClr val="0F4662"/>
                </a:solidFill>
                <a:latin typeface="Quicksand Bold"/>
                <a:ea typeface="Quicksand Bold"/>
                <a:cs typeface="Quicksand Bold"/>
                <a:sym typeface="Quicksand Bold"/>
              </a:rPr>
              <a:t>0.813</a:t>
            </a:r>
          </a:p>
        </p:txBody>
      </p:sp>
      <p:sp>
        <p:nvSpPr>
          <p:cNvPr name="TextBox 14" id="14"/>
          <p:cNvSpPr txBox="true"/>
          <p:nvPr/>
        </p:nvSpPr>
        <p:spPr>
          <a:xfrm rot="0">
            <a:off x="13861138" y="3514318"/>
            <a:ext cx="3836987" cy="742474"/>
          </a:xfrm>
          <a:prstGeom prst="rect">
            <a:avLst/>
          </a:prstGeom>
        </p:spPr>
        <p:txBody>
          <a:bodyPr anchor="t" rtlCol="false" tIns="0" lIns="0" bIns="0" rIns="0">
            <a:spAutoFit/>
          </a:bodyPr>
          <a:lstStyle/>
          <a:p>
            <a:pPr algn="ctr">
              <a:lnSpc>
                <a:spcPts val="2903"/>
              </a:lnSpc>
            </a:pPr>
            <a:r>
              <a:rPr lang="en-US" b="true" sz="2666">
                <a:solidFill>
                  <a:srgbClr val="0F4662"/>
                </a:solidFill>
                <a:latin typeface="Quicksand Bold"/>
                <a:ea typeface="Quicksand Bold"/>
                <a:cs typeface="Quicksand Bold"/>
                <a:sym typeface="Quicksand Bold"/>
              </a:rPr>
              <a:t>Improved Micro-F1</a:t>
            </a:r>
          </a:p>
          <a:p>
            <a:pPr algn="ctr">
              <a:lnSpc>
                <a:spcPts val="2903"/>
              </a:lnSpc>
            </a:pPr>
            <a:r>
              <a:rPr lang="en-US" b="true" sz="2666">
                <a:solidFill>
                  <a:srgbClr val="0F4662"/>
                </a:solidFill>
                <a:latin typeface="Quicksand Bold"/>
                <a:ea typeface="Quicksand Bold"/>
                <a:cs typeface="Quicksand Bold"/>
                <a:sym typeface="Quicksand Bold"/>
              </a:rPr>
              <a:t>0.434</a:t>
            </a:r>
          </a:p>
        </p:txBody>
      </p:sp>
      <p:sp>
        <p:nvSpPr>
          <p:cNvPr name="TextBox 15" id="15"/>
          <p:cNvSpPr txBox="true"/>
          <p:nvPr/>
        </p:nvSpPr>
        <p:spPr>
          <a:xfrm rot="0">
            <a:off x="13788567" y="4530318"/>
            <a:ext cx="3836987" cy="742474"/>
          </a:xfrm>
          <a:prstGeom prst="rect">
            <a:avLst/>
          </a:prstGeom>
        </p:spPr>
        <p:txBody>
          <a:bodyPr anchor="t" rtlCol="false" tIns="0" lIns="0" bIns="0" rIns="0">
            <a:spAutoFit/>
          </a:bodyPr>
          <a:lstStyle/>
          <a:p>
            <a:pPr algn="ctr">
              <a:lnSpc>
                <a:spcPts val="2903"/>
              </a:lnSpc>
            </a:pPr>
            <a:r>
              <a:rPr lang="en-US" b="true" sz="2666">
                <a:solidFill>
                  <a:srgbClr val="0F4662"/>
                </a:solidFill>
                <a:latin typeface="Quicksand Bold"/>
                <a:ea typeface="Quicksand Bold"/>
                <a:cs typeface="Quicksand Bold"/>
                <a:sym typeface="Quicksand Bold"/>
              </a:rPr>
              <a:t>Improved Accuracy</a:t>
            </a:r>
          </a:p>
          <a:p>
            <a:pPr algn="ctr">
              <a:lnSpc>
                <a:spcPts val="2903"/>
              </a:lnSpc>
            </a:pPr>
            <a:r>
              <a:rPr lang="en-US" b="true" sz="2666">
                <a:solidFill>
                  <a:srgbClr val="0F4662"/>
                </a:solidFill>
                <a:latin typeface="Quicksand Bold"/>
                <a:ea typeface="Quicksand Bold"/>
                <a:cs typeface="Quicksand Bold"/>
                <a:sym typeface="Quicksand Bold"/>
              </a:rPr>
              <a:t>0.847</a:t>
            </a:r>
          </a:p>
        </p:txBody>
      </p:sp>
      <p:sp>
        <p:nvSpPr>
          <p:cNvPr name="Freeform 16" id="16" descr="A graph of multiple colored bars  AI-generated content may be incorrect."/>
          <p:cNvSpPr/>
          <p:nvPr/>
        </p:nvSpPr>
        <p:spPr>
          <a:xfrm flipH="false" flipV="false" rot="0">
            <a:off x="1274073" y="5928380"/>
            <a:ext cx="7357854" cy="4062411"/>
          </a:xfrm>
          <a:custGeom>
            <a:avLst/>
            <a:gdLst/>
            <a:ahLst/>
            <a:cxnLst/>
            <a:rect r="r" b="b" t="t" l="l"/>
            <a:pathLst>
              <a:path h="4062411" w="7357854">
                <a:moveTo>
                  <a:pt x="0" y="0"/>
                </a:moveTo>
                <a:lnTo>
                  <a:pt x="7357854" y="0"/>
                </a:lnTo>
                <a:lnTo>
                  <a:pt x="7357854" y="4062410"/>
                </a:lnTo>
                <a:lnTo>
                  <a:pt x="0" y="4062410"/>
                </a:lnTo>
                <a:lnTo>
                  <a:pt x="0" y="0"/>
                </a:lnTo>
                <a:close/>
              </a:path>
            </a:pathLst>
          </a:custGeom>
          <a:blipFill>
            <a:blip r:embed="rId2"/>
            <a:stretch>
              <a:fillRect l="0" t="-1505" r="0" b="-1505"/>
            </a:stretch>
          </a:blipFill>
        </p:spPr>
      </p:sp>
      <p:sp>
        <p:nvSpPr>
          <p:cNvPr name="Freeform 17" id="17" descr="A graph of multiple colored bars  AI-generated content may be incorrect."/>
          <p:cNvSpPr/>
          <p:nvPr/>
        </p:nvSpPr>
        <p:spPr>
          <a:xfrm flipH="false" flipV="false" rot="0">
            <a:off x="9964768" y="5909329"/>
            <a:ext cx="7078524" cy="4062411"/>
          </a:xfrm>
          <a:custGeom>
            <a:avLst/>
            <a:gdLst/>
            <a:ahLst/>
            <a:cxnLst/>
            <a:rect r="r" b="b" t="t" l="l"/>
            <a:pathLst>
              <a:path h="4062411" w="7078524">
                <a:moveTo>
                  <a:pt x="0" y="0"/>
                </a:moveTo>
                <a:lnTo>
                  <a:pt x="7078524" y="0"/>
                </a:lnTo>
                <a:lnTo>
                  <a:pt x="7078524" y="4062411"/>
                </a:lnTo>
                <a:lnTo>
                  <a:pt x="0" y="4062411"/>
                </a:lnTo>
                <a:lnTo>
                  <a:pt x="0" y="0"/>
                </a:lnTo>
                <a:close/>
              </a:path>
            </a:pathLst>
          </a:custGeom>
          <a:blipFill>
            <a:blip r:embed="rId3"/>
            <a:stretch>
              <a:fillRect l="-454" t="0" r="-454" b="0"/>
            </a:stretch>
          </a:blipFill>
        </p:spPr>
      </p:sp>
      <p:sp>
        <p:nvSpPr>
          <p:cNvPr name="AutoShape 18" id="18"/>
          <p:cNvSpPr/>
          <p:nvPr/>
        </p:nvSpPr>
        <p:spPr>
          <a:xfrm>
            <a:off x="2473220" y="2313294"/>
            <a:ext cx="0" cy="3226916"/>
          </a:xfrm>
          <a:prstGeom prst="line">
            <a:avLst/>
          </a:prstGeom>
          <a:ln cap="rnd" w="19050">
            <a:solidFill>
              <a:srgbClr val="0F4662"/>
            </a:solidFill>
            <a:prstDash val="solid"/>
            <a:headEnd type="none" len="sm" w="sm"/>
            <a:tailEnd type="none" len="sm" w="sm"/>
          </a:ln>
        </p:spPr>
      </p:sp>
      <p:grpSp>
        <p:nvGrpSpPr>
          <p:cNvPr name="Group 19" id="19"/>
          <p:cNvGrpSpPr/>
          <p:nvPr/>
        </p:nvGrpSpPr>
        <p:grpSpPr>
          <a:xfrm rot="0">
            <a:off x="513523" y="2467260"/>
            <a:ext cx="1473684" cy="807913"/>
            <a:chOff x="0" y="0"/>
            <a:chExt cx="1964912" cy="1077218"/>
          </a:xfrm>
        </p:grpSpPr>
        <p:sp>
          <p:nvSpPr>
            <p:cNvPr name="Freeform 20" id="20"/>
            <p:cNvSpPr/>
            <p:nvPr/>
          </p:nvSpPr>
          <p:spPr>
            <a:xfrm flipH="false" flipV="false" rot="0">
              <a:off x="0" y="0"/>
              <a:ext cx="1964912" cy="1077218"/>
            </a:xfrm>
            <a:custGeom>
              <a:avLst/>
              <a:gdLst/>
              <a:ahLst/>
              <a:cxnLst/>
              <a:rect r="r" b="b" t="t" l="l"/>
              <a:pathLst>
                <a:path h="1077218" w="1964912">
                  <a:moveTo>
                    <a:pt x="0" y="0"/>
                  </a:moveTo>
                  <a:lnTo>
                    <a:pt x="1964912" y="0"/>
                  </a:lnTo>
                  <a:lnTo>
                    <a:pt x="1964912" y="1077218"/>
                  </a:lnTo>
                  <a:lnTo>
                    <a:pt x="0" y="1077218"/>
                  </a:lnTo>
                  <a:close/>
                </a:path>
              </a:pathLst>
            </a:custGeom>
            <a:solidFill>
              <a:srgbClr val="000000">
                <a:alpha val="0"/>
              </a:srgbClr>
            </a:solidFill>
          </p:spPr>
        </p:sp>
        <p:sp>
          <p:nvSpPr>
            <p:cNvPr name="TextBox 21" id="21"/>
            <p:cNvSpPr txBox="true"/>
            <p:nvPr/>
          </p:nvSpPr>
          <p:spPr>
            <a:xfrm>
              <a:off x="0" y="-361950"/>
              <a:ext cx="1964912" cy="1439168"/>
            </a:xfrm>
            <a:prstGeom prst="rect">
              <a:avLst/>
            </a:prstGeom>
          </p:spPr>
          <p:txBody>
            <a:bodyPr anchor="ctr" rtlCol="false" tIns="0" lIns="0" bIns="0" rIns="0"/>
            <a:lstStyle/>
            <a:p>
              <a:pPr algn="ctr">
                <a:lnSpc>
                  <a:spcPts val="7308"/>
                </a:lnSpc>
              </a:pPr>
              <a:r>
                <a:rPr lang="en-US" b="true" sz="3000">
                  <a:solidFill>
                    <a:srgbClr val="0F4662"/>
                  </a:solidFill>
                  <a:latin typeface="Quicksand Bold"/>
                  <a:ea typeface="Quicksand Bold"/>
                  <a:cs typeface="Quicksand Bold"/>
                  <a:sym typeface="Quicksand Bold"/>
                </a:rPr>
                <a:t>Task</a:t>
              </a:r>
            </a:p>
          </p:txBody>
        </p:sp>
      </p:grpSp>
      <p:sp>
        <p:nvSpPr>
          <p:cNvPr name="TextBox 22" id="22"/>
          <p:cNvSpPr txBox="true"/>
          <p:nvPr/>
        </p:nvSpPr>
        <p:spPr>
          <a:xfrm rot="-1200000">
            <a:off x="13789243" y="1855033"/>
            <a:ext cx="1881777" cy="371475"/>
          </a:xfrm>
          <a:prstGeom prst="rect">
            <a:avLst/>
          </a:prstGeom>
        </p:spPr>
        <p:txBody>
          <a:bodyPr anchor="t" rtlCol="false" tIns="0" lIns="0" bIns="0" rIns="0">
            <a:spAutoFit/>
          </a:bodyPr>
          <a:lstStyle/>
          <a:p>
            <a:pPr algn="ctr">
              <a:lnSpc>
                <a:spcPts val="2879"/>
              </a:lnSpc>
            </a:pPr>
            <a:r>
              <a:rPr lang="en-US" sz="2400">
                <a:solidFill>
                  <a:srgbClr val="0F4662"/>
                </a:solidFill>
                <a:latin typeface="Quicksand"/>
                <a:ea typeface="Quicksand"/>
                <a:cs typeface="Quicksand"/>
                <a:sym typeface="Quicksand"/>
              </a:rPr>
              <a:t>Improved</a:t>
            </a:r>
          </a:p>
        </p:txBody>
      </p:sp>
      <p:sp>
        <p:nvSpPr>
          <p:cNvPr name="AutoShape 23" id="23"/>
          <p:cNvSpPr/>
          <p:nvPr/>
        </p:nvSpPr>
        <p:spPr>
          <a:xfrm>
            <a:off x="13861138" y="2070057"/>
            <a:ext cx="3674" cy="3398131"/>
          </a:xfrm>
          <a:prstGeom prst="line">
            <a:avLst/>
          </a:prstGeom>
          <a:ln cap="rnd" w="19050">
            <a:solidFill>
              <a:srgbClr val="0F4662"/>
            </a:solidFill>
            <a:prstDash val="solid"/>
            <a:headEnd type="none" len="sm" w="sm"/>
            <a:tailEnd type="none" len="sm" w="sm"/>
          </a:ln>
        </p:spPr>
      </p:sp>
      <p:sp>
        <p:nvSpPr>
          <p:cNvPr name="AutoShape 24" id="24"/>
          <p:cNvSpPr/>
          <p:nvPr/>
        </p:nvSpPr>
        <p:spPr>
          <a:xfrm>
            <a:off x="9932542" y="2230056"/>
            <a:ext cx="3674" cy="3398131"/>
          </a:xfrm>
          <a:prstGeom prst="line">
            <a:avLst/>
          </a:prstGeom>
          <a:ln cap="rnd" w="19050">
            <a:solidFill>
              <a:srgbClr val="0F4662"/>
            </a:solidFill>
            <a:prstDash val="solid"/>
            <a:headEnd type="none" len="sm" w="sm"/>
            <a:tailEnd type="none" len="sm" w="sm"/>
          </a:ln>
        </p:spPr>
      </p:sp>
      <p:sp>
        <p:nvSpPr>
          <p:cNvPr name="TextBox 25" id="25"/>
          <p:cNvSpPr txBox="true"/>
          <p:nvPr/>
        </p:nvSpPr>
        <p:spPr>
          <a:xfrm rot="0">
            <a:off x="762000" y="775429"/>
            <a:ext cx="15197138" cy="637223"/>
          </a:xfrm>
          <a:prstGeom prst="rect">
            <a:avLst/>
          </a:prstGeom>
        </p:spPr>
        <p:txBody>
          <a:bodyPr anchor="t" rtlCol="false" tIns="0" lIns="0" bIns="0" rIns="0">
            <a:spAutoFit/>
          </a:bodyPr>
          <a:lstStyle/>
          <a:p>
            <a:pPr algn="l">
              <a:lnSpc>
                <a:spcPts val="4882"/>
              </a:lnSpc>
            </a:pPr>
            <a:r>
              <a:rPr lang="en-US" b="true" sz="4500" i="true">
                <a:solidFill>
                  <a:srgbClr val="0F4662"/>
                </a:solidFill>
                <a:latin typeface="Cormorant Garamond Bold Italics"/>
                <a:ea typeface="Cormorant Garamond Bold Italics"/>
                <a:cs typeface="Cormorant Garamond Bold Italics"/>
                <a:sym typeface="Cormorant Garamond Bold Italics"/>
              </a:rPr>
              <a:t>Evaluation Metrics for Clickbait Detection</a:t>
            </a:r>
          </a:p>
        </p:txBody>
      </p:sp>
      <p:sp>
        <p:nvSpPr>
          <p:cNvPr name="TextBox 26" id="26"/>
          <p:cNvSpPr txBox="true"/>
          <p:nvPr/>
        </p:nvSpPr>
        <p:spPr>
          <a:xfrm rot="-1200000">
            <a:off x="9949267" y="1855032"/>
            <a:ext cx="1881777" cy="371475"/>
          </a:xfrm>
          <a:prstGeom prst="rect">
            <a:avLst/>
          </a:prstGeom>
        </p:spPr>
        <p:txBody>
          <a:bodyPr anchor="t" rtlCol="false" tIns="0" lIns="0" bIns="0" rIns="0">
            <a:spAutoFit/>
          </a:bodyPr>
          <a:lstStyle/>
          <a:p>
            <a:pPr algn="ctr">
              <a:lnSpc>
                <a:spcPts val="2879"/>
              </a:lnSpc>
            </a:pPr>
            <a:r>
              <a:rPr lang="en-US" sz="2400">
                <a:solidFill>
                  <a:srgbClr val="0F4662"/>
                </a:solidFill>
                <a:latin typeface="Quicksand"/>
                <a:ea typeface="Quicksand"/>
                <a:cs typeface="Quicksand"/>
                <a:sym typeface="Quicksand"/>
              </a:rPr>
              <a:t>Worsened</a:t>
            </a:r>
          </a:p>
        </p:txBody>
      </p:sp>
      <p:sp>
        <p:nvSpPr>
          <p:cNvPr name="TextBox 27" id="27"/>
          <p:cNvSpPr txBox="true"/>
          <p:nvPr/>
        </p:nvSpPr>
        <p:spPr>
          <a:xfrm rot="0">
            <a:off x="225602" y="3505703"/>
            <a:ext cx="2064510" cy="732711"/>
          </a:xfrm>
          <a:prstGeom prst="rect">
            <a:avLst/>
          </a:prstGeom>
        </p:spPr>
        <p:txBody>
          <a:bodyPr anchor="t" rtlCol="false" tIns="0" lIns="0" bIns="0" rIns="0">
            <a:spAutoFit/>
          </a:bodyPr>
          <a:lstStyle/>
          <a:p>
            <a:pPr algn="ctr">
              <a:lnSpc>
                <a:spcPts val="2884"/>
              </a:lnSpc>
            </a:pPr>
            <a:r>
              <a:rPr lang="en-US" sz="2649">
                <a:solidFill>
                  <a:srgbClr val="0F4662"/>
                </a:solidFill>
                <a:latin typeface="Quicksand"/>
                <a:ea typeface="Quicksand"/>
                <a:cs typeface="Quicksand"/>
                <a:sym typeface="Quicksand"/>
              </a:rPr>
              <a:t>Method Inference</a:t>
            </a:r>
          </a:p>
        </p:txBody>
      </p:sp>
      <p:sp>
        <p:nvSpPr>
          <p:cNvPr name="TextBox 28" id="28"/>
          <p:cNvSpPr txBox="true"/>
          <p:nvPr/>
        </p:nvSpPr>
        <p:spPr>
          <a:xfrm rot="0">
            <a:off x="-6311" y="4714964"/>
            <a:ext cx="2611160" cy="360045"/>
          </a:xfrm>
          <a:prstGeom prst="rect">
            <a:avLst/>
          </a:prstGeom>
        </p:spPr>
        <p:txBody>
          <a:bodyPr anchor="t" rtlCol="false" tIns="0" lIns="0" bIns="0" rIns="0">
            <a:spAutoFit/>
          </a:bodyPr>
          <a:lstStyle/>
          <a:p>
            <a:pPr algn="ctr">
              <a:lnSpc>
                <a:spcPts val="2793"/>
              </a:lnSpc>
            </a:pPr>
            <a:r>
              <a:rPr lang="en-US" sz="2565">
                <a:solidFill>
                  <a:srgbClr val="0F4662"/>
                </a:solidFill>
                <a:latin typeface="Quicksand"/>
                <a:ea typeface="Quicksand"/>
                <a:cs typeface="Quicksand"/>
                <a:sym typeface="Quicksand"/>
              </a:rPr>
              <a:t>Classification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3780480" y="3072350"/>
            <a:ext cx="11449814" cy="5629275"/>
          </a:xfrm>
          <a:prstGeom prst="rect">
            <a:avLst/>
          </a:prstGeom>
        </p:spPr>
        <p:txBody>
          <a:bodyPr anchor="t" rtlCol="false" tIns="0" lIns="0" bIns="0" rIns="0">
            <a:spAutoFit/>
          </a:bodyPr>
          <a:lstStyle/>
          <a:p>
            <a:pPr algn="l">
              <a:lnSpc>
                <a:spcPts val="4079"/>
              </a:lnSpc>
            </a:pPr>
            <a:r>
              <a:rPr lang="en-US" sz="2400">
                <a:solidFill>
                  <a:srgbClr val="0F4662"/>
                </a:solidFill>
                <a:latin typeface="Quicksand"/>
                <a:ea typeface="Quicksand"/>
                <a:cs typeface="Quicksand"/>
                <a:sym typeface="Quicksand"/>
              </a:rPr>
              <a:t>Deceptive headlines using psychological manipulation to drive engagement​</a:t>
            </a:r>
          </a:p>
          <a:p>
            <a:pPr algn="l">
              <a:lnSpc>
                <a:spcPts val="4079"/>
              </a:lnSpc>
            </a:pPr>
            <a:r>
              <a:rPr lang="en-US" sz="2400" u="sng" b="true">
                <a:solidFill>
                  <a:srgbClr val="0F4662"/>
                </a:solidFill>
                <a:latin typeface="Quicksand Bold"/>
                <a:ea typeface="Quicksand Bold"/>
                <a:cs typeface="Quicksand Bold"/>
                <a:sym typeface="Quicksand Bold"/>
              </a:rPr>
              <a:t>Why essential:​</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72% of users feel tricked by misleading headlines (Pew Research)​</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Erodes trust: 68% say clickbait reduces overall media credibility​</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Financial impact: Wastes $7B/year in misplaced ad revenue​</a:t>
            </a:r>
          </a:p>
          <a:p>
            <a:pPr algn="l">
              <a:lnSpc>
                <a:spcPts val="4079"/>
              </a:lnSpc>
            </a:pPr>
            <a:r>
              <a:rPr lang="en-US" sz="2400" u="sng" b="true">
                <a:solidFill>
                  <a:srgbClr val="0F4662"/>
                </a:solidFill>
                <a:latin typeface="Quicksand Bold"/>
                <a:ea typeface="Quicksand Bold"/>
                <a:cs typeface="Quicksand Bold"/>
                <a:sym typeface="Quicksand Bold"/>
              </a:rPr>
              <a:t>Why challenging:​</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Stylistic ambiguity: Legitimate teasers vs. manipulative hooks​</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Cultural context: Humor/sarcasm varies across regions​</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Adaptive tactics: Continuous evolution of manipulation methods</a:t>
            </a:r>
          </a:p>
          <a:p>
            <a:pPr algn="ctr">
              <a:lnSpc>
                <a:spcPts val="4079"/>
              </a:lnSpc>
            </a:pPr>
          </a:p>
          <a:p>
            <a:pPr algn="ctr" marL="0" indent="0" lvl="0">
              <a:lnSpc>
                <a:spcPts val="4079"/>
              </a:lnSpc>
            </a:pPr>
          </a:p>
        </p:txBody>
      </p:sp>
      <p:sp>
        <p:nvSpPr>
          <p:cNvPr name="AutoShape 3" id="3"/>
          <p:cNvSpPr/>
          <p:nvPr/>
        </p:nvSpPr>
        <p:spPr>
          <a:xfrm>
            <a:off x="6454617" y="2796125"/>
            <a:ext cx="5223717" cy="0"/>
          </a:xfrm>
          <a:prstGeom prst="line">
            <a:avLst/>
          </a:prstGeom>
          <a:ln cap="flat" w="76200">
            <a:solidFill>
              <a:srgbClr val="0F4662"/>
            </a:solidFill>
            <a:prstDash val="solid"/>
            <a:headEnd type="none" len="sm" w="sm"/>
            <a:tailEnd type="none" len="sm" w="sm"/>
          </a:ln>
        </p:spPr>
      </p:sp>
      <p:sp>
        <p:nvSpPr>
          <p:cNvPr name="AutoShape 4" id="4"/>
          <p:cNvSpPr/>
          <p:nvPr/>
        </p:nvSpPr>
        <p:spPr>
          <a:xfrm flipV="true">
            <a:off x="6454617" y="8175510"/>
            <a:ext cx="5223717" cy="0"/>
          </a:xfrm>
          <a:prstGeom prst="line">
            <a:avLst/>
          </a:prstGeom>
          <a:ln cap="flat" w="76200">
            <a:solidFill>
              <a:srgbClr val="0F4662"/>
            </a:solidFill>
            <a:prstDash val="solid"/>
            <a:headEnd type="none" len="sm" w="sm"/>
            <a:tailEnd type="none" len="sm" w="sm"/>
          </a:ln>
        </p:spPr>
      </p:sp>
      <p:sp>
        <p:nvSpPr>
          <p:cNvPr name="Freeform 5" id="5"/>
          <p:cNvSpPr/>
          <p:nvPr/>
        </p:nvSpPr>
        <p:spPr>
          <a:xfrm flipH="false" flipV="false" rot="0">
            <a:off x="8249012" y="2230217"/>
            <a:ext cx="1679997" cy="249900"/>
          </a:xfrm>
          <a:custGeom>
            <a:avLst/>
            <a:gdLst/>
            <a:ahLst/>
            <a:cxnLst/>
            <a:rect r="r" b="b" t="t" l="l"/>
            <a:pathLst>
              <a:path h="249900" w="1679997">
                <a:moveTo>
                  <a:pt x="0" y="0"/>
                </a:moveTo>
                <a:lnTo>
                  <a:pt x="1679997" y="0"/>
                </a:lnTo>
                <a:lnTo>
                  <a:pt x="1679997"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570018" y="428942"/>
            <a:ext cx="15037985"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Problem Description - Clickbait in Digital Media​ </a:t>
            </a:r>
          </a:p>
        </p:txBody>
      </p:sp>
      <p:sp>
        <p:nvSpPr>
          <p:cNvPr name="Freeform 7" id="7"/>
          <p:cNvSpPr/>
          <p:nvPr/>
        </p:nvSpPr>
        <p:spPr>
          <a:xfrm flipH="false" flipV="false" rot="0">
            <a:off x="8304001" y="8576675"/>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762000" y="775429"/>
            <a:ext cx="15197138" cy="637223"/>
          </a:xfrm>
          <a:prstGeom prst="rect">
            <a:avLst/>
          </a:prstGeom>
        </p:spPr>
        <p:txBody>
          <a:bodyPr anchor="t" rtlCol="false" tIns="0" lIns="0" bIns="0" rIns="0">
            <a:spAutoFit/>
          </a:bodyPr>
          <a:lstStyle/>
          <a:p>
            <a:pPr algn="l">
              <a:lnSpc>
                <a:spcPts val="4882"/>
              </a:lnSpc>
            </a:pPr>
            <a:r>
              <a:rPr lang="en-US" b="true" sz="4500" i="true">
                <a:solidFill>
                  <a:srgbClr val="0F4662"/>
                </a:solidFill>
                <a:latin typeface="Cormorant Garamond Bold Italics"/>
                <a:ea typeface="Cormorant Garamond Bold Italics"/>
                <a:cs typeface="Cormorant Garamond Bold Italics"/>
                <a:sym typeface="Cormorant Garamond Bold Italics"/>
              </a:rPr>
              <a:t>Two-Step Clickbait Pipeline</a:t>
            </a:r>
          </a:p>
        </p:txBody>
      </p:sp>
      <p:sp>
        <p:nvSpPr>
          <p:cNvPr name="TextBox 3" id="3"/>
          <p:cNvSpPr txBox="true"/>
          <p:nvPr/>
        </p:nvSpPr>
        <p:spPr>
          <a:xfrm rot="0">
            <a:off x="1513464" y="2973257"/>
            <a:ext cx="6923893" cy="2581275"/>
          </a:xfrm>
          <a:prstGeom prst="rect">
            <a:avLst/>
          </a:prstGeom>
        </p:spPr>
        <p:txBody>
          <a:bodyPr anchor="t" rtlCol="false" tIns="0" lIns="0" bIns="0" rIns="0">
            <a:spAutoFit/>
          </a:bodyPr>
          <a:lstStyle/>
          <a:p>
            <a:pPr algn="ctr">
              <a:lnSpc>
                <a:spcPts val="4320"/>
              </a:lnSpc>
            </a:pPr>
            <a:r>
              <a:rPr lang="en-US" b="true" sz="3600">
                <a:solidFill>
                  <a:srgbClr val="0F4662"/>
                </a:solidFill>
                <a:latin typeface="Quicksand Bold"/>
                <a:ea typeface="Quicksand Bold"/>
                <a:cs typeface="Quicksand Bold"/>
                <a:sym typeface="Quicksand Bold"/>
              </a:rPr>
              <a:t>Task Separation</a:t>
            </a:r>
          </a:p>
          <a:p>
            <a:pPr algn="just">
              <a:lnSpc>
                <a:spcPts val="3240"/>
              </a:lnSpc>
            </a:pPr>
            <a:r>
              <a:rPr lang="en-US" sz="2700">
                <a:solidFill>
                  <a:srgbClr val="0F4662"/>
                </a:solidFill>
                <a:latin typeface="Quicksand"/>
                <a:ea typeface="Quicksand"/>
                <a:cs typeface="Quicksand"/>
                <a:sym typeface="Quicksand"/>
              </a:rPr>
              <a:t>Clickbait detection and tactic attribution are performed sequentially and independently. </a:t>
            </a:r>
          </a:p>
          <a:p>
            <a:pPr algn="just">
              <a:lnSpc>
                <a:spcPts val="3240"/>
              </a:lnSpc>
            </a:pPr>
            <a:r>
              <a:rPr lang="en-US" sz="2700">
                <a:solidFill>
                  <a:srgbClr val="0F4662"/>
                </a:solidFill>
                <a:latin typeface="Quicksand"/>
                <a:ea typeface="Quicksand"/>
                <a:cs typeface="Quicksand"/>
                <a:sym typeface="Quicksand"/>
              </a:rPr>
              <a:t>Allows each model to specialize, with no mutual interference.</a:t>
            </a:r>
          </a:p>
        </p:txBody>
      </p:sp>
      <p:sp>
        <p:nvSpPr>
          <p:cNvPr name="TextBox 4" id="4"/>
          <p:cNvSpPr txBox="true"/>
          <p:nvPr/>
        </p:nvSpPr>
        <p:spPr>
          <a:xfrm rot="0">
            <a:off x="10001923" y="2973257"/>
            <a:ext cx="7344111" cy="2990850"/>
          </a:xfrm>
          <a:prstGeom prst="rect">
            <a:avLst/>
          </a:prstGeom>
        </p:spPr>
        <p:txBody>
          <a:bodyPr anchor="t" rtlCol="false" tIns="0" lIns="0" bIns="0" rIns="0">
            <a:spAutoFit/>
          </a:bodyPr>
          <a:lstStyle/>
          <a:p>
            <a:pPr algn="ctr">
              <a:lnSpc>
                <a:spcPts val="4320"/>
              </a:lnSpc>
            </a:pPr>
            <a:r>
              <a:rPr lang="en-US" b="true" sz="3600">
                <a:solidFill>
                  <a:srgbClr val="0F4662"/>
                </a:solidFill>
                <a:latin typeface="Quicksand Bold"/>
                <a:ea typeface="Quicksand Bold"/>
                <a:cs typeface="Quicksand Bold"/>
                <a:sym typeface="Quicksand Bold"/>
              </a:rPr>
              <a:t>Dedicated Models</a:t>
            </a:r>
          </a:p>
          <a:p>
            <a:pPr algn="l">
              <a:lnSpc>
                <a:spcPts val="3240"/>
              </a:lnSpc>
            </a:pPr>
            <a:r>
              <a:rPr lang="en-US" sz="2700">
                <a:solidFill>
                  <a:srgbClr val="0F4662"/>
                </a:solidFill>
                <a:latin typeface="Quicksand"/>
                <a:ea typeface="Quicksand"/>
                <a:cs typeface="Quicksand"/>
                <a:sym typeface="Quicksand"/>
              </a:rPr>
              <a:t>Clickbait Detection: Fine-tuned BERT or GPT-4 with few-shot prompting is used for binary classification.</a:t>
            </a:r>
          </a:p>
          <a:p>
            <a:pPr algn="l">
              <a:lnSpc>
                <a:spcPts val="3240"/>
              </a:lnSpc>
            </a:pPr>
            <a:r>
              <a:rPr lang="en-US" sz="2700">
                <a:solidFill>
                  <a:srgbClr val="0F4662"/>
                </a:solidFill>
                <a:latin typeface="Quicksand"/>
                <a:ea typeface="Quicksand"/>
                <a:cs typeface="Quicksand"/>
                <a:sym typeface="Quicksand"/>
              </a:rPr>
              <a:t>Tactics Attribution: Multi-label BERT or GPT-4 with few-shot prompting identifies clickbait tactics.</a:t>
            </a:r>
          </a:p>
        </p:txBody>
      </p:sp>
      <p:sp>
        <p:nvSpPr>
          <p:cNvPr name="TextBox 5" id="5"/>
          <p:cNvSpPr txBox="true"/>
          <p:nvPr/>
        </p:nvSpPr>
        <p:spPr>
          <a:xfrm rot="0">
            <a:off x="1513470" y="5931611"/>
            <a:ext cx="6923888" cy="2581275"/>
          </a:xfrm>
          <a:prstGeom prst="rect">
            <a:avLst/>
          </a:prstGeom>
        </p:spPr>
        <p:txBody>
          <a:bodyPr anchor="t" rtlCol="false" tIns="0" lIns="0" bIns="0" rIns="0">
            <a:spAutoFit/>
          </a:bodyPr>
          <a:lstStyle/>
          <a:p>
            <a:pPr algn="ctr">
              <a:lnSpc>
                <a:spcPts val="4320"/>
              </a:lnSpc>
            </a:pPr>
            <a:r>
              <a:rPr lang="en-US" b="true" sz="3600">
                <a:solidFill>
                  <a:srgbClr val="0F4662"/>
                </a:solidFill>
                <a:latin typeface="Quicksand Bold"/>
                <a:ea typeface="Quicksand Bold"/>
                <a:cs typeface="Quicksand Bold"/>
                <a:sym typeface="Quicksand Bold"/>
              </a:rPr>
              <a:t>Accuracy and Robustness</a:t>
            </a:r>
          </a:p>
          <a:p>
            <a:pPr algn="just">
              <a:lnSpc>
                <a:spcPts val="3240"/>
              </a:lnSpc>
            </a:pPr>
            <a:r>
              <a:rPr lang="en-US" sz="2700">
                <a:solidFill>
                  <a:srgbClr val="0F4662"/>
                </a:solidFill>
                <a:latin typeface="Quicksand"/>
                <a:ea typeface="Quicksand"/>
                <a:cs typeface="Quicksand"/>
                <a:sym typeface="Quicksand"/>
              </a:rPr>
              <a:t>Fine-tuned BERT exhibits near-perfect performance in clickbait detection. Tactics attribution benefits from enhanced architectures (e.g., RoBERTa), data augmentation, and custom thresholds.</a:t>
            </a:r>
          </a:p>
        </p:txBody>
      </p:sp>
      <p:sp>
        <p:nvSpPr>
          <p:cNvPr name="TextBox 6" id="6"/>
          <p:cNvSpPr txBox="true"/>
          <p:nvPr/>
        </p:nvSpPr>
        <p:spPr>
          <a:xfrm rot="0">
            <a:off x="10001922" y="5931609"/>
            <a:ext cx="7344111" cy="2171700"/>
          </a:xfrm>
          <a:prstGeom prst="rect">
            <a:avLst/>
          </a:prstGeom>
        </p:spPr>
        <p:txBody>
          <a:bodyPr anchor="t" rtlCol="false" tIns="0" lIns="0" bIns="0" rIns="0">
            <a:spAutoFit/>
          </a:bodyPr>
          <a:lstStyle/>
          <a:p>
            <a:pPr algn="ctr">
              <a:lnSpc>
                <a:spcPts val="4320"/>
              </a:lnSpc>
            </a:pPr>
            <a:r>
              <a:rPr lang="en-US" b="true" sz="3600">
                <a:solidFill>
                  <a:srgbClr val="0F4662"/>
                </a:solidFill>
                <a:latin typeface="Quicksand Bold"/>
                <a:ea typeface="Quicksand Bold"/>
                <a:cs typeface="Quicksand Bold"/>
                <a:sym typeface="Quicksand Bold"/>
              </a:rPr>
              <a:t>Efficiency Trade-Offs</a:t>
            </a:r>
          </a:p>
          <a:p>
            <a:pPr algn="just">
              <a:lnSpc>
                <a:spcPts val="3240"/>
              </a:lnSpc>
            </a:pPr>
            <a:r>
              <a:rPr lang="en-US" sz="2700">
                <a:solidFill>
                  <a:srgbClr val="0F4662"/>
                </a:solidFill>
                <a:latin typeface="Quicksand"/>
                <a:ea typeface="Quicksand"/>
                <a:cs typeface="Quicksand"/>
                <a:sym typeface="Quicksand"/>
              </a:rPr>
              <a:t>Offers fine-grained insights and higher adaptability compared to the single-step pipeline, but demands more computational resources and time.</a:t>
            </a:r>
          </a:p>
        </p:txBody>
      </p:sp>
      <p:sp>
        <p:nvSpPr>
          <p:cNvPr name="TextBox 7" id="7"/>
          <p:cNvSpPr txBox="true"/>
          <p:nvPr/>
        </p:nvSpPr>
        <p:spPr>
          <a:xfrm rot="0">
            <a:off x="762000" y="1457325"/>
            <a:ext cx="15197138" cy="388029"/>
          </a:xfrm>
          <a:prstGeom prst="rect">
            <a:avLst/>
          </a:prstGeom>
        </p:spPr>
        <p:txBody>
          <a:bodyPr anchor="t" rtlCol="false" tIns="0" lIns="0" bIns="0" rIns="0">
            <a:spAutoFit/>
          </a:bodyPr>
          <a:lstStyle/>
          <a:p>
            <a:pPr algn="l">
              <a:lnSpc>
                <a:spcPts val="3069"/>
              </a:lnSpc>
            </a:pPr>
            <a:r>
              <a:rPr lang="en-US" sz="2666">
                <a:solidFill>
                  <a:srgbClr val="0F4662"/>
                </a:solidFill>
                <a:latin typeface="Quicksand"/>
                <a:ea typeface="Quicksand"/>
                <a:cs typeface="Quicksand"/>
                <a:sym typeface="Quicksand"/>
              </a:rPr>
              <a:t>Clickbait Detection and Method Inference on Different Models</a:t>
            </a:r>
          </a:p>
        </p:txBody>
      </p:sp>
    </p:spTree>
  </p:cSld>
  <p:clrMapOvr>
    <a:masterClrMapping/>
  </p:clrMapOvr>
</p:sld>
</file>

<file path=ppt/slides/slide21.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660420" y="2964098"/>
            <a:ext cx="6346756" cy="2171700"/>
          </a:xfrm>
          <a:prstGeom prst="rect">
            <a:avLst/>
          </a:prstGeom>
        </p:spPr>
        <p:txBody>
          <a:bodyPr anchor="t" rtlCol="false" tIns="0" lIns="0" bIns="0" rIns="0">
            <a:spAutoFit/>
          </a:bodyPr>
          <a:lstStyle/>
          <a:p>
            <a:pPr algn="ctr">
              <a:lnSpc>
                <a:spcPts val="4320"/>
              </a:lnSpc>
            </a:pPr>
            <a:r>
              <a:rPr lang="en-US" b="true" sz="3600">
                <a:solidFill>
                  <a:srgbClr val="0F4662"/>
                </a:solidFill>
                <a:latin typeface="Quicksand Bold"/>
                <a:ea typeface="Quicksand Bold"/>
                <a:cs typeface="Quicksand Bold"/>
                <a:sym typeface="Quicksand Bold"/>
              </a:rPr>
              <a:t>BERT</a:t>
            </a:r>
          </a:p>
          <a:p>
            <a:pPr algn="just">
              <a:lnSpc>
                <a:spcPts val="3240"/>
              </a:lnSpc>
            </a:pPr>
            <a:r>
              <a:rPr lang="en-US" sz="2700">
                <a:solidFill>
                  <a:srgbClr val="0F4662"/>
                </a:solidFill>
                <a:latin typeface="Quicksand"/>
                <a:ea typeface="Quicksand"/>
                <a:cs typeface="Quicksand"/>
                <a:sym typeface="Quicksand"/>
              </a:rPr>
              <a:t>Used primarily for classification tasks, providing enhanced context understanding which is crucial for accurate results.</a:t>
            </a:r>
          </a:p>
        </p:txBody>
      </p:sp>
      <p:sp>
        <p:nvSpPr>
          <p:cNvPr name="TextBox 3" id="3"/>
          <p:cNvSpPr txBox="true"/>
          <p:nvPr/>
        </p:nvSpPr>
        <p:spPr>
          <a:xfrm rot="0">
            <a:off x="9412899" y="2971163"/>
            <a:ext cx="7206224" cy="2171700"/>
          </a:xfrm>
          <a:prstGeom prst="rect">
            <a:avLst/>
          </a:prstGeom>
        </p:spPr>
        <p:txBody>
          <a:bodyPr anchor="t" rtlCol="false" tIns="0" lIns="0" bIns="0" rIns="0">
            <a:spAutoFit/>
          </a:bodyPr>
          <a:lstStyle/>
          <a:p>
            <a:pPr algn="ctr">
              <a:lnSpc>
                <a:spcPts val="4320"/>
              </a:lnSpc>
            </a:pPr>
            <a:r>
              <a:rPr lang="en-US" b="true" sz="3600">
                <a:solidFill>
                  <a:srgbClr val="0F4662"/>
                </a:solidFill>
                <a:latin typeface="Quicksand Bold"/>
                <a:ea typeface="Quicksand Bold"/>
                <a:cs typeface="Quicksand Bold"/>
                <a:sym typeface="Quicksand Bold"/>
              </a:rPr>
              <a:t>GPT-4</a:t>
            </a:r>
          </a:p>
          <a:p>
            <a:pPr algn="just">
              <a:lnSpc>
                <a:spcPts val="3240"/>
              </a:lnSpc>
            </a:pPr>
            <a:r>
              <a:rPr lang="en-US" sz="2700">
                <a:solidFill>
                  <a:srgbClr val="0F4662"/>
                </a:solidFill>
                <a:latin typeface="Quicksand"/>
                <a:ea typeface="Quicksand"/>
                <a:cs typeface="Quicksand"/>
                <a:sym typeface="Quicksand"/>
              </a:rPr>
              <a:t>Employed with few-shot prompting, significantly improving tactic attribution by leveraging its advanced language generation capabilities for diverse scenarios.</a:t>
            </a:r>
          </a:p>
        </p:txBody>
      </p:sp>
      <p:sp>
        <p:nvSpPr>
          <p:cNvPr name="TextBox 4" id="4"/>
          <p:cNvSpPr txBox="true"/>
          <p:nvPr/>
        </p:nvSpPr>
        <p:spPr>
          <a:xfrm rot="0">
            <a:off x="4275044" y="5622327"/>
            <a:ext cx="9734829" cy="1762125"/>
          </a:xfrm>
          <a:prstGeom prst="rect">
            <a:avLst/>
          </a:prstGeom>
        </p:spPr>
        <p:txBody>
          <a:bodyPr anchor="t" rtlCol="false" tIns="0" lIns="0" bIns="0" rIns="0">
            <a:spAutoFit/>
          </a:bodyPr>
          <a:lstStyle/>
          <a:p>
            <a:pPr algn="ctr">
              <a:lnSpc>
                <a:spcPts val="4320"/>
              </a:lnSpc>
            </a:pPr>
            <a:r>
              <a:rPr lang="en-US" b="true" sz="3600">
                <a:solidFill>
                  <a:srgbClr val="0F4662"/>
                </a:solidFill>
                <a:latin typeface="Quicksand Bold"/>
                <a:ea typeface="Quicksand Bold"/>
                <a:cs typeface="Quicksand Bold"/>
                <a:sym typeface="Quicksand Bold"/>
              </a:rPr>
              <a:t>Detection Pipeline</a:t>
            </a:r>
          </a:p>
          <a:p>
            <a:pPr algn="l">
              <a:lnSpc>
                <a:spcPts val="3240"/>
              </a:lnSpc>
            </a:pPr>
            <a:r>
              <a:rPr lang="en-US" sz="2700">
                <a:solidFill>
                  <a:srgbClr val="0F4662"/>
                </a:solidFill>
                <a:latin typeface="Quicksand"/>
                <a:ea typeface="Quicksand"/>
                <a:cs typeface="Quicksand"/>
                <a:sym typeface="Quicksand"/>
              </a:rPr>
              <a:t>The integration of BERT and GPT-4 forms a robust detection pipeline that enhances the identification and classification of clickbait content through sophisticated model interactions.</a:t>
            </a:r>
          </a:p>
        </p:txBody>
      </p:sp>
      <p:sp>
        <p:nvSpPr>
          <p:cNvPr name="TextBox 5" id="5"/>
          <p:cNvSpPr txBox="true"/>
          <p:nvPr/>
        </p:nvSpPr>
        <p:spPr>
          <a:xfrm rot="0">
            <a:off x="762000" y="775429"/>
            <a:ext cx="15197138" cy="626821"/>
          </a:xfrm>
          <a:prstGeom prst="rect">
            <a:avLst/>
          </a:prstGeom>
        </p:spPr>
        <p:txBody>
          <a:bodyPr anchor="t" rtlCol="false" tIns="0" lIns="0" bIns="0" rIns="0">
            <a:spAutoFit/>
          </a:bodyPr>
          <a:lstStyle/>
          <a:p>
            <a:pPr algn="l">
              <a:lnSpc>
                <a:spcPts val="4817"/>
              </a:lnSpc>
            </a:pPr>
            <a:r>
              <a:rPr lang="en-US" b="true" sz="4440" i="true">
                <a:solidFill>
                  <a:srgbClr val="0F4662"/>
                </a:solidFill>
                <a:latin typeface="Cormorant Garamond Bold Italics"/>
                <a:ea typeface="Cormorant Garamond Bold Italics"/>
                <a:cs typeface="Cormorant Garamond Bold Italics"/>
                <a:sym typeface="Cormorant Garamond Bold Italics"/>
              </a:rPr>
              <a:t>BERT and GPT-4 Overview</a:t>
            </a:r>
          </a:p>
        </p:txBody>
      </p:sp>
      <p:sp>
        <p:nvSpPr>
          <p:cNvPr name="TextBox 6" id="6"/>
          <p:cNvSpPr txBox="true"/>
          <p:nvPr/>
        </p:nvSpPr>
        <p:spPr>
          <a:xfrm rot="0">
            <a:off x="762000" y="1457325"/>
            <a:ext cx="15197138" cy="388029"/>
          </a:xfrm>
          <a:prstGeom prst="rect">
            <a:avLst/>
          </a:prstGeom>
        </p:spPr>
        <p:txBody>
          <a:bodyPr anchor="t" rtlCol="false" tIns="0" lIns="0" bIns="0" rIns="0">
            <a:spAutoFit/>
          </a:bodyPr>
          <a:lstStyle/>
          <a:p>
            <a:pPr algn="l">
              <a:lnSpc>
                <a:spcPts val="3069"/>
              </a:lnSpc>
            </a:pPr>
            <a:r>
              <a:rPr lang="en-US" sz="2666">
                <a:solidFill>
                  <a:srgbClr val="0F4662"/>
                </a:solidFill>
                <a:latin typeface="Quicksand"/>
                <a:ea typeface="Quicksand"/>
                <a:cs typeface="Quicksand"/>
                <a:sym typeface="Quicksand"/>
              </a:rPr>
              <a:t>Understanding Their Roles in Detection Pipelines</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6184863" y="3474159"/>
            <a:ext cx="384810" cy="384810"/>
          </a:xfrm>
          <a:custGeom>
            <a:avLst/>
            <a:gdLst/>
            <a:ahLst/>
            <a:cxnLst/>
            <a:rect r="r" b="b" t="t" l="l"/>
            <a:pathLst>
              <a:path h="384810" w="384810">
                <a:moveTo>
                  <a:pt x="0" y="0"/>
                </a:moveTo>
                <a:lnTo>
                  <a:pt x="384810" y="0"/>
                </a:lnTo>
                <a:lnTo>
                  <a:pt x="384810" y="384810"/>
                </a:lnTo>
                <a:lnTo>
                  <a:pt x="0" y="384810"/>
                </a:lnTo>
                <a:lnTo>
                  <a:pt x="0" y="0"/>
                </a:lnTo>
                <a:close/>
              </a:path>
            </a:pathLst>
          </a:custGeom>
          <a:blipFill>
            <a:blip r:embed="rId2"/>
            <a:stretch>
              <a:fillRect l="0" t="0" r="0" b="0"/>
            </a:stretch>
          </a:blipFill>
        </p:spPr>
      </p:sp>
      <p:sp>
        <p:nvSpPr>
          <p:cNvPr name="Freeform 3" id="3"/>
          <p:cNvSpPr/>
          <p:nvPr/>
        </p:nvSpPr>
        <p:spPr>
          <a:xfrm flipH="false" flipV="false" rot="0">
            <a:off x="6201958" y="4744906"/>
            <a:ext cx="384810" cy="384810"/>
          </a:xfrm>
          <a:custGeom>
            <a:avLst/>
            <a:gdLst/>
            <a:ahLst/>
            <a:cxnLst/>
            <a:rect r="r" b="b" t="t" l="l"/>
            <a:pathLst>
              <a:path h="384810" w="384810">
                <a:moveTo>
                  <a:pt x="0" y="0"/>
                </a:moveTo>
                <a:lnTo>
                  <a:pt x="384810" y="0"/>
                </a:lnTo>
                <a:lnTo>
                  <a:pt x="384810" y="384810"/>
                </a:lnTo>
                <a:lnTo>
                  <a:pt x="0" y="384810"/>
                </a:lnTo>
                <a:lnTo>
                  <a:pt x="0" y="0"/>
                </a:lnTo>
                <a:close/>
              </a:path>
            </a:pathLst>
          </a:custGeom>
          <a:blipFill>
            <a:blip r:embed="rId3"/>
            <a:stretch>
              <a:fillRect l="0" t="0" r="0" b="0"/>
            </a:stretch>
          </a:blipFill>
        </p:spPr>
      </p:sp>
      <p:sp>
        <p:nvSpPr>
          <p:cNvPr name="AutoShape 4" id="4"/>
          <p:cNvSpPr/>
          <p:nvPr/>
        </p:nvSpPr>
        <p:spPr>
          <a:xfrm rot="-12373">
            <a:off x="775259" y="4273415"/>
            <a:ext cx="16807081" cy="0"/>
          </a:xfrm>
          <a:prstGeom prst="line">
            <a:avLst/>
          </a:prstGeom>
          <a:ln cap="rnd" w="19050">
            <a:solidFill>
              <a:srgbClr val="F8F8F8"/>
            </a:solidFill>
            <a:prstDash val="solid"/>
            <a:headEnd type="none" len="sm" w="sm"/>
            <a:tailEnd type="none" len="sm" w="sm"/>
          </a:ln>
        </p:spPr>
      </p:sp>
      <p:sp>
        <p:nvSpPr>
          <p:cNvPr name="Freeform 5" id="5"/>
          <p:cNvSpPr/>
          <p:nvPr/>
        </p:nvSpPr>
        <p:spPr>
          <a:xfrm flipH="false" flipV="false" rot="0">
            <a:off x="5881569" y="5705500"/>
            <a:ext cx="5669100" cy="4249195"/>
          </a:xfrm>
          <a:custGeom>
            <a:avLst/>
            <a:gdLst/>
            <a:ahLst/>
            <a:cxnLst/>
            <a:rect r="r" b="b" t="t" l="l"/>
            <a:pathLst>
              <a:path h="4249195" w="5669100">
                <a:moveTo>
                  <a:pt x="0" y="0"/>
                </a:moveTo>
                <a:lnTo>
                  <a:pt x="5669100" y="0"/>
                </a:lnTo>
                <a:lnTo>
                  <a:pt x="5669100" y="4249196"/>
                </a:lnTo>
                <a:lnTo>
                  <a:pt x="0" y="4249196"/>
                </a:lnTo>
                <a:lnTo>
                  <a:pt x="0" y="0"/>
                </a:lnTo>
                <a:close/>
              </a:path>
            </a:pathLst>
          </a:custGeom>
          <a:blipFill>
            <a:blip r:embed="rId4"/>
            <a:stretch>
              <a:fillRect l="0" t="0" r="0" b="0"/>
            </a:stretch>
          </a:blipFill>
        </p:spPr>
      </p:sp>
      <p:sp>
        <p:nvSpPr>
          <p:cNvPr name="TextBox 6" id="6"/>
          <p:cNvSpPr txBox="true"/>
          <p:nvPr/>
        </p:nvSpPr>
        <p:spPr>
          <a:xfrm rot="0">
            <a:off x="795618" y="3389958"/>
            <a:ext cx="4833938" cy="491128"/>
          </a:xfrm>
          <a:prstGeom prst="rect">
            <a:avLst/>
          </a:prstGeom>
        </p:spPr>
        <p:txBody>
          <a:bodyPr anchor="t" rtlCol="false" tIns="0" lIns="0" bIns="0" rIns="0">
            <a:spAutoFit/>
          </a:bodyPr>
          <a:lstStyle/>
          <a:p>
            <a:pPr algn="l">
              <a:lnSpc>
                <a:spcPts val="3974"/>
              </a:lnSpc>
            </a:pPr>
            <a:r>
              <a:rPr lang="en-US" b="true" sz="3284">
                <a:solidFill>
                  <a:srgbClr val="0F4662"/>
                </a:solidFill>
                <a:latin typeface="Quicksand Bold"/>
                <a:ea typeface="Quicksand Bold"/>
                <a:cs typeface="Quicksand Bold"/>
                <a:sym typeface="Quicksand Bold"/>
              </a:rPr>
              <a:t>Fine-tuning BERT model</a:t>
            </a:r>
          </a:p>
        </p:txBody>
      </p:sp>
      <p:sp>
        <p:nvSpPr>
          <p:cNvPr name="TextBox 7" id="7"/>
          <p:cNvSpPr txBox="true"/>
          <p:nvPr/>
        </p:nvSpPr>
        <p:spPr>
          <a:xfrm rot="0">
            <a:off x="7158318" y="3328712"/>
            <a:ext cx="10434638" cy="686943"/>
          </a:xfrm>
          <a:prstGeom prst="rect">
            <a:avLst/>
          </a:prstGeom>
        </p:spPr>
        <p:txBody>
          <a:bodyPr anchor="t" rtlCol="false" tIns="0" lIns="0" bIns="0" rIns="0">
            <a:spAutoFit/>
          </a:bodyPr>
          <a:lstStyle/>
          <a:p>
            <a:pPr algn="l">
              <a:lnSpc>
                <a:spcPts val="2736"/>
              </a:lnSpc>
            </a:pPr>
            <a:r>
              <a:rPr lang="en-US" sz="2100">
                <a:solidFill>
                  <a:srgbClr val="0F4662"/>
                </a:solidFill>
                <a:latin typeface="Quicksand"/>
                <a:ea typeface="Quicksand"/>
                <a:cs typeface="Quicksand"/>
                <a:sym typeface="Quicksand"/>
              </a:rPr>
              <a:t>We adapted the BERT model for clickbait detection, optimizing its parameters to improve performance and accuracy in distinguishing between types of headlines.</a:t>
            </a:r>
          </a:p>
        </p:txBody>
      </p:sp>
      <p:sp>
        <p:nvSpPr>
          <p:cNvPr name="TextBox 8" id="8"/>
          <p:cNvSpPr txBox="true"/>
          <p:nvPr/>
        </p:nvSpPr>
        <p:spPr>
          <a:xfrm rot="0">
            <a:off x="812427" y="4651179"/>
            <a:ext cx="4833938" cy="491249"/>
          </a:xfrm>
          <a:prstGeom prst="rect">
            <a:avLst/>
          </a:prstGeom>
        </p:spPr>
        <p:txBody>
          <a:bodyPr anchor="t" rtlCol="false" tIns="0" lIns="0" bIns="0" rIns="0">
            <a:spAutoFit/>
          </a:bodyPr>
          <a:lstStyle/>
          <a:p>
            <a:pPr algn="l">
              <a:lnSpc>
                <a:spcPts val="3859"/>
              </a:lnSpc>
            </a:pPr>
            <a:r>
              <a:rPr lang="en-US" b="true" sz="3189">
                <a:solidFill>
                  <a:srgbClr val="0F4662"/>
                </a:solidFill>
                <a:latin typeface="Quicksand Bold"/>
                <a:ea typeface="Quicksand Bold"/>
                <a:cs typeface="Quicksand Bold"/>
                <a:sym typeface="Quicksand Bold"/>
              </a:rPr>
              <a:t>Achieved 100% accuracy</a:t>
            </a:r>
          </a:p>
        </p:txBody>
      </p:sp>
      <p:sp>
        <p:nvSpPr>
          <p:cNvPr name="TextBox 9" id="9"/>
          <p:cNvSpPr txBox="true"/>
          <p:nvPr/>
        </p:nvSpPr>
        <p:spPr>
          <a:xfrm rot="0">
            <a:off x="7175414" y="4599457"/>
            <a:ext cx="10434638" cy="686943"/>
          </a:xfrm>
          <a:prstGeom prst="rect">
            <a:avLst/>
          </a:prstGeom>
        </p:spPr>
        <p:txBody>
          <a:bodyPr anchor="t" rtlCol="false" tIns="0" lIns="0" bIns="0" rIns="0">
            <a:spAutoFit/>
          </a:bodyPr>
          <a:lstStyle/>
          <a:p>
            <a:pPr algn="l">
              <a:lnSpc>
                <a:spcPts val="2736"/>
              </a:lnSpc>
            </a:pPr>
            <a:r>
              <a:rPr lang="en-US" sz="2100">
                <a:solidFill>
                  <a:srgbClr val="0F4662"/>
                </a:solidFill>
                <a:latin typeface="Quicksand"/>
                <a:ea typeface="Quicksand"/>
                <a:cs typeface="Quicksand"/>
                <a:sym typeface="Quicksand"/>
              </a:rPr>
              <a:t>The fine-tuned model reached an impressive accuracy rate of 100%, indicating its effectiveness in clickbait detection scenarios.</a:t>
            </a:r>
          </a:p>
        </p:txBody>
      </p:sp>
      <p:sp>
        <p:nvSpPr>
          <p:cNvPr name="TextBox 10" id="10"/>
          <p:cNvSpPr txBox="true"/>
          <p:nvPr/>
        </p:nvSpPr>
        <p:spPr>
          <a:xfrm rot="0">
            <a:off x="762000" y="775429"/>
            <a:ext cx="15197138" cy="626821"/>
          </a:xfrm>
          <a:prstGeom prst="rect">
            <a:avLst/>
          </a:prstGeom>
        </p:spPr>
        <p:txBody>
          <a:bodyPr anchor="t" rtlCol="false" tIns="0" lIns="0" bIns="0" rIns="0">
            <a:spAutoFit/>
          </a:bodyPr>
          <a:lstStyle/>
          <a:p>
            <a:pPr algn="l">
              <a:lnSpc>
                <a:spcPts val="4817"/>
              </a:lnSpc>
            </a:pPr>
            <a:r>
              <a:rPr lang="en-US" b="true" sz="4440" i="true">
                <a:solidFill>
                  <a:srgbClr val="0F4662"/>
                </a:solidFill>
                <a:latin typeface="Cormorant Garamond Bold Italics"/>
                <a:ea typeface="Cormorant Garamond Bold Italics"/>
                <a:cs typeface="Cormorant Garamond Bold Italics"/>
                <a:sym typeface="Cormorant Garamond Bold Italics"/>
              </a:rPr>
              <a:t>BERT for Clickbait Detection</a:t>
            </a:r>
          </a:p>
        </p:txBody>
      </p:sp>
      <p:sp>
        <p:nvSpPr>
          <p:cNvPr name="TextBox 11" id="11"/>
          <p:cNvSpPr txBox="true"/>
          <p:nvPr/>
        </p:nvSpPr>
        <p:spPr>
          <a:xfrm rot="0">
            <a:off x="762000" y="1457325"/>
            <a:ext cx="15197138" cy="388029"/>
          </a:xfrm>
          <a:prstGeom prst="rect">
            <a:avLst/>
          </a:prstGeom>
        </p:spPr>
        <p:txBody>
          <a:bodyPr anchor="t" rtlCol="false" tIns="0" lIns="0" bIns="0" rIns="0">
            <a:spAutoFit/>
          </a:bodyPr>
          <a:lstStyle/>
          <a:p>
            <a:pPr algn="l">
              <a:lnSpc>
                <a:spcPts val="3069"/>
              </a:lnSpc>
            </a:pPr>
            <a:r>
              <a:rPr lang="en-US" sz="2666">
                <a:solidFill>
                  <a:srgbClr val="0F4662"/>
                </a:solidFill>
                <a:latin typeface="Quicksand"/>
                <a:ea typeface="Quicksand"/>
                <a:cs typeface="Quicksand"/>
                <a:sym typeface="Quicksand"/>
              </a:rPr>
              <a:t>Leveraging BERT to identify clickbait headlines</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descr="\\DROBO-FS\QuickDrops\JB\PPTX NG\Droplets\LightingOverlay.png"/>
          <p:cNvSpPr/>
          <p:nvPr/>
        </p:nvSpPr>
        <p:spPr>
          <a:xfrm flipH="false" flipV="false" rot="0">
            <a:off x="0" y="-19050"/>
            <a:ext cx="18288004" cy="10287002"/>
          </a:xfrm>
          <a:custGeom>
            <a:avLst/>
            <a:gdLst/>
            <a:ahLst/>
            <a:cxnLst/>
            <a:rect r="r" b="b" t="t" l="l"/>
            <a:pathLst>
              <a:path h="10287002" w="18288004">
                <a:moveTo>
                  <a:pt x="0" y="0"/>
                </a:moveTo>
                <a:lnTo>
                  <a:pt x="18288004" y="0"/>
                </a:lnTo>
                <a:lnTo>
                  <a:pt x="18288004" y="10287002"/>
                </a:lnTo>
                <a:lnTo>
                  <a:pt x="0" y="10287002"/>
                </a:lnTo>
                <a:lnTo>
                  <a:pt x="0" y="0"/>
                </a:lnTo>
                <a:close/>
              </a:path>
            </a:pathLst>
          </a:custGeom>
          <a:blipFill>
            <a:blip r:embed="rId2">
              <a:alphaModFix amt="30000"/>
            </a:blip>
            <a:stretch>
              <a:fillRect l="0" t="0" r="0" b="0"/>
            </a:stretch>
          </a:blipFill>
        </p:spPr>
      </p:sp>
      <p:sp>
        <p:nvSpPr>
          <p:cNvPr name="Freeform 3" id="3"/>
          <p:cNvSpPr/>
          <p:nvPr/>
        </p:nvSpPr>
        <p:spPr>
          <a:xfrm flipH="false" flipV="false" rot="0">
            <a:off x="-21432" y="0"/>
            <a:ext cx="18080832" cy="10287002"/>
          </a:xfrm>
          <a:custGeom>
            <a:avLst/>
            <a:gdLst/>
            <a:ahLst/>
            <a:cxnLst/>
            <a:rect r="r" b="b" t="t" l="l"/>
            <a:pathLst>
              <a:path h="10287002" w="18080832">
                <a:moveTo>
                  <a:pt x="0" y="0"/>
                </a:moveTo>
                <a:lnTo>
                  <a:pt x="18080832" y="0"/>
                </a:lnTo>
                <a:lnTo>
                  <a:pt x="18080832" y="10287002"/>
                </a:lnTo>
                <a:lnTo>
                  <a:pt x="0" y="102870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descr="A graph of multiple colored bars  AI-generated content may be incorrect."/>
          <p:cNvSpPr/>
          <p:nvPr/>
        </p:nvSpPr>
        <p:spPr>
          <a:xfrm flipH="false" flipV="false" rot="0">
            <a:off x="781476" y="6702038"/>
            <a:ext cx="6864126" cy="3531056"/>
          </a:xfrm>
          <a:custGeom>
            <a:avLst/>
            <a:gdLst/>
            <a:ahLst/>
            <a:cxnLst/>
            <a:rect r="r" b="b" t="t" l="l"/>
            <a:pathLst>
              <a:path h="3531056" w="6864126">
                <a:moveTo>
                  <a:pt x="0" y="0"/>
                </a:moveTo>
                <a:lnTo>
                  <a:pt x="6864126" y="0"/>
                </a:lnTo>
                <a:lnTo>
                  <a:pt x="6864126" y="3531055"/>
                </a:lnTo>
                <a:lnTo>
                  <a:pt x="0" y="3531055"/>
                </a:lnTo>
                <a:lnTo>
                  <a:pt x="0" y="0"/>
                </a:lnTo>
                <a:close/>
              </a:path>
            </a:pathLst>
          </a:custGeom>
          <a:blipFill>
            <a:blip r:embed="rId5"/>
            <a:stretch>
              <a:fillRect l="-1834" t="0" r="-1834" b="0"/>
            </a:stretch>
          </a:blipFill>
        </p:spPr>
      </p:sp>
      <p:sp>
        <p:nvSpPr>
          <p:cNvPr name="Freeform 5" id="5"/>
          <p:cNvSpPr/>
          <p:nvPr/>
        </p:nvSpPr>
        <p:spPr>
          <a:xfrm flipH="false" flipV="false" rot="0">
            <a:off x="8514365" y="6845169"/>
            <a:ext cx="8658695" cy="3441831"/>
          </a:xfrm>
          <a:custGeom>
            <a:avLst/>
            <a:gdLst/>
            <a:ahLst/>
            <a:cxnLst/>
            <a:rect r="r" b="b" t="t" l="l"/>
            <a:pathLst>
              <a:path h="3441831" w="8658695">
                <a:moveTo>
                  <a:pt x="0" y="0"/>
                </a:moveTo>
                <a:lnTo>
                  <a:pt x="8658695" y="0"/>
                </a:lnTo>
                <a:lnTo>
                  <a:pt x="8658695" y="3441831"/>
                </a:lnTo>
                <a:lnTo>
                  <a:pt x="0" y="3441831"/>
                </a:lnTo>
                <a:lnTo>
                  <a:pt x="0" y="0"/>
                </a:lnTo>
                <a:close/>
              </a:path>
            </a:pathLst>
          </a:custGeom>
          <a:blipFill>
            <a:blip r:embed="rId6"/>
            <a:stretch>
              <a:fillRect l="0" t="0" r="0" b="0"/>
            </a:stretch>
          </a:blipFill>
        </p:spPr>
      </p:sp>
      <p:sp>
        <p:nvSpPr>
          <p:cNvPr name="TextBox 6" id="6"/>
          <p:cNvSpPr txBox="true"/>
          <p:nvPr/>
        </p:nvSpPr>
        <p:spPr>
          <a:xfrm rot="0">
            <a:off x="778809" y="2180847"/>
            <a:ext cx="5091112" cy="338058"/>
          </a:xfrm>
          <a:prstGeom prst="rect">
            <a:avLst/>
          </a:prstGeom>
        </p:spPr>
        <p:txBody>
          <a:bodyPr anchor="t" rtlCol="false" tIns="0" lIns="0" bIns="0" rIns="0">
            <a:spAutoFit/>
          </a:bodyPr>
          <a:lstStyle/>
          <a:p>
            <a:pPr algn="l">
              <a:lnSpc>
                <a:spcPts val="2502"/>
              </a:lnSpc>
            </a:pPr>
            <a:r>
              <a:rPr lang="en-US" b="true" sz="2553">
                <a:solidFill>
                  <a:srgbClr val="0F4662"/>
                </a:solidFill>
                <a:latin typeface="Quicksand Bold"/>
                <a:ea typeface="Quicksand Bold"/>
                <a:cs typeface="Quicksand Bold"/>
                <a:sym typeface="Quicksand Bold"/>
              </a:rPr>
              <a:t>Multi-Label BERT Model</a:t>
            </a:r>
          </a:p>
        </p:txBody>
      </p:sp>
      <p:sp>
        <p:nvSpPr>
          <p:cNvPr name="TextBox 7" id="7"/>
          <p:cNvSpPr txBox="true"/>
          <p:nvPr/>
        </p:nvSpPr>
        <p:spPr>
          <a:xfrm rot="0">
            <a:off x="762001" y="2604096"/>
            <a:ext cx="10049712" cy="649757"/>
          </a:xfrm>
          <a:prstGeom prst="rect">
            <a:avLst/>
          </a:prstGeom>
        </p:spPr>
        <p:txBody>
          <a:bodyPr anchor="t" rtlCol="false" tIns="0" lIns="0" bIns="0" rIns="0">
            <a:spAutoFit/>
          </a:bodyPr>
          <a:lstStyle/>
          <a:p>
            <a:pPr algn="l">
              <a:lnSpc>
                <a:spcPts val="2530"/>
              </a:lnSpc>
            </a:pPr>
            <a:r>
              <a:rPr lang="en-US" sz="2497">
                <a:solidFill>
                  <a:srgbClr val="0F4662"/>
                </a:solidFill>
                <a:latin typeface="Quicksand"/>
                <a:ea typeface="Quicksand"/>
                <a:cs typeface="Quicksand"/>
                <a:sym typeface="Quicksand"/>
              </a:rPr>
              <a:t>We trained a multi-label BERT model to classify various tactics in clickbait headlines.</a:t>
            </a:r>
          </a:p>
        </p:txBody>
      </p:sp>
      <p:sp>
        <p:nvSpPr>
          <p:cNvPr name="TextBox 8" id="8"/>
          <p:cNvSpPr txBox="true"/>
          <p:nvPr/>
        </p:nvSpPr>
        <p:spPr>
          <a:xfrm rot="0">
            <a:off x="762000" y="775429"/>
            <a:ext cx="15197138" cy="627259"/>
          </a:xfrm>
          <a:prstGeom prst="rect">
            <a:avLst/>
          </a:prstGeom>
        </p:spPr>
        <p:txBody>
          <a:bodyPr anchor="t" rtlCol="false" tIns="0" lIns="0" bIns="0" rIns="0">
            <a:spAutoFit/>
          </a:bodyPr>
          <a:lstStyle/>
          <a:p>
            <a:pPr algn="l">
              <a:lnSpc>
                <a:spcPts val="4849"/>
              </a:lnSpc>
            </a:pPr>
            <a:r>
              <a:rPr lang="en-US" b="true" sz="4470" i="true">
                <a:solidFill>
                  <a:srgbClr val="0F4662"/>
                </a:solidFill>
                <a:latin typeface="Cormorant Garamond Bold Italics"/>
                <a:ea typeface="Cormorant Garamond Bold Italics"/>
                <a:cs typeface="Cormorant Garamond Bold Italics"/>
                <a:sym typeface="Cormorant Garamond Bold Italics"/>
              </a:rPr>
              <a:t>Multi-Label BERT Insights</a:t>
            </a:r>
          </a:p>
        </p:txBody>
      </p:sp>
      <p:sp>
        <p:nvSpPr>
          <p:cNvPr name="TextBox 9" id="9"/>
          <p:cNvSpPr txBox="true"/>
          <p:nvPr/>
        </p:nvSpPr>
        <p:spPr>
          <a:xfrm rot="0">
            <a:off x="762000" y="1409700"/>
            <a:ext cx="15197138" cy="399669"/>
          </a:xfrm>
          <a:prstGeom prst="rect">
            <a:avLst/>
          </a:prstGeom>
        </p:spPr>
        <p:txBody>
          <a:bodyPr anchor="t" rtlCol="false" tIns="0" lIns="0" bIns="0" rIns="0">
            <a:spAutoFit/>
          </a:bodyPr>
          <a:lstStyle/>
          <a:p>
            <a:pPr algn="l">
              <a:lnSpc>
                <a:spcPts val="3108"/>
              </a:lnSpc>
            </a:pPr>
            <a:r>
              <a:rPr lang="en-US" sz="2400">
                <a:solidFill>
                  <a:srgbClr val="0F4662"/>
                </a:solidFill>
                <a:latin typeface="Quicksand"/>
                <a:ea typeface="Quicksand"/>
                <a:cs typeface="Quicksand"/>
                <a:sym typeface="Quicksand"/>
              </a:rPr>
              <a:t>Enhancements in Clickbait Detection Accuracy</a:t>
            </a:r>
          </a:p>
        </p:txBody>
      </p:sp>
      <p:sp>
        <p:nvSpPr>
          <p:cNvPr name="TextBox 10" id="10"/>
          <p:cNvSpPr txBox="true"/>
          <p:nvPr/>
        </p:nvSpPr>
        <p:spPr>
          <a:xfrm rot="0">
            <a:off x="727048" y="3574571"/>
            <a:ext cx="5091112" cy="338058"/>
          </a:xfrm>
          <a:prstGeom prst="rect">
            <a:avLst/>
          </a:prstGeom>
        </p:spPr>
        <p:txBody>
          <a:bodyPr anchor="t" rtlCol="false" tIns="0" lIns="0" bIns="0" rIns="0">
            <a:spAutoFit/>
          </a:bodyPr>
          <a:lstStyle/>
          <a:p>
            <a:pPr algn="l">
              <a:lnSpc>
                <a:spcPts val="2502"/>
              </a:lnSpc>
            </a:pPr>
            <a:r>
              <a:rPr lang="en-US" b="true" sz="2553">
                <a:solidFill>
                  <a:srgbClr val="0F4662"/>
                </a:solidFill>
                <a:latin typeface="Quicksand Bold"/>
                <a:ea typeface="Quicksand Bold"/>
                <a:cs typeface="Quicksand Bold"/>
                <a:sym typeface="Quicksand Bold"/>
              </a:rPr>
              <a:t>High Recall, Low Precision</a:t>
            </a:r>
          </a:p>
        </p:txBody>
      </p:sp>
      <p:sp>
        <p:nvSpPr>
          <p:cNvPr name="TextBox 11" id="11"/>
          <p:cNvSpPr txBox="true"/>
          <p:nvPr/>
        </p:nvSpPr>
        <p:spPr>
          <a:xfrm rot="0">
            <a:off x="781476" y="3969723"/>
            <a:ext cx="15200950" cy="984914"/>
          </a:xfrm>
          <a:prstGeom prst="rect">
            <a:avLst/>
          </a:prstGeom>
        </p:spPr>
        <p:txBody>
          <a:bodyPr anchor="t" rtlCol="false" tIns="0" lIns="0" bIns="0" rIns="0">
            <a:spAutoFit/>
          </a:bodyPr>
          <a:lstStyle/>
          <a:p>
            <a:pPr algn="l">
              <a:lnSpc>
                <a:spcPts val="2597"/>
              </a:lnSpc>
            </a:pPr>
            <a:r>
              <a:rPr lang="en-US" sz="2565">
                <a:solidFill>
                  <a:srgbClr val="0F4662"/>
                </a:solidFill>
                <a:latin typeface="Quicksand"/>
                <a:ea typeface="Quicksand"/>
                <a:cs typeface="Quicksand"/>
                <a:sym typeface="Quicksand"/>
              </a:rPr>
              <a:t>Recall of 1.00 for most tactics means the model recognizes almost all cases where a tactic is present; Precision around 0.30 means it also “guesses” many labels that are not actually present. </a:t>
            </a:r>
          </a:p>
          <a:p>
            <a:pPr algn="l">
              <a:lnSpc>
                <a:spcPts val="2597"/>
              </a:lnSpc>
            </a:pPr>
            <a:r>
              <a:rPr lang="en-US" sz="2565">
                <a:solidFill>
                  <a:srgbClr val="0F4662"/>
                </a:solidFill>
                <a:latin typeface="Quicksand"/>
                <a:ea typeface="Quicksand"/>
                <a:cs typeface="Quicksand"/>
                <a:sym typeface="Quicksand"/>
              </a:rPr>
              <a:t>Conclusion: The model tends to "over-recognize" labels – too sensitive but not accurate.</a:t>
            </a:r>
          </a:p>
        </p:txBody>
      </p:sp>
      <p:sp>
        <p:nvSpPr>
          <p:cNvPr name="TextBox 12" id="12"/>
          <p:cNvSpPr txBox="true"/>
          <p:nvPr/>
        </p:nvSpPr>
        <p:spPr>
          <a:xfrm rot="0">
            <a:off x="745191" y="5298142"/>
            <a:ext cx="5091112" cy="338058"/>
          </a:xfrm>
          <a:prstGeom prst="rect">
            <a:avLst/>
          </a:prstGeom>
        </p:spPr>
        <p:txBody>
          <a:bodyPr anchor="t" rtlCol="false" tIns="0" lIns="0" bIns="0" rIns="0">
            <a:spAutoFit/>
          </a:bodyPr>
          <a:lstStyle/>
          <a:p>
            <a:pPr algn="l">
              <a:lnSpc>
                <a:spcPts val="2502"/>
              </a:lnSpc>
            </a:pPr>
            <a:r>
              <a:rPr lang="en-US" b="true" sz="2553">
                <a:solidFill>
                  <a:srgbClr val="0F4662"/>
                </a:solidFill>
                <a:latin typeface="Quicksand Bold"/>
                <a:ea typeface="Quicksand Bold"/>
                <a:cs typeface="Quicksand Bold"/>
                <a:sym typeface="Quicksand Bold"/>
              </a:rPr>
              <a:t>Missed Tactics</a:t>
            </a:r>
          </a:p>
        </p:txBody>
      </p:sp>
      <p:sp>
        <p:nvSpPr>
          <p:cNvPr name="TextBox 13" id="13"/>
          <p:cNvSpPr txBox="true"/>
          <p:nvPr/>
        </p:nvSpPr>
        <p:spPr>
          <a:xfrm rot="0">
            <a:off x="763333" y="5663812"/>
            <a:ext cx="12080379" cy="762000"/>
          </a:xfrm>
          <a:prstGeom prst="rect">
            <a:avLst/>
          </a:prstGeom>
        </p:spPr>
        <p:txBody>
          <a:bodyPr anchor="t" rtlCol="false" tIns="0" lIns="0" bIns="0" rIns="0">
            <a:spAutoFit/>
          </a:bodyPr>
          <a:lstStyle/>
          <a:p>
            <a:pPr algn="l">
              <a:lnSpc>
                <a:spcPts val="3017"/>
              </a:lnSpc>
            </a:pPr>
            <a:r>
              <a:rPr lang="en-US" sz="2514">
                <a:solidFill>
                  <a:srgbClr val="0F4662"/>
                </a:solidFill>
                <a:latin typeface="Quicksand"/>
                <a:ea typeface="Quicksand"/>
                <a:cs typeface="Quicksand"/>
                <a:sym typeface="Quicksand"/>
              </a:rPr>
              <a:t>Sensationalism Ambiguous References Unfinished Narratives – The model did not recognize these tactics at all, perhaps they are too rare or obfuscated in the data.</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descr="\\DROBO-FS\QuickDrops\JB\PPTX NG\Droplets\LightingOverlay.png"/>
          <p:cNvSpPr/>
          <p:nvPr/>
        </p:nvSpPr>
        <p:spPr>
          <a:xfrm flipH="false" flipV="false" rot="0">
            <a:off x="0" y="-19050"/>
            <a:ext cx="18288004" cy="10287002"/>
          </a:xfrm>
          <a:custGeom>
            <a:avLst/>
            <a:gdLst/>
            <a:ahLst/>
            <a:cxnLst/>
            <a:rect r="r" b="b" t="t" l="l"/>
            <a:pathLst>
              <a:path h="10287002" w="18288004">
                <a:moveTo>
                  <a:pt x="0" y="0"/>
                </a:moveTo>
                <a:lnTo>
                  <a:pt x="18288004" y="0"/>
                </a:lnTo>
                <a:lnTo>
                  <a:pt x="18288004" y="10287002"/>
                </a:lnTo>
                <a:lnTo>
                  <a:pt x="0" y="10287002"/>
                </a:lnTo>
                <a:lnTo>
                  <a:pt x="0" y="0"/>
                </a:lnTo>
                <a:close/>
              </a:path>
            </a:pathLst>
          </a:custGeom>
          <a:blipFill>
            <a:blip r:embed="rId2">
              <a:alphaModFix amt="30000"/>
            </a:blip>
            <a:stretch>
              <a:fillRect l="0" t="0" r="0" b="0"/>
            </a:stretch>
          </a:blipFill>
        </p:spPr>
      </p:sp>
      <p:sp>
        <p:nvSpPr>
          <p:cNvPr name="Freeform 3" id="3"/>
          <p:cNvSpPr/>
          <p:nvPr/>
        </p:nvSpPr>
        <p:spPr>
          <a:xfrm flipH="false" flipV="false" rot="0">
            <a:off x="-21432" y="0"/>
            <a:ext cx="18080832" cy="10287002"/>
          </a:xfrm>
          <a:custGeom>
            <a:avLst/>
            <a:gdLst/>
            <a:ahLst/>
            <a:cxnLst/>
            <a:rect r="r" b="b" t="t" l="l"/>
            <a:pathLst>
              <a:path h="10287002" w="18080832">
                <a:moveTo>
                  <a:pt x="0" y="0"/>
                </a:moveTo>
                <a:lnTo>
                  <a:pt x="18080832" y="0"/>
                </a:lnTo>
                <a:lnTo>
                  <a:pt x="18080832" y="10287002"/>
                </a:lnTo>
                <a:lnTo>
                  <a:pt x="0" y="102870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descr="A graph of different colored bars  AI-generated content may be incorrect."/>
          <p:cNvSpPr/>
          <p:nvPr/>
        </p:nvSpPr>
        <p:spPr>
          <a:xfrm flipH="false" flipV="false" rot="0">
            <a:off x="1028700" y="6818561"/>
            <a:ext cx="6856868" cy="3349626"/>
          </a:xfrm>
          <a:custGeom>
            <a:avLst/>
            <a:gdLst/>
            <a:ahLst/>
            <a:cxnLst/>
            <a:rect r="r" b="b" t="t" l="l"/>
            <a:pathLst>
              <a:path h="3349626" w="6856868">
                <a:moveTo>
                  <a:pt x="0" y="0"/>
                </a:moveTo>
                <a:lnTo>
                  <a:pt x="6856868" y="0"/>
                </a:lnTo>
                <a:lnTo>
                  <a:pt x="6856868" y="3349626"/>
                </a:lnTo>
                <a:lnTo>
                  <a:pt x="0" y="3349626"/>
                </a:lnTo>
                <a:lnTo>
                  <a:pt x="0" y="0"/>
                </a:lnTo>
                <a:close/>
              </a:path>
            </a:pathLst>
          </a:custGeom>
          <a:blipFill>
            <a:blip r:embed="rId5"/>
            <a:stretch>
              <a:fillRect l="0" t="-788" r="0" b="-788"/>
            </a:stretch>
          </a:blipFill>
        </p:spPr>
      </p:sp>
      <p:sp>
        <p:nvSpPr>
          <p:cNvPr name="Freeform 5" id="5"/>
          <p:cNvSpPr/>
          <p:nvPr/>
        </p:nvSpPr>
        <p:spPr>
          <a:xfrm flipH="false" flipV="false" rot="0">
            <a:off x="8632342" y="6833207"/>
            <a:ext cx="8664828" cy="3444269"/>
          </a:xfrm>
          <a:custGeom>
            <a:avLst/>
            <a:gdLst/>
            <a:ahLst/>
            <a:cxnLst/>
            <a:rect r="r" b="b" t="t" l="l"/>
            <a:pathLst>
              <a:path h="3444269" w="8664828">
                <a:moveTo>
                  <a:pt x="0" y="0"/>
                </a:moveTo>
                <a:lnTo>
                  <a:pt x="8664828" y="0"/>
                </a:lnTo>
                <a:lnTo>
                  <a:pt x="8664828" y="3444269"/>
                </a:lnTo>
                <a:lnTo>
                  <a:pt x="0" y="3444269"/>
                </a:lnTo>
                <a:lnTo>
                  <a:pt x="0" y="0"/>
                </a:lnTo>
                <a:close/>
              </a:path>
            </a:pathLst>
          </a:custGeom>
          <a:blipFill>
            <a:blip r:embed="rId6"/>
            <a:stretch>
              <a:fillRect l="0" t="0" r="0" b="0"/>
            </a:stretch>
          </a:blipFill>
        </p:spPr>
      </p:sp>
      <p:sp>
        <p:nvSpPr>
          <p:cNvPr name="TextBox 6" id="6"/>
          <p:cNvSpPr txBox="true"/>
          <p:nvPr/>
        </p:nvSpPr>
        <p:spPr>
          <a:xfrm rot="0">
            <a:off x="685190" y="2449227"/>
            <a:ext cx="5100638" cy="338058"/>
          </a:xfrm>
          <a:prstGeom prst="rect">
            <a:avLst/>
          </a:prstGeom>
        </p:spPr>
        <p:txBody>
          <a:bodyPr anchor="t" rtlCol="false" tIns="0" lIns="0" bIns="0" rIns="0">
            <a:spAutoFit/>
          </a:bodyPr>
          <a:lstStyle/>
          <a:p>
            <a:pPr algn="l">
              <a:lnSpc>
                <a:spcPts val="2502"/>
              </a:lnSpc>
            </a:pPr>
            <a:r>
              <a:rPr lang="en-US" b="true" sz="2553">
                <a:solidFill>
                  <a:srgbClr val="0F4662"/>
                </a:solidFill>
                <a:latin typeface="Quicksand Bold"/>
                <a:ea typeface="Quicksand Bold"/>
                <a:cs typeface="Quicksand Bold"/>
                <a:sym typeface="Quicksand Bold"/>
              </a:rPr>
              <a:t>Utilizing RoBERTa</a:t>
            </a:r>
          </a:p>
        </p:txBody>
      </p:sp>
      <p:sp>
        <p:nvSpPr>
          <p:cNvPr name="TextBox 7" id="7"/>
          <p:cNvSpPr txBox="true"/>
          <p:nvPr/>
        </p:nvSpPr>
        <p:spPr>
          <a:xfrm rot="0">
            <a:off x="683856" y="2852998"/>
            <a:ext cx="12599237" cy="649757"/>
          </a:xfrm>
          <a:prstGeom prst="rect">
            <a:avLst/>
          </a:prstGeom>
        </p:spPr>
        <p:txBody>
          <a:bodyPr anchor="t" rtlCol="false" tIns="0" lIns="0" bIns="0" rIns="0">
            <a:spAutoFit/>
          </a:bodyPr>
          <a:lstStyle/>
          <a:p>
            <a:pPr algn="l">
              <a:lnSpc>
                <a:spcPts val="2530"/>
              </a:lnSpc>
            </a:pPr>
            <a:r>
              <a:rPr lang="en-US" sz="2497">
                <a:solidFill>
                  <a:srgbClr val="0F4662"/>
                </a:solidFill>
                <a:latin typeface="Quicksand"/>
                <a:ea typeface="Quicksand"/>
                <a:cs typeface="Quicksand"/>
                <a:sym typeface="Quicksand"/>
              </a:rPr>
              <a:t>Switching to RoBERTa enhanced the model’s accuracy, providing better context understanding for clickbait classification.</a:t>
            </a:r>
          </a:p>
        </p:txBody>
      </p:sp>
      <p:sp>
        <p:nvSpPr>
          <p:cNvPr name="TextBox 8" id="8"/>
          <p:cNvSpPr txBox="true"/>
          <p:nvPr/>
        </p:nvSpPr>
        <p:spPr>
          <a:xfrm rot="0">
            <a:off x="685191" y="5192444"/>
            <a:ext cx="5100638" cy="338058"/>
          </a:xfrm>
          <a:prstGeom prst="rect">
            <a:avLst/>
          </a:prstGeom>
        </p:spPr>
        <p:txBody>
          <a:bodyPr anchor="t" rtlCol="false" tIns="0" lIns="0" bIns="0" rIns="0">
            <a:spAutoFit/>
          </a:bodyPr>
          <a:lstStyle/>
          <a:p>
            <a:pPr algn="l">
              <a:lnSpc>
                <a:spcPts val="2502"/>
              </a:lnSpc>
            </a:pPr>
            <a:r>
              <a:rPr lang="en-US" b="true" sz="2553">
                <a:solidFill>
                  <a:srgbClr val="0F4662"/>
                </a:solidFill>
                <a:latin typeface="Quicksand Bold"/>
                <a:ea typeface="Quicksand Bold"/>
                <a:cs typeface="Quicksand Bold"/>
                <a:sym typeface="Quicksand Bold"/>
              </a:rPr>
              <a:t>Adjusted Prediction Thresholds</a:t>
            </a:r>
          </a:p>
        </p:txBody>
      </p:sp>
      <p:sp>
        <p:nvSpPr>
          <p:cNvPr name="TextBox 9" id="9"/>
          <p:cNvSpPr txBox="true"/>
          <p:nvPr/>
        </p:nvSpPr>
        <p:spPr>
          <a:xfrm rot="0">
            <a:off x="703334" y="5578077"/>
            <a:ext cx="12343905" cy="649934"/>
          </a:xfrm>
          <a:prstGeom prst="rect">
            <a:avLst/>
          </a:prstGeom>
        </p:spPr>
        <p:txBody>
          <a:bodyPr anchor="t" rtlCol="false" tIns="0" lIns="0" bIns="0" rIns="0">
            <a:spAutoFit/>
          </a:bodyPr>
          <a:lstStyle/>
          <a:p>
            <a:pPr algn="l">
              <a:lnSpc>
                <a:spcPts val="2529"/>
              </a:lnSpc>
            </a:pPr>
            <a:r>
              <a:rPr lang="en-US" sz="2497">
                <a:solidFill>
                  <a:srgbClr val="0F4662"/>
                </a:solidFill>
                <a:latin typeface="Quicksand"/>
                <a:ea typeface="Quicksand"/>
                <a:cs typeface="Quicksand"/>
                <a:sym typeface="Quicksand"/>
              </a:rPr>
              <a:t>instead setting p &gt; 0.5 as indicating a positive label, a threshold was calculated separately for each tactic using ROC analysis on the validation set</a:t>
            </a:r>
          </a:p>
        </p:txBody>
      </p:sp>
      <p:sp>
        <p:nvSpPr>
          <p:cNvPr name="TextBox 10" id="10"/>
          <p:cNvSpPr txBox="true"/>
          <p:nvPr/>
        </p:nvSpPr>
        <p:spPr>
          <a:xfrm rot="0">
            <a:off x="762000" y="775429"/>
            <a:ext cx="15197138" cy="627259"/>
          </a:xfrm>
          <a:prstGeom prst="rect">
            <a:avLst/>
          </a:prstGeom>
        </p:spPr>
        <p:txBody>
          <a:bodyPr anchor="t" rtlCol="false" tIns="0" lIns="0" bIns="0" rIns="0">
            <a:spAutoFit/>
          </a:bodyPr>
          <a:lstStyle/>
          <a:p>
            <a:pPr algn="l">
              <a:lnSpc>
                <a:spcPts val="4849"/>
              </a:lnSpc>
            </a:pPr>
            <a:r>
              <a:rPr lang="en-US" b="true" sz="4470" i="true">
                <a:solidFill>
                  <a:srgbClr val="0F4662"/>
                </a:solidFill>
                <a:latin typeface="Cormorant Garamond Bold Italics"/>
                <a:ea typeface="Cormorant Garamond Bold Italics"/>
                <a:cs typeface="Cormorant Garamond Bold Italics"/>
                <a:sym typeface="Cormorant Garamond Bold Italics"/>
              </a:rPr>
              <a:t>Multi-Label BERT Improvements</a:t>
            </a:r>
          </a:p>
        </p:txBody>
      </p:sp>
      <p:sp>
        <p:nvSpPr>
          <p:cNvPr name="TextBox 11" id="11"/>
          <p:cNvSpPr txBox="true"/>
          <p:nvPr/>
        </p:nvSpPr>
        <p:spPr>
          <a:xfrm rot="0">
            <a:off x="762000" y="1409700"/>
            <a:ext cx="15197138" cy="399669"/>
          </a:xfrm>
          <a:prstGeom prst="rect">
            <a:avLst/>
          </a:prstGeom>
        </p:spPr>
        <p:txBody>
          <a:bodyPr anchor="t" rtlCol="false" tIns="0" lIns="0" bIns="0" rIns="0">
            <a:spAutoFit/>
          </a:bodyPr>
          <a:lstStyle/>
          <a:p>
            <a:pPr algn="l">
              <a:lnSpc>
                <a:spcPts val="3108"/>
              </a:lnSpc>
            </a:pPr>
            <a:r>
              <a:rPr lang="en-US" sz="2400">
                <a:solidFill>
                  <a:srgbClr val="0F4662"/>
                </a:solidFill>
                <a:latin typeface="Quicksand"/>
                <a:ea typeface="Quicksand"/>
                <a:cs typeface="Quicksand"/>
                <a:sym typeface="Quicksand"/>
              </a:rPr>
              <a:t>Enhancements in Clickbait Detection Accuracy</a:t>
            </a:r>
          </a:p>
        </p:txBody>
      </p:sp>
      <p:sp>
        <p:nvSpPr>
          <p:cNvPr name="TextBox 12" id="12"/>
          <p:cNvSpPr txBox="true"/>
          <p:nvPr/>
        </p:nvSpPr>
        <p:spPr>
          <a:xfrm rot="0">
            <a:off x="703334" y="3813585"/>
            <a:ext cx="5100638" cy="338058"/>
          </a:xfrm>
          <a:prstGeom prst="rect">
            <a:avLst/>
          </a:prstGeom>
        </p:spPr>
        <p:txBody>
          <a:bodyPr anchor="t" rtlCol="false" tIns="0" lIns="0" bIns="0" rIns="0">
            <a:spAutoFit/>
          </a:bodyPr>
          <a:lstStyle/>
          <a:p>
            <a:pPr algn="l">
              <a:lnSpc>
                <a:spcPts val="2502"/>
              </a:lnSpc>
            </a:pPr>
            <a:r>
              <a:rPr lang="en-US" b="true" sz="2553">
                <a:solidFill>
                  <a:srgbClr val="0F4662"/>
                </a:solidFill>
                <a:latin typeface="Quicksand Bold"/>
                <a:ea typeface="Quicksand Bold"/>
                <a:cs typeface="Quicksand Bold"/>
                <a:sym typeface="Quicksand Bold"/>
              </a:rPr>
              <a:t>Data Augmentation</a:t>
            </a:r>
          </a:p>
        </p:txBody>
      </p:sp>
      <p:sp>
        <p:nvSpPr>
          <p:cNvPr name="TextBox 13" id="13"/>
          <p:cNvSpPr txBox="true"/>
          <p:nvPr/>
        </p:nvSpPr>
        <p:spPr>
          <a:xfrm rot="0">
            <a:off x="685191" y="4189693"/>
            <a:ext cx="13994904" cy="637911"/>
          </a:xfrm>
          <a:prstGeom prst="rect">
            <a:avLst/>
          </a:prstGeom>
        </p:spPr>
        <p:txBody>
          <a:bodyPr anchor="t" rtlCol="false" tIns="0" lIns="0" bIns="0" rIns="0">
            <a:spAutoFit/>
          </a:bodyPr>
          <a:lstStyle/>
          <a:p>
            <a:pPr algn="l">
              <a:lnSpc>
                <a:spcPts val="2423"/>
              </a:lnSpc>
            </a:pPr>
            <a:r>
              <a:rPr lang="en-US" sz="2392">
                <a:solidFill>
                  <a:srgbClr val="0F4662"/>
                </a:solidFill>
                <a:latin typeface="Quicksand"/>
                <a:ea typeface="Quicksand"/>
                <a:cs typeface="Quicksand"/>
                <a:sym typeface="Quicksand"/>
              </a:rPr>
              <a:t>Duplicate versions of titles with different wordings (e.g. bolded words, exclamation marks, marketing wording) were added, to diversify the data and improve the overall ability of the model.</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descr="\\DROBO-FS\QuickDrops\JB\PPTX NG\Droplets\LightingOverlay.png"/>
          <p:cNvSpPr/>
          <p:nvPr/>
        </p:nvSpPr>
        <p:spPr>
          <a:xfrm flipH="false" flipV="false" rot="0">
            <a:off x="0" y="-19050"/>
            <a:ext cx="18288004" cy="10287002"/>
          </a:xfrm>
          <a:custGeom>
            <a:avLst/>
            <a:gdLst/>
            <a:ahLst/>
            <a:cxnLst/>
            <a:rect r="r" b="b" t="t" l="l"/>
            <a:pathLst>
              <a:path h="10287002" w="18288004">
                <a:moveTo>
                  <a:pt x="0" y="0"/>
                </a:moveTo>
                <a:lnTo>
                  <a:pt x="18288004" y="0"/>
                </a:lnTo>
                <a:lnTo>
                  <a:pt x="18288004" y="10287002"/>
                </a:lnTo>
                <a:lnTo>
                  <a:pt x="0" y="10287002"/>
                </a:lnTo>
                <a:lnTo>
                  <a:pt x="0" y="0"/>
                </a:lnTo>
                <a:close/>
              </a:path>
            </a:pathLst>
          </a:custGeom>
          <a:blipFill>
            <a:blip r:embed="rId2">
              <a:alphaModFix amt="30000"/>
            </a:blip>
            <a:stretch>
              <a:fillRect l="0" t="0" r="0" b="0"/>
            </a:stretch>
          </a:blipFill>
        </p:spPr>
      </p:sp>
      <p:sp>
        <p:nvSpPr>
          <p:cNvPr name="Freeform 3" id="3"/>
          <p:cNvSpPr/>
          <p:nvPr/>
        </p:nvSpPr>
        <p:spPr>
          <a:xfrm flipH="false" flipV="false" rot="0">
            <a:off x="-21432" y="0"/>
            <a:ext cx="18080832" cy="10287002"/>
          </a:xfrm>
          <a:custGeom>
            <a:avLst/>
            <a:gdLst/>
            <a:ahLst/>
            <a:cxnLst/>
            <a:rect r="r" b="b" t="t" l="l"/>
            <a:pathLst>
              <a:path h="10287002" w="18080832">
                <a:moveTo>
                  <a:pt x="0" y="0"/>
                </a:moveTo>
                <a:lnTo>
                  <a:pt x="18080832" y="0"/>
                </a:lnTo>
                <a:lnTo>
                  <a:pt x="18080832" y="10287002"/>
                </a:lnTo>
                <a:lnTo>
                  <a:pt x="0" y="102870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75989" y="2813124"/>
            <a:ext cx="16502062" cy="388501"/>
          </a:xfrm>
          <a:prstGeom prst="rect">
            <a:avLst/>
          </a:prstGeom>
        </p:spPr>
        <p:txBody>
          <a:bodyPr anchor="t" rtlCol="false" tIns="0" lIns="0" bIns="0" rIns="0">
            <a:spAutoFit/>
          </a:bodyPr>
          <a:lstStyle/>
          <a:p>
            <a:pPr algn="l">
              <a:lnSpc>
                <a:spcPts val="3090"/>
              </a:lnSpc>
            </a:pPr>
            <a:r>
              <a:rPr lang="en-US" b="true" sz="2812">
                <a:solidFill>
                  <a:srgbClr val="0F4662"/>
                </a:solidFill>
                <a:latin typeface="Quicksand Bold"/>
                <a:ea typeface="Quicksand Bold"/>
                <a:cs typeface="Quicksand Bold"/>
                <a:sym typeface="Quicksand Bold"/>
              </a:rPr>
              <a:t>High accuracy in classification</a:t>
            </a:r>
          </a:p>
        </p:txBody>
      </p:sp>
      <p:sp>
        <p:nvSpPr>
          <p:cNvPr name="TextBox 5" id="5"/>
          <p:cNvSpPr txBox="true"/>
          <p:nvPr/>
        </p:nvSpPr>
        <p:spPr>
          <a:xfrm rot="0">
            <a:off x="1075989" y="3317568"/>
            <a:ext cx="16502062" cy="293115"/>
          </a:xfrm>
          <a:prstGeom prst="rect">
            <a:avLst/>
          </a:prstGeom>
        </p:spPr>
        <p:txBody>
          <a:bodyPr anchor="t" rtlCol="false" tIns="0" lIns="0" bIns="0" rIns="0">
            <a:spAutoFit/>
          </a:bodyPr>
          <a:lstStyle/>
          <a:p>
            <a:pPr algn="l">
              <a:lnSpc>
                <a:spcPts val="2107"/>
              </a:lnSpc>
            </a:pPr>
            <a:r>
              <a:rPr lang="en-US" sz="2242">
                <a:solidFill>
                  <a:srgbClr val="0F4662"/>
                </a:solidFill>
                <a:latin typeface="Quicksand"/>
                <a:ea typeface="Quicksand"/>
                <a:cs typeface="Quicksand"/>
                <a:sym typeface="Quicksand"/>
              </a:rPr>
              <a:t>GPT-4 demonstrated high accuracy when classifying clickbait tactics through few-shot prompting.</a:t>
            </a:r>
          </a:p>
        </p:txBody>
      </p:sp>
      <p:sp>
        <p:nvSpPr>
          <p:cNvPr name="Freeform 6" id="6"/>
          <p:cNvSpPr/>
          <p:nvPr/>
        </p:nvSpPr>
        <p:spPr>
          <a:xfrm flipH="false" flipV="false" rot="0">
            <a:off x="795618" y="4495274"/>
            <a:ext cx="114300" cy="114300"/>
          </a:xfrm>
          <a:custGeom>
            <a:avLst/>
            <a:gdLst/>
            <a:ahLst/>
            <a:cxnLst/>
            <a:rect r="r" b="b" t="t" l="l"/>
            <a:pathLst>
              <a:path h="114300" w="114300">
                <a:moveTo>
                  <a:pt x="0" y="0"/>
                </a:moveTo>
                <a:lnTo>
                  <a:pt x="114300" y="0"/>
                </a:lnTo>
                <a:lnTo>
                  <a:pt x="114300" y="114300"/>
                </a:lnTo>
                <a:lnTo>
                  <a:pt x="0" y="114300"/>
                </a:lnTo>
                <a:lnTo>
                  <a:pt x="0" y="0"/>
                </a:lnTo>
                <a:close/>
              </a:path>
            </a:pathLst>
          </a:custGeom>
          <a:blipFill>
            <a:blip r:embed="rId5"/>
            <a:stretch>
              <a:fillRect l="0" t="0" r="0" b="0"/>
            </a:stretch>
          </a:blipFill>
        </p:spPr>
      </p:sp>
      <p:sp>
        <p:nvSpPr>
          <p:cNvPr name="TextBox 7" id="7"/>
          <p:cNvSpPr txBox="true"/>
          <p:nvPr/>
        </p:nvSpPr>
        <p:spPr>
          <a:xfrm rot="0">
            <a:off x="1092798" y="4381164"/>
            <a:ext cx="16502062" cy="388501"/>
          </a:xfrm>
          <a:prstGeom prst="rect">
            <a:avLst/>
          </a:prstGeom>
        </p:spPr>
        <p:txBody>
          <a:bodyPr anchor="t" rtlCol="false" tIns="0" lIns="0" bIns="0" rIns="0">
            <a:spAutoFit/>
          </a:bodyPr>
          <a:lstStyle/>
          <a:p>
            <a:pPr algn="l">
              <a:lnSpc>
                <a:spcPts val="3090"/>
              </a:lnSpc>
            </a:pPr>
            <a:r>
              <a:rPr lang="en-US" b="true" sz="2812">
                <a:solidFill>
                  <a:srgbClr val="0F4662"/>
                </a:solidFill>
                <a:latin typeface="Quicksand Bold"/>
                <a:ea typeface="Quicksand Bold"/>
                <a:cs typeface="Quicksand Bold"/>
                <a:sym typeface="Quicksand Bold"/>
              </a:rPr>
              <a:t>False positives observed</a:t>
            </a:r>
          </a:p>
        </p:txBody>
      </p:sp>
      <p:sp>
        <p:nvSpPr>
          <p:cNvPr name="TextBox 8" id="8"/>
          <p:cNvSpPr txBox="true"/>
          <p:nvPr/>
        </p:nvSpPr>
        <p:spPr>
          <a:xfrm rot="0">
            <a:off x="1092798" y="4895133"/>
            <a:ext cx="16502062" cy="595703"/>
          </a:xfrm>
          <a:prstGeom prst="rect">
            <a:avLst/>
          </a:prstGeom>
        </p:spPr>
        <p:txBody>
          <a:bodyPr anchor="t" rtlCol="false" tIns="0" lIns="0" bIns="0" rIns="0">
            <a:spAutoFit/>
          </a:bodyPr>
          <a:lstStyle/>
          <a:p>
            <a:pPr algn="l">
              <a:lnSpc>
                <a:spcPts val="2315"/>
              </a:lnSpc>
            </a:pPr>
            <a:r>
              <a:rPr lang="en-US" sz="2463">
                <a:solidFill>
                  <a:srgbClr val="0F4662"/>
                </a:solidFill>
                <a:latin typeface="Quicksand"/>
                <a:ea typeface="Quicksand"/>
                <a:cs typeface="Quicksand"/>
                <a:sym typeface="Quicksand"/>
              </a:rPr>
              <a:t>Despite its strengths, the model produced false positives, indicating a cautious approach that may lead to misclassification.</a:t>
            </a:r>
          </a:p>
        </p:txBody>
      </p:sp>
      <p:sp>
        <p:nvSpPr>
          <p:cNvPr name="TextBox 9" id="9"/>
          <p:cNvSpPr txBox="true"/>
          <p:nvPr/>
        </p:nvSpPr>
        <p:spPr>
          <a:xfrm rot="0">
            <a:off x="762000" y="762000"/>
            <a:ext cx="15197138" cy="655930"/>
          </a:xfrm>
          <a:prstGeom prst="rect">
            <a:avLst/>
          </a:prstGeom>
        </p:spPr>
        <p:txBody>
          <a:bodyPr anchor="t" rtlCol="false" tIns="0" lIns="0" bIns="0" rIns="0">
            <a:spAutoFit/>
          </a:bodyPr>
          <a:lstStyle/>
          <a:p>
            <a:pPr algn="l">
              <a:lnSpc>
                <a:spcPts val="5107"/>
              </a:lnSpc>
            </a:pPr>
            <a:r>
              <a:rPr lang="en-US" b="true" sz="4559" i="true">
                <a:solidFill>
                  <a:srgbClr val="0F4662"/>
                </a:solidFill>
                <a:latin typeface="Cormorant Garamond Bold Italics"/>
                <a:ea typeface="Cormorant Garamond Bold Italics"/>
                <a:cs typeface="Cormorant Garamond Bold Italics"/>
                <a:sym typeface="Cormorant Garamond Bold Italics"/>
              </a:rPr>
              <a:t>Evaluating GPT-4's Few-Shot Prompting</a:t>
            </a:r>
          </a:p>
        </p:txBody>
      </p:sp>
      <p:sp>
        <p:nvSpPr>
          <p:cNvPr name="TextBox 10" id="10"/>
          <p:cNvSpPr txBox="true"/>
          <p:nvPr/>
        </p:nvSpPr>
        <p:spPr>
          <a:xfrm rot="0">
            <a:off x="762000" y="1485900"/>
            <a:ext cx="15197138" cy="332042"/>
          </a:xfrm>
          <a:prstGeom prst="rect">
            <a:avLst/>
          </a:prstGeom>
        </p:spPr>
        <p:txBody>
          <a:bodyPr anchor="t" rtlCol="false" tIns="0" lIns="0" bIns="0" rIns="0">
            <a:spAutoFit/>
          </a:bodyPr>
          <a:lstStyle/>
          <a:p>
            <a:pPr algn="l">
              <a:lnSpc>
                <a:spcPts val="2551"/>
              </a:lnSpc>
            </a:pPr>
            <a:r>
              <a:rPr lang="en-US" sz="2429">
                <a:solidFill>
                  <a:srgbClr val="0F4662"/>
                </a:solidFill>
                <a:latin typeface="Quicksand"/>
                <a:ea typeface="Quicksand"/>
                <a:cs typeface="Quicksand"/>
                <a:sym typeface="Quicksand"/>
              </a:rPr>
              <a:t>Analyzing the effectiveness of few-shot prompting in classifying clickbait tactics with GPT-4</a:t>
            </a:r>
          </a:p>
        </p:txBody>
      </p:sp>
      <p:sp>
        <p:nvSpPr>
          <p:cNvPr name="AutoShape 11" id="11"/>
          <p:cNvSpPr/>
          <p:nvPr/>
        </p:nvSpPr>
        <p:spPr>
          <a:xfrm rot="-12373">
            <a:off x="741641" y="4129966"/>
            <a:ext cx="16807081" cy="0"/>
          </a:xfrm>
          <a:prstGeom prst="line">
            <a:avLst/>
          </a:prstGeom>
          <a:ln cap="rnd" w="19050">
            <a:solidFill>
              <a:srgbClr val="0F4662"/>
            </a:solidFill>
            <a:prstDash val="solid"/>
            <a:headEnd type="none" len="sm" w="sm"/>
            <a:tailEnd type="none" len="sm" w="sm"/>
          </a:ln>
        </p:spPr>
      </p:sp>
      <p:sp>
        <p:nvSpPr>
          <p:cNvPr name="AutoShape 12" id="12"/>
          <p:cNvSpPr/>
          <p:nvPr/>
        </p:nvSpPr>
        <p:spPr>
          <a:xfrm rot="-12373">
            <a:off x="741641" y="5727034"/>
            <a:ext cx="16807081" cy="0"/>
          </a:xfrm>
          <a:prstGeom prst="line">
            <a:avLst/>
          </a:prstGeom>
          <a:ln cap="rnd" w="19050">
            <a:solidFill>
              <a:srgbClr val="0F4662"/>
            </a:solidFill>
            <a:prstDash val="solid"/>
            <a:headEnd type="none" len="sm" w="sm"/>
            <a:tailEnd type="none" len="sm" w="sm"/>
          </a:ln>
        </p:spPr>
      </p:sp>
      <p:sp>
        <p:nvSpPr>
          <p:cNvPr name="Freeform 13" id="13"/>
          <p:cNvSpPr/>
          <p:nvPr/>
        </p:nvSpPr>
        <p:spPr>
          <a:xfrm flipH="false" flipV="false" rot="0">
            <a:off x="726078" y="6192484"/>
            <a:ext cx="114300" cy="114300"/>
          </a:xfrm>
          <a:custGeom>
            <a:avLst/>
            <a:gdLst/>
            <a:ahLst/>
            <a:cxnLst/>
            <a:rect r="r" b="b" t="t" l="l"/>
            <a:pathLst>
              <a:path h="114300" w="114300">
                <a:moveTo>
                  <a:pt x="0" y="0"/>
                </a:moveTo>
                <a:lnTo>
                  <a:pt x="114300" y="0"/>
                </a:lnTo>
                <a:lnTo>
                  <a:pt x="114300" y="114300"/>
                </a:lnTo>
                <a:lnTo>
                  <a:pt x="0" y="114300"/>
                </a:lnTo>
                <a:lnTo>
                  <a:pt x="0" y="0"/>
                </a:lnTo>
                <a:close/>
              </a:path>
            </a:pathLst>
          </a:custGeom>
          <a:blipFill>
            <a:blip r:embed="rId5"/>
            <a:stretch>
              <a:fillRect l="0" t="0" r="0" b="0"/>
            </a:stretch>
          </a:blipFill>
        </p:spPr>
      </p:sp>
      <p:sp>
        <p:nvSpPr>
          <p:cNvPr name="TextBox 14" id="14"/>
          <p:cNvSpPr txBox="true"/>
          <p:nvPr/>
        </p:nvSpPr>
        <p:spPr>
          <a:xfrm rot="0">
            <a:off x="1023258" y="6078375"/>
            <a:ext cx="16502062" cy="388501"/>
          </a:xfrm>
          <a:prstGeom prst="rect">
            <a:avLst/>
          </a:prstGeom>
        </p:spPr>
        <p:txBody>
          <a:bodyPr anchor="t" rtlCol="false" tIns="0" lIns="0" bIns="0" rIns="0">
            <a:spAutoFit/>
          </a:bodyPr>
          <a:lstStyle/>
          <a:p>
            <a:pPr algn="l">
              <a:lnSpc>
                <a:spcPts val="3090"/>
              </a:lnSpc>
            </a:pPr>
            <a:r>
              <a:rPr lang="en-US" b="true" sz="2812">
                <a:solidFill>
                  <a:srgbClr val="0F4662"/>
                </a:solidFill>
                <a:latin typeface="Quicksand Bold"/>
                <a:ea typeface="Quicksand Bold"/>
                <a:cs typeface="Quicksand Bold"/>
                <a:sym typeface="Quicksand Bold"/>
              </a:rPr>
              <a:t>Challenges for Clickbait Attribution</a:t>
            </a:r>
          </a:p>
        </p:txBody>
      </p:sp>
      <p:sp>
        <p:nvSpPr>
          <p:cNvPr name="TextBox 15" id="15"/>
          <p:cNvSpPr txBox="true"/>
          <p:nvPr/>
        </p:nvSpPr>
        <p:spPr>
          <a:xfrm rot="0">
            <a:off x="603038" y="6552003"/>
            <a:ext cx="17174415" cy="1524000"/>
          </a:xfrm>
          <a:prstGeom prst="rect">
            <a:avLst/>
          </a:prstGeom>
        </p:spPr>
        <p:txBody>
          <a:bodyPr anchor="t" rtlCol="false" tIns="0" lIns="0" bIns="0" rIns="0">
            <a:spAutoFit/>
          </a:bodyPr>
          <a:lstStyle/>
          <a:p>
            <a:pPr algn="l">
              <a:lnSpc>
                <a:spcPts val="3037"/>
              </a:lnSpc>
            </a:pPr>
            <a:r>
              <a:rPr lang="en-US" sz="2531">
                <a:solidFill>
                  <a:srgbClr val="0F4662"/>
                </a:solidFill>
                <a:latin typeface="Quicksand"/>
                <a:ea typeface="Quicksand"/>
                <a:cs typeface="Quicksand"/>
                <a:sym typeface="Quicksand"/>
              </a:rPr>
              <a:t>Further False-Positives: Model over-attributes tactics, including correct ones but inferring extras, leading to high Recall but lower Precision.</a:t>
            </a:r>
          </a:p>
          <a:p>
            <a:pPr algn="l">
              <a:lnSpc>
                <a:spcPts val="3037"/>
              </a:lnSpc>
            </a:pPr>
            <a:r>
              <a:rPr lang="en-US" sz="2531">
                <a:solidFill>
                  <a:srgbClr val="0F4662"/>
                </a:solidFill>
                <a:latin typeface="Quicksand"/>
                <a:ea typeface="Quicksand"/>
                <a:cs typeface="Quicksand"/>
                <a:sym typeface="Quicksand"/>
              </a:rPr>
              <a:t>Ambiguous Tactic Interpretation: Model tends to interpret tactics too broadly. For example, emotional expressions like “You’ll Be Furious” will also be labeled as Direct Appeals, even though their main meaning is to activate emotion.</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6064190" y="1298176"/>
            <a:ext cx="5303432" cy="7960124"/>
          </a:xfrm>
          <a:custGeom>
            <a:avLst/>
            <a:gdLst/>
            <a:ahLst/>
            <a:cxnLst/>
            <a:rect r="r" b="b" t="t" l="l"/>
            <a:pathLst>
              <a:path h="7960124" w="5303432">
                <a:moveTo>
                  <a:pt x="0" y="0"/>
                </a:moveTo>
                <a:lnTo>
                  <a:pt x="5303432" y="0"/>
                </a:lnTo>
                <a:lnTo>
                  <a:pt x="5303432" y="7960124"/>
                </a:lnTo>
                <a:lnTo>
                  <a:pt x="0" y="7960124"/>
                </a:lnTo>
                <a:lnTo>
                  <a:pt x="0" y="0"/>
                </a:lnTo>
                <a:close/>
              </a:path>
            </a:pathLst>
          </a:custGeom>
          <a:blipFill>
            <a:blip r:embed="rId2"/>
            <a:stretch>
              <a:fillRect l="0" t="0" r="0" b="0"/>
            </a:stretch>
          </a:blipFill>
        </p:spPr>
      </p:sp>
      <p:sp>
        <p:nvSpPr>
          <p:cNvPr name="TextBox 3" id="3"/>
          <p:cNvSpPr txBox="true"/>
          <p:nvPr/>
        </p:nvSpPr>
        <p:spPr>
          <a:xfrm rot="0">
            <a:off x="6583753" y="372770"/>
            <a:ext cx="4264306" cy="655930"/>
          </a:xfrm>
          <a:prstGeom prst="rect">
            <a:avLst/>
          </a:prstGeom>
        </p:spPr>
        <p:txBody>
          <a:bodyPr anchor="t" rtlCol="false" tIns="0" lIns="0" bIns="0" rIns="0">
            <a:spAutoFit/>
          </a:bodyPr>
          <a:lstStyle/>
          <a:p>
            <a:pPr algn="l">
              <a:lnSpc>
                <a:spcPts val="5107"/>
              </a:lnSpc>
            </a:pPr>
            <a:r>
              <a:rPr lang="en-US" b="true" sz="4559" i="true">
                <a:solidFill>
                  <a:srgbClr val="0F4662"/>
                </a:solidFill>
                <a:latin typeface="Cormorant Garamond Bold Italics"/>
                <a:ea typeface="Cormorant Garamond Bold Italics"/>
                <a:cs typeface="Cormorant Garamond Bold Italics"/>
                <a:sym typeface="Cormorant Garamond Bold Italics"/>
              </a:rPr>
              <a:t>Graphical Abstract</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2991177" y="15849"/>
            <a:ext cx="5296823" cy="10271151"/>
            <a:chOff x="0" y="0"/>
            <a:chExt cx="1395048" cy="2705159"/>
          </a:xfrm>
        </p:grpSpPr>
        <p:sp>
          <p:nvSpPr>
            <p:cNvPr name="Freeform 3" id="3"/>
            <p:cNvSpPr/>
            <p:nvPr/>
          </p:nvSpPr>
          <p:spPr>
            <a:xfrm flipH="false" flipV="false" rot="0">
              <a:off x="0" y="0"/>
              <a:ext cx="1395048" cy="2705159"/>
            </a:xfrm>
            <a:custGeom>
              <a:avLst/>
              <a:gdLst/>
              <a:ahLst/>
              <a:cxnLst/>
              <a:rect r="r" b="b" t="t" l="l"/>
              <a:pathLst>
                <a:path h="2705159" w="1395048">
                  <a:moveTo>
                    <a:pt x="0" y="0"/>
                  </a:moveTo>
                  <a:lnTo>
                    <a:pt x="1395048" y="0"/>
                  </a:lnTo>
                  <a:lnTo>
                    <a:pt x="1395048" y="2705159"/>
                  </a:lnTo>
                  <a:lnTo>
                    <a:pt x="0" y="2705159"/>
                  </a:lnTo>
                  <a:close/>
                </a:path>
              </a:pathLst>
            </a:custGeom>
            <a:solidFill>
              <a:srgbClr val="7994A0"/>
            </a:solidFill>
          </p:spPr>
        </p:sp>
        <p:sp>
          <p:nvSpPr>
            <p:cNvPr name="TextBox 4" id="4"/>
            <p:cNvSpPr txBox="true"/>
            <p:nvPr/>
          </p:nvSpPr>
          <p:spPr>
            <a:xfrm>
              <a:off x="0" y="-47625"/>
              <a:ext cx="1395048" cy="2752784"/>
            </a:xfrm>
            <a:prstGeom prst="rect">
              <a:avLst/>
            </a:prstGeom>
          </p:spPr>
          <p:txBody>
            <a:bodyPr anchor="ctr" rtlCol="false" tIns="50800" lIns="50800" bIns="50800" rIns="50800"/>
            <a:lstStyle/>
            <a:p>
              <a:pPr algn="ctr">
                <a:lnSpc>
                  <a:spcPts val="3693"/>
                </a:lnSpc>
              </a:pPr>
            </a:p>
          </p:txBody>
        </p:sp>
      </p:grpSp>
      <p:sp>
        <p:nvSpPr>
          <p:cNvPr name="TextBox 5" id="5"/>
          <p:cNvSpPr txBox="true"/>
          <p:nvPr/>
        </p:nvSpPr>
        <p:spPr>
          <a:xfrm rot="0">
            <a:off x="587935" y="914400"/>
            <a:ext cx="13065193" cy="1085215"/>
          </a:xfrm>
          <a:prstGeom prst="rect">
            <a:avLst/>
          </a:prstGeom>
        </p:spPr>
        <p:txBody>
          <a:bodyPr anchor="t" rtlCol="false" tIns="0" lIns="0" bIns="0" rIns="0">
            <a:spAutoFit/>
          </a:bodyPr>
          <a:lstStyle/>
          <a:p>
            <a:pPr algn="ctr"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Project Objectives​</a:t>
            </a:r>
          </a:p>
        </p:txBody>
      </p:sp>
      <p:sp>
        <p:nvSpPr>
          <p:cNvPr name="TextBox 6" id="6"/>
          <p:cNvSpPr txBox="true"/>
          <p:nvPr/>
        </p:nvSpPr>
        <p:spPr>
          <a:xfrm rot="0">
            <a:off x="2993036" y="2206278"/>
            <a:ext cx="8798358" cy="6088761"/>
          </a:xfrm>
          <a:prstGeom prst="rect">
            <a:avLst/>
          </a:prstGeom>
        </p:spPr>
        <p:txBody>
          <a:bodyPr anchor="t" rtlCol="false" tIns="0" lIns="0" bIns="0" rIns="0">
            <a:spAutoFit/>
          </a:bodyPr>
          <a:lstStyle/>
          <a:p>
            <a:pPr algn="l" marL="518160" indent="-259080" lvl="1">
              <a:lnSpc>
                <a:spcPts val="4944"/>
              </a:lnSpc>
              <a:buAutoNum type="arabicPeriod" startAt="1"/>
            </a:pPr>
            <a:r>
              <a:rPr lang="en-US" sz="2400">
                <a:solidFill>
                  <a:srgbClr val="0F4662"/>
                </a:solidFill>
                <a:latin typeface="Quicksand"/>
                <a:ea typeface="Quicksand"/>
                <a:cs typeface="Quicksand"/>
                <a:sym typeface="Quicksand"/>
              </a:rPr>
              <a:t>Develop dual-capability system:​</a:t>
            </a:r>
          </a:p>
          <a:p>
            <a:pPr algn="l">
              <a:lnSpc>
                <a:spcPts val="4944"/>
              </a:lnSpc>
            </a:pPr>
            <a:r>
              <a:rPr lang="en-US" sz="2400">
                <a:solidFill>
                  <a:srgbClr val="0F4662"/>
                </a:solidFill>
                <a:latin typeface="Quicksand"/>
                <a:ea typeface="Quicksand"/>
                <a:cs typeface="Quicksand"/>
                <a:sym typeface="Quicksand"/>
              </a:rPr>
              <a:t>          1.1. Detection (binary classification)​</a:t>
            </a:r>
          </a:p>
          <a:p>
            <a:pPr algn="l">
              <a:lnSpc>
                <a:spcPts val="4944"/>
              </a:lnSpc>
            </a:pPr>
            <a:r>
              <a:rPr lang="en-US" sz="2400">
                <a:solidFill>
                  <a:srgbClr val="0F4662"/>
                </a:solidFill>
                <a:latin typeface="Quicksand"/>
                <a:ea typeface="Quicksand"/>
                <a:cs typeface="Quicksand"/>
                <a:sym typeface="Quicksand"/>
              </a:rPr>
              <a:t>          1.2. </a:t>
            </a:r>
            <a:r>
              <a:rPr lang="en-US" sz="2400">
                <a:solidFill>
                  <a:srgbClr val="0F4662"/>
                </a:solidFill>
                <a:latin typeface="Quicksand"/>
                <a:ea typeface="Quicksand"/>
                <a:cs typeface="Quicksand"/>
                <a:sym typeface="Quicksand"/>
              </a:rPr>
              <a:t>Method attribution (multi-label classification)​</a:t>
            </a:r>
          </a:p>
          <a:p>
            <a:pPr algn="l">
              <a:lnSpc>
                <a:spcPts val="4944"/>
              </a:lnSpc>
            </a:pPr>
            <a:r>
              <a:rPr lang="en-US" sz="2400">
                <a:solidFill>
                  <a:srgbClr val="0F4662"/>
                </a:solidFill>
                <a:latin typeface="Quicksand"/>
                <a:ea typeface="Quicksand"/>
                <a:cs typeface="Quicksand"/>
                <a:sym typeface="Quicksand"/>
              </a:rPr>
              <a:t>    2. </a:t>
            </a:r>
            <a:r>
              <a:rPr lang="en-US" sz="2400">
                <a:solidFill>
                  <a:srgbClr val="0F4662"/>
                </a:solidFill>
                <a:latin typeface="Quicksand"/>
                <a:ea typeface="Quicksand"/>
                <a:cs typeface="Quicksand"/>
                <a:sym typeface="Quicksand"/>
              </a:rPr>
              <a:t>Compare architectural approaches:​</a:t>
            </a:r>
          </a:p>
          <a:p>
            <a:pPr algn="l">
              <a:lnSpc>
                <a:spcPts val="4944"/>
              </a:lnSpc>
            </a:pPr>
            <a:r>
              <a:rPr lang="en-US" sz="2400">
                <a:solidFill>
                  <a:srgbClr val="0F4662"/>
                </a:solidFill>
                <a:latin typeface="Quicksand"/>
                <a:ea typeface="Quicksand"/>
                <a:cs typeface="Quicksand"/>
                <a:sym typeface="Quicksand"/>
              </a:rPr>
              <a:t>         2.1. </a:t>
            </a:r>
            <a:r>
              <a:rPr lang="en-US" sz="2400">
                <a:solidFill>
                  <a:srgbClr val="0F4662"/>
                </a:solidFill>
                <a:latin typeface="Quicksand"/>
                <a:ea typeface="Quicksand"/>
                <a:cs typeface="Quicksand"/>
                <a:sym typeface="Quicksand"/>
              </a:rPr>
              <a:t>Single-step (joint detection + attribution) using LLMs​</a:t>
            </a:r>
          </a:p>
          <a:p>
            <a:pPr algn="l">
              <a:lnSpc>
                <a:spcPts val="4944"/>
              </a:lnSpc>
            </a:pPr>
            <a:r>
              <a:rPr lang="en-US" sz="2400">
                <a:solidFill>
                  <a:srgbClr val="0F4662"/>
                </a:solidFill>
                <a:latin typeface="Quicksand"/>
                <a:ea typeface="Quicksand"/>
                <a:cs typeface="Quicksand"/>
                <a:sym typeface="Quicksand"/>
              </a:rPr>
              <a:t>        2.2. </a:t>
            </a:r>
            <a:r>
              <a:rPr lang="en-US" sz="2400">
                <a:solidFill>
                  <a:srgbClr val="0F4662"/>
                </a:solidFill>
                <a:latin typeface="Quicksand"/>
                <a:ea typeface="Quicksand"/>
                <a:cs typeface="Quicksand"/>
                <a:sym typeface="Quicksand"/>
              </a:rPr>
              <a:t>Two-step (cascaded models) using fine-tuned BERT​</a:t>
            </a:r>
          </a:p>
          <a:p>
            <a:pPr algn="l">
              <a:lnSpc>
                <a:spcPts val="4944"/>
              </a:lnSpc>
            </a:pPr>
            <a:r>
              <a:rPr lang="en-US" sz="2400">
                <a:solidFill>
                  <a:srgbClr val="0F4662"/>
                </a:solidFill>
                <a:latin typeface="Quicksand"/>
                <a:ea typeface="Quicksand"/>
                <a:cs typeface="Quicksand"/>
                <a:sym typeface="Quicksand"/>
              </a:rPr>
              <a:t>    3.</a:t>
            </a:r>
            <a:r>
              <a:rPr lang="en-US" sz="2400">
                <a:solidFill>
                  <a:srgbClr val="0F4662"/>
                </a:solidFill>
                <a:latin typeface="Quicksand"/>
                <a:ea typeface="Quicksand"/>
                <a:cs typeface="Quicksand"/>
                <a:sym typeface="Quicksand"/>
              </a:rPr>
              <a:t>Establish evaluation framework:​</a:t>
            </a:r>
          </a:p>
          <a:p>
            <a:pPr algn="l">
              <a:lnSpc>
                <a:spcPts val="4944"/>
              </a:lnSpc>
            </a:pPr>
            <a:r>
              <a:rPr lang="en-US" sz="2400">
                <a:solidFill>
                  <a:srgbClr val="0F4662"/>
                </a:solidFill>
                <a:latin typeface="Quicksand"/>
                <a:ea typeface="Quicksand"/>
                <a:cs typeface="Quicksand"/>
                <a:sym typeface="Quicksand"/>
              </a:rPr>
              <a:t>         3.1. </a:t>
            </a:r>
            <a:r>
              <a:rPr lang="en-US" sz="2400">
                <a:solidFill>
                  <a:srgbClr val="0F4662"/>
                </a:solidFill>
                <a:latin typeface="Quicksand"/>
                <a:ea typeface="Quicksand"/>
                <a:cs typeface="Quicksand"/>
                <a:sym typeface="Quicksand"/>
              </a:rPr>
              <a:t>Quantitative metrics (F1, accuracy, recall, precision)​</a:t>
            </a:r>
          </a:p>
          <a:p>
            <a:pPr algn="l">
              <a:lnSpc>
                <a:spcPts val="4944"/>
              </a:lnSpc>
            </a:pPr>
            <a:r>
              <a:rPr lang="en-US" sz="2400">
                <a:solidFill>
                  <a:srgbClr val="0F4662"/>
                </a:solidFill>
                <a:latin typeface="Quicksand"/>
                <a:ea typeface="Quicksand"/>
                <a:cs typeface="Quicksand"/>
                <a:sym typeface="Quicksand"/>
              </a:rPr>
              <a:t>         3.2. </a:t>
            </a:r>
            <a:r>
              <a:rPr lang="en-US" sz="2400">
                <a:solidFill>
                  <a:srgbClr val="0F4662"/>
                </a:solidFill>
                <a:latin typeface="Quicksand"/>
                <a:ea typeface="Quicksand"/>
                <a:cs typeface="Quicksand"/>
                <a:sym typeface="Quicksand"/>
              </a:rPr>
              <a:t>Human evaluation protocol</a:t>
            </a:r>
          </a:p>
          <a:p>
            <a:pPr algn="l" marL="0" indent="0" lvl="0">
              <a:lnSpc>
                <a:spcPts val="407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099486"/>
            <a:chOff x="0" y="0"/>
            <a:chExt cx="4816593" cy="1079700"/>
          </a:xfrm>
        </p:grpSpPr>
        <p:sp>
          <p:nvSpPr>
            <p:cNvPr name="Freeform 3" id="3"/>
            <p:cNvSpPr/>
            <p:nvPr/>
          </p:nvSpPr>
          <p:spPr>
            <a:xfrm flipH="false" flipV="false" rot="0">
              <a:off x="0" y="0"/>
              <a:ext cx="4816592" cy="1079700"/>
            </a:xfrm>
            <a:custGeom>
              <a:avLst/>
              <a:gdLst/>
              <a:ahLst/>
              <a:cxnLst/>
              <a:rect r="r" b="b" t="t" l="l"/>
              <a:pathLst>
                <a:path h="1079700" w="4816592">
                  <a:moveTo>
                    <a:pt x="0" y="0"/>
                  </a:moveTo>
                  <a:lnTo>
                    <a:pt x="4816592" y="0"/>
                  </a:lnTo>
                  <a:lnTo>
                    <a:pt x="4816592" y="1079700"/>
                  </a:lnTo>
                  <a:lnTo>
                    <a:pt x="0" y="1079700"/>
                  </a:lnTo>
                  <a:close/>
                </a:path>
              </a:pathLst>
            </a:custGeom>
            <a:solidFill>
              <a:srgbClr val="DBE5EA"/>
            </a:solidFill>
          </p:spPr>
        </p:sp>
        <p:sp>
          <p:nvSpPr>
            <p:cNvPr name="TextBox 4" id="4"/>
            <p:cNvSpPr txBox="true"/>
            <p:nvPr/>
          </p:nvSpPr>
          <p:spPr>
            <a:xfrm>
              <a:off x="0" y="-47625"/>
              <a:ext cx="4816593" cy="1127325"/>
            </a:xfrm>
            <a:prstGeom prst="rect">
              <a:avLst/>
            </a:prstGeom>
          </p:spPr>
          <p:txBody>
            <a:bodyPr anchor="ctr" rtlCol="false" tIns="50800" lIns="50800" bIns="50800" rIns="50800"/>
            <a:lstStyle/>
            <a:p>
              <a:pPr algn="ctr">
                <a:lnSpc>
                  <a:spcPts val="3693"/>
                </a:lnSpc>
              </a:pPr>
            </a:p>
          </p:txBody>
        </p:sp>
      </p:grpSp>
      <p:sp>
        <p:nvSpPr>
          <p:cNvPr name="Freeform 5" id="5"/>
          <p:cNvSpPr/>
          <p:nvPr/>
        </p:nvSpPr>
        <p:spPr>
          <a:xfrm flipH="false" flipV="false" rot="0">
            <a:off x="8304001" y="9529723"/>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110055" y="3154038"/>
            <a:ext cx="1989462" cy="1989462"/>
          </a:xfrm>
          <a:custGeom>
            <a:avLst/>
            <a:gdLst/>
            <a:ahLst/>
            <a:cxnLst/>
            <a:rect r="r" b="b" t="t" l="l"/>
            <a:pathLst>
              <a:path h="1989462" w="1989462">
                <a:moveTo>
                  <a:pt x="0" y="0"/>
                </a:moveTo>
                <a:lnTo>
                  <a:pt x="1989462" y="0"/>
                </a:lnTo>
                <a:lnTo>
                  <a:pt x="1989462" y="1989462"/>
                </a:lnTo>
                <a:lnTo>
                  <a:pt x="0" y="1989462"/>
                </a:lnTo>
                <a:lnTo>
                  <a:pt x="0" y="0"/>
                </a:lnTo>
                <a:close/>
              </a:path>
            </a:pathLst>
          </a:custGeom>
          <a:blipFill>
            <a:blip r:embed="rId4">
              <a:extLst>
                <a:ext uri="{96DAC541-7B7A-43D3-8B79-37D633B846F1}">
                  <asvg:svgBlip xmlns:asvg="http://schemas.microsoft.com/office/drawing/2016/SVG/main" r:embed="rId5"/>
                </a:ext>
              </a:extLst>
            </a:blip>
            <a:stretch>
              <a:fillRect l="-1984" t="0" r="-1984" b="0"/>
            </a:stretch>
          </a:blipFill>
        </p:spPr>
      </p:sp>
      <p:sp>
        <p:nvSpPr>
          <p:cNvPr name="Freeform 7" id="7"/>
          <p:cNvSpPr/>
          <p:nvPr/>
        </p:nvSpPr>
        <p:spPr>
          <a:xfrm flipH="false" flipV="false" rot="0">
            <a:off x="7299921" y="3060879"/>
            <a:ext cx="3233085" cy="2077215"/>
          </a:xfrm>
          <a:custGeom>
            <a:avLst/>
            <a:gdLst/>
            <a:ahLst/>
            <a:cxnLst/>
            <a:rect r="r" b="b" t="t" l="l"/>
            <a:pathLst>
              <a:path h="2077215" w="3233085">
                <a:moveTo>
                  <a:pt x="0" y="0"/>
                </a:moveTo>
                <a:lnTo>
                  <a:pt x="3233085" y="0"/>
                </a:lnTo>
                <a:lnTo>
                  <a:pt x="3233085" y="2077215"/>
                </a:lnTo>
                <a:lnTo>
                  <a:pt x="0" y="2077215"/>
                </a:lnTo>
                <a:lnTo>
                  <a:pt x="0" y="0"/>
                </a:lnTo>
                <a:close/>
              </a:path>
            </a:pathLst>
          </a:custGeom>
          <a:blipFill>
            <a:blip r:embed="rId6"/>
            <a:stretch>
              <a:fillRect l="0" t="0" r="0" b="0"/>
            </a:stretch>
          </a:blipFill>
        </p:spPr>
      </p:sp>
      <p:sp>
        <p:nvSpPr>
          <p:cNvPr name="Freeform 8" id="8"/>
          <p:cNvSpPr/>
          <p:nvPr/>
        </p:nvSpPr>
        <p:spPr>
          <a:xfrm flipH="false" flipV="false" rot="0">
            <a:off x="13960655" y="2884737"/>
            <a:ext cx="2322691" cy="2253357"/>
          </a:xfrm>
          <a:custGeom>
            <a:avLst/>
            <a:gdLst/>
            <a:ahLst/>
            <a:cxnLst/>
            <a:rect r="r" b="b" t="t" l="l"/>
            <a:pathLst>
              <a:path h="2253357" w="2322691">
                <a:moveTo>
                  <a:pt x="0" y="0"/>
                </a:moveTo>
                <a:lnTo>
                  <a:pt x="2322691" y="0"/>
                </a:lnTo>
                <a:lnTo>
                  <a:pt x="2322691" y="2253357"/>
                </a:lnTo>
                <a:lnTo>
                  <a:pt x="0" y="2253357"/>
                </a:lnTo>
                <a:lnTo>
                  <a:pt x="0" y="0"/>
                </a:lnTo>
                <a:close/>
              </a:path>
            </a:pathLst>
          </a:custGeom>
          <a:blipFill>
            <a:blip r:embed="rId7"/>
            <a:stretch>
              <a:fillRect l="0" t="0" r="0" b="0"/>
            </a:stretch>
          </a:blipFill>
        </p:spPr>
      </p:sp>
      <p:sp>
        <p:nvSpPr>
          <p:cNvPr name="TextBox 9" id="9"/>
          <p:cNvSpPr txBox="true"/>
          <p:nvPr/>
        </p:nvSpPr>
        <p:spPr>
          <a:xfrm rot="0">
            <a:off x="6635340" y="5897172"/>
            <a:ext cx="5017320" cy="2091690"/>
          </a:xfrm>
          <a:prstGeom prst="rect">
            <a:avLst/>
          </a:prstGeom>
        </p:spPr>
        <p:txBody>
          <a:bodyPr anchor="t" rtlCol="false" tIns="0" lIns="0" bIns="0" rIns="0">
            <a:spAutoFit/>
          </a:bodyPr>
          <a:lstStyle/>
          <a:p>
            <a:pPr algn="ctr">
              <a:lnSpc>
                <a:spcPts val="3359"/>
              </a:lnSpc>
            </a:pPr>
            <a:r>
              <a:rPr lang="en-US" sz="2400">
                <a:solidFill>
                  <a:srgbClr val="0F4662"/>
                </a:solidFill>
                <a:latin typeface="Quicksand"/>
                <a:ea typeface="Quicksand"/>
                <a:cs typeface="Quicksand"/>
                <a:sym typeface="Quicksand"/>
              </a:rPr>
              <a:t>Binary classification: Clickbait (1) or Not (0).​ </a:t>
            </a:r>
            <a:r>
              <a:rPr lang="en-US" sz="2400">
                <a:solidFill>
                  <a:srgbClr val="0F4662"/>
                </a:solidFill>
                <a:latin typeface="Quicksand"/>
                <a:ea typeface="Quicksand"/>
                <a:cs typeface="Quicksand"/>
                <a:sym typeface="Quicksand"/>
              </a:rPr>
              <a:t>If clickbait, </a:t>
            </a:r>
            <a:r>
              <a:rPr lang="en-US" sz="2400">
                <a:solidFill>
                  <a:srgbClr val="0F4662"/>
                </a:solidFill>
                <a:latin typeface="Quicksand"/>
                <a:ea typeface="Quicksand"/>
                <a:cs typeface="Quicksand"/>
                <a:sym typeface="Quicksand"/>
              </a:rPr>
              <a:t>multi-label classification: Which tactics/styles were used?​</a:t>
            </a:r>
          </a:p>
          <a:p>
            <a:pPr algn="ctr" marL="0" indent="0" lvl="0">
              <a:lnSpc>
                <a:spcPts val="3359"/>
              </a:lnSpc>
              <a:spcBef>
                <a:spcPct val="0"/>
              </a:spcBef>
            </a:pPr>
          </a:p>
        </p:txBody>
      </p:sp>
      <p:sp>
        <p:nvSpPr>
          <p:cNvPr name="TextBox 10" id="10"/>
          <p:cNvSpPr txBox="true"/>
          <p:nvPr/>
        </p:nvSpPr>
        <p:spPr>
          <a:xfrm rot="0">
            <a:off x="1028700" y="599709"/>
            <a:ext cx="9914964"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Formal Task Specification</a:t>
            </a:r>
          </a:p>
        </p:txBody>
      </p:sp>
      <p:sp>
        <p:nvSpPr>
          <p:cNvPr name="TextBox 11" id="11"/>
          <p:cNvSpPr txBox="true"/>
          <p:nvPr/>
        </p:nvSpPr>
        <p:spPr>
          <a:xfrm rot="0">
            <a:off x="6605421" y="5396792"/>
            <a:ext cx="5017320" cy="490855"/>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F4662"/>
                </a:solidFill>
                <a:latin typeface="Quicksand Bold"/>
                <a:ea typeface="Quicksand Bold"/>
                <a:cs typeface="Quicksand Bold"/>
                <a:sym typeface="Quicksand Bold"/>
              </a:rPr>
              <a:t>Output</a:t>
            </a:r>
          </a:p>
        </p:txBody>
      </p:sp>
      <p:sp>
        <p:nvSpPr>
          <p:cNvPr name="TextBox 12" id="12"/>
          <p:cNvSpPr txBox="true"/>
          <p:nvPr/>
        </p:nvSpPr>
        <p:spPr>
          <a:xfrm rot="0">
            <a:off x="12613341" y="5396792"/>
            <a:ext cx="5017320" cy="490855"/>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F4662"/>
                </a:solidFill>
                <a:latin typeface="Quicksand Bold"/>
                <a:ea typeface="Quicksand Bold"/>
                <a:cs typeface="Quicksand Bold"/>
                <a:sym typeface="Quicksand Bold"/>
              </a:rPr>
              <a:t>Metrics</a:t>
            </a:r>
          </a:p>
        </p:txBody>
      </p:sp>
      <p:sp>
        <p:nvSpPr>
          <p:cNvPr name="TextBox 13" id="13"/>
          <p:cNvSpPr txBox="true"/>
          <p:nvPr/>
        </p:nvSpPr>
        <p:spPr>
          <a:xfrm rot="0">
            <a:off x="12810446" y="5897172"/>
            <a:ext cx="5017320" cy="2091690"/>
          </a:xfrm>
          <a:prstGeom prst="rect">
            <a:avLst/>
          </a:prstGeom>
        </p:spPr>
        <p:txBody>
          <a:bodyPr anchor="t" rtlCol="false" tIns="0" lIns="0" bIns="0" rIns="0">
            <a:spAutoFit/>
          </a:bodyPr>
          <a:lstStyle/>
          <a:p>
            <a:pPr algn="ctr">
              <a:lnSpc>
                <a:spcPts val="3359"/>
              </a:lnSpc>
            </a:pPr>
            <a:r>
              <a:rPr lang="en-US" sz="2400">
                <a:solidFill>
                  <a:srgbClr val="0F4662"/>
                </a:solidFill>
                <a:latin typeface="Quicksand"/>
                <a:ea typeface="Quicksand"/>
                <a:cs typeface="Quicksand"/>
                <a:sym typeface="Quicksand"/>
              </a:rPr>
              <a:t>Accuracy, Precision, Recall, F1-score for detection.​ Multi-label metrics for tactics attribution (macro/micro F1).​</a:t>
            </a:r>
          </a:p>
          <a:p>
            <a:pPr algn="ctr" marL="0" indent="0" lvl="0">
              <a:lnSpc>
                <a:spcPts val="3359"/>
              </a:lnSpc>
              <a:spcBef>
                <a:spcPct val="0"/>
              </a:spcBef>
            </a:pPr>
          </a:p>
        </p:txBody>
      </p:sp>
      <p:sp>
        <p:nvSpPr>
          <p:cNvPr name="TextBox 14" id="14"/>
          <p:cNvSpPr txBox="true"/>
          <p:nvPr/>
        </p:nvSpPr>
        <p:spPr>
          <a:xfrm rot="0">
            <a:off x="596126" y="5396792"/>
            <a:ext cx="5017320" cy="490855"/>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F4662"/>
                </a:solidFill>
                <a:latin typeface="Quicksand Bold"/>
                <a:ea typeface="Quicksand Bold"/>
                <a:cs typeface="Quicksand Bold"/>
                <a:sym typeface="Quicksand Bold"/>
              </a:rPr>
              <a:t>Input</a:t>
            </a:r>
          </a:p>
        </p:txBody>
      </p:sp>
      <p:sp>
        <p:nvSpPr>
          <p:cNvPr name="TextBox 15" id="15"/>
          <p:cNvSpPr txBox="true"/>
          <p:nvPr/>
        </p:nvSpPr>
        <p:spPr>
          <a:xfrm rot="0">
            <a:off x="774476" y="5897172"/>
            <a:ext cx="5017320" cy="1672590"/>
          </a:xfrm>
          <a:prstGeom prst="rect">
            <a:avLst/>
          </a:prstGeom>
        </p:spPr>
        <p:txBody>
          <a:bodyPr anchor="t" rtlCol="false" tIns="0" lIns="0" bIns="0" rIns="0">
            <a:spAutoFit/>
          </a:bodyPr>
          <a:lstStyle/>
          <a:p>
            <a:pPr algn="ctr">
              <a:lnSpc>
                <a:spcPts val="3359"/>
              </a:lnSpc>
            </a:pPr>
            <a:r>
              <a:rPr lang="en-US" sz="2400">
                <a:solidFill>
                  <a:srgbClr val="0F4662"/>
                </a:solidFill>
                <a:latin typeface="Quicksand"/>
                <a:ea typeface="Quicksand"/>
                <a:cs typeface="Quicksand"/>
                <a:sym typeface="Quicksand"/>
              </a:rPr>
              <a:t>News headline text (original or clickbait-modified).​</a:t>
            </a:r>
          </a:p>
          <a:p>
            <a:pPr algn="ctr" marL="0" indent="0" lvl="0">
              <a:lnSpc>
                <a:spcPts val="3359"/>
              </a:lnSpc>
              <a:spcBef>
                <a:spcPct val="0"/>
              </a:spcBef>
            </a:pPr>
            <a:r>
              <a:rPr lang="en-US" sz="2400">
                <a:solidFill>
                  <a:srgbClr val="0F4662"/>
                </a:solidFill>
                <a:latin typeface="Quicksand"/>
                <a:ea typeface="Quicksand"/>
                <a:cs typeface="Quicksand"/>
                <a:sym typeface="Quicksand"/>
              </a:rPr>
              <a:t>between 15-20 words avg.</a:t>
            </a:r>
          </a:p>
          <a:p>
            <a:pPr algn="ctr" marL="0" indent="0" lvl="0">
              <a:lnSpc>
                <a:spcPts val="3359"/>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4995427" y="15849"/>
            <a:ext cx="3292573" cy="10271151"/>
            <a:chOff x="0" y="0"/>
            <a:chExt cx="867180" cy="2705159"/>
          </a:xfrm>
        </p:grpSpPr>
        <p:sp>
          <p:nvSpPr>
            <p:cNvPr name="Freeform 3" id="3"/>
            <p:cNvSpPr/>
            <p:nvPr/>
          </p:nvSpPr>
          <p:spPr>
            <a:xfrm flipH="false" flipV="false" rot="0">
              <a:off x="0" y="0"/>
              <a:ext cx="867180" cy="2705159"/>
            </a:xfrm>
            <a:custGeom>
              <a:avLst/>
              <a:gdLst/>
              <a:ahLst/>
              <a:cxnLst/>
              <a:rect r="r" b="b" t="t" l="l"/>
              <a:pathLst>
                <a:path h="2705159" w="867180">
                  <a:moveTo>
                    <a:pt x="0" y="0"/>
                  </a:moveTo>
                  <a:lnTo>
                    <a:pt x="867180" y="0"/>
                  </a:lnTo>
                  <a:lnTo>
                    <a:pt x="867180" y="2705159"/>
                  </a:lnTo>
                  <a:lnTo>
                    <a:pt x="0" y="2705159"/>
                  </a:lnTo>
                  <a:close/>
                </a:path>
              </a:pathLst>
            </a:custGeom>
            <a:solidFill>
              <a:srgbClr val="DBE5EA"/>
            </a:solidFill>
          </p:spPr>
        </p:sp>
        <p:sp>
          <p:nvSpPr>
            <p:cNvPr name="TextBox 4" id="4"/>
            <p:cNvSpPr txBox="true"/>
            <p:nvPr/>
          </p:nvSpPr>
          <p:spPr>
            <a:xfrm>
              <a:off x="0" y="-47625"/>
              <a:ext cx="867180" cy="2752784"/>
            </a:xfrm>
            <a:prstGeom prst="rect">
              <a:avLst/>
            </a:prstGeom>
          </p:spPr>
          <p:txBody>
            <a:bodyPr anchor="ctr" rtlCol="false" tIns="50800" lIns="50800" bIns="50800" rIns="50800"/>
            <a:lstStyle/>
            <a:p>
              <a:pPr algn="ctr">
                <a:lnSpc>
                  <a:spcPts val="3693"/>
                </a:lnSpc>
              </a:pPr>
            </a:p>
          </p:txBody>
        </p:sp>
      </p:grpSp>
      <p:grpSp>
        <p:nvGrpSpPr>
          <p:cNvPr name="Group 5" id="5"/>
          <p:cNvGrpSpPr>
            <a:grpSpLocks noChangeAspect="true"/>
          </p:cNvGrpSpPr>
          <p:nvPr/>
        </p:nvGrpSpPr>
        <p:grpSpPr>
          <a:xfrm rot="0">
            <a:off x="11305115" y="5040630"/>
            <a:ext cx="6191625" cy="5246370"/>
            <a:chOff x="0" y="0"/>
            <a:chExt cx="19050000" cy="16141700"/>
          </a:xfrm>
        </p:grpSpPr>
        <p:sp>
          <p:nvSpPr>
            <p:cNvPr name="Freeform 6" id="6"/>
            <p:cNvSpPr/>
            <p:nvPr/>
          </p:nvSpPr>
          <p:spPr>
            <a:xfrm flipH="false" flipV="false" rot="0">
              <a:off x="367919" y="327025"/>
              <a:ext cx="18314288" cy="10660888"/>
            </a:xfrm>
            <a:custGeom>
              <a:avLst/>
              <a:gdLst/>
              <a:ahLst/>
              <a:cxnLst/>
              <a:rect r="r" b="b" t="t" l="l"/>
              <a:pathLst>
                <a:path h="10660888" w="18314288">
                  <a:moveTo>
                    <a:pt x="18314162" y="10660888"/>
                  </a:moveTo>
                  <a:lnTo>
                    <a:pt x="0" y="10660888"/>
                  </a:lnTo>
                  <a:lnTo>
                    <a:pt x="0" y="0"/>
                  </a:lnTo>
                  <a:lnTo>
                    <a:pt x="18314288" y="0"/>
                  </a:lnTo>
                  <a:lnTo>
                    <a:pt x="18314288" y="10660888"/>
                  </a:lnTo>
                  <a:close/>
                </a:path>
              </a:pathLst>
            </a:custGeom>
            <a:blipFill>
              <a:blip r:embed="rId2"/>
              <a:stretch>
                <a:fillRect l="0" t="0" r="-3601" b="0"/>
              </a:stretch>
            </a:blipFill>
          </p:spPr>
        </p:sp>
        <p:sp>
          <p:nvSpPr>
            <p:cNvPr name="Freeform 7" id="7"/>
            <p:cNvSpPr/>
            <p:nvPr/>
          </p:nvSpPr>
          <p:spPr>
            <a:xfrm flipH="false" flipV="false" rot="0">
              <a:off x="0" y="0"/>
              <a:ext cx="19050000" cy="16141700"/>
            </a:xfrm>
            <a:custGeom>
              <a:avLst/>
              <a:gdLst/>
              <a:ahLst/>
              <a:cxnLst/>
              <a:rect r="r" b="b" t="t" l="l"/>
              <a:pathLst>
                <a:path h="16141700" w="19050000">
                  <a:moveTo>
                    <a:pt x="19050000" y="16141700"/>
                  </a:moveTo>
                  <a:lnTo>
                    <a:pt x="0" y="16141700"/>
                  </a:lnTo>
                  <a:lnTo>
                    <a:pt x="0" y="0"/>
                  </a:lnTo>
                  <a:lnTo>
                    <a:pt x="19050000" y="0"/>
                  </a:lnTo>
                  <a:lnTo>
                    <a:pt x="19050000" y="16141700"/>
                  </a:lnTo>
                  <a:close/>
                </a:path>
              </a:pathLst>
            </a:custGeom>
            <a:blipFill>
              <a:blip r:embed="rId3"/>
              <a:stretch>
                <a:fillRect l="0" t="-9" r="0" b="-9"/>
              </a:stretch>
            </a:blipFill>
          </p:spPr>
        </p:sp>
      </p:grpSp>
      <p:sp>
        <p:nvSpPr>
          <p:cNvPr name="TextBox 8" id="8"/>
          <p:cNvSpPr txBox="true"/>
          <p:nvPr/>
        </p:nvSpPr>
        <p:spPr>
          <a:xfrm rot="0">
            <a:off x="1028700" y="2342702"/>
            <a:ext cx="9431487" cy="5975350"/>
          </a:xfrm>
          <a:prstGeom prst="rect">
            <a:avLst/>
          </a:prstGeom>
        </p:spPr>
        <p:txBody>
          <a:bodyPr anchor="t" rtlCol="false" tIns="0" lIns="0" bIns="0" rIns="0">
            <a:spAutoFit/>
          </a:bodyPr>
          <a:lstStyle/>
          <a:p>
            <a:pPr algn="l" marL="561339" indent="-280669" lvl="1">
              <a:lnSpc>
                <a:spcPts val="4419"/>
              </a:lnSpc>
              <a:buAutoNum type="arabicPeriod" startAt="1"/>
            </a:pPr>
            <a:r>
              <a:rPr lang="en-US" b="true" sz="2599">
                <a:solidFill>
                  <a:srgbClr val="0F4662"/>
                </a:solidFill>
                <a:latin typeface="Quicksand Bold"/>
                <a:ea typeface="Quicksand Bold"/>
                <a:cs typeface="Quicksand Bold"/>
                <a:sym typeface="Quicksand Bold"/>
              </a:rPr>
              <a:t>Generate dataset</a:t>
            </a:r>
            <a:r>
              <a:rPr lang="en-US" sz="2599">
                <a:solidFill>
                  <a:srgbClr val="0F4662"/>
                </a:solidFill>
                <a:latin typeface="Quicksand"/>
                <a:ea typeface="Quicksand"/>
                <a:cs typeface="Quicksand"/>
                <a:sym typeface="Quicksand"/>
              </a:rPr>
              <a:t> with real headlines and clickbait variants using LLMs and style methods.​</a:t>
            </a:r>
          </a:p>
          <a:p>
            <a:pPr algn="l" marL="561339" indent="-280669" lvl="1">
              <a:lnSpc>
                <a:spcPts val="4419"/>
              </a:lnSpc>
              <a:buAutoNum type="arabicPeriod" startAt="1"/>
            </a:pPr>
            <a:r>
              <a:rPr lang="en-US" b="true" sz="2599">
                <a:solidFill>
                  <a:srgbClr val="0F4662"/>
                </a:solidFill>
                <a:latin typeface="Quicksand Bold"/>
                <a:ea typeface="Quicksand Bold"/>
                <a:cs typeface="Quicksand Bold"/>
                <a:sym typeface="Quicksand Bold"/>
              </a:rPr>
              <a:t>Preprocess</a:t>
            </a:r>
            <a:r>
              <a:rPr lang="en-US" sz="2599">
                <a:solidFill>
                  <a:srgbClr val="0F4662"/>
                </a:solidFill>
                <a:latin typeface="Quicksand"/>
                <a:ea typeface="Quicksand"/>
                <a:cs typeface="Quicksand"/>
                <a:sym typeface="Quicksand"/>
              </a:rPr>
              <a:t> and label the dataset.​</a:t>
            </a:r>
          </a:p>
          <a:p>
            <a:pPr algn="l" marL="561339" indent="-280669" lvl="1">
              <a:lnSpc>
                <a:spcPts val="4419"/>
              </a:lnSpc>
              <a:buAutoNum type="arabicPeriod" startAt="1"/>
            </a:pPr>
            <a:r>
              <a:rPr lang="en-US" b="true" sz="2599">
                <a:solidFill>
                  <a:srgbClr val="0F4662"/>
                </a:solidFill>
                <a:latin typeface="Quicksand Bold"/>
                <a:ea typeface="Quicksand Bold"/>
                <a:cs typeface="Quicksand Bold"/>
                <a:sym typeface="Quicksand Bold"/>
              </a:rPr>
              <a:t>Train and evaluate</a:t>
            </a:r>
            <a:r>
              <a:rPr lang="en-US" sz="2599">
                <a:solidFill>
                  <a:srgbClr val="0F4662"/>
                </a:solidFill>
                <a:latin typeface="Quicksand"/>
                <a:ea typeface="Quicksand"/>
                <a:cs typeface="Quicksand"/>
                <a:sym typeface="Quicksand"/>
              </a:rPr>
              <a:t>:​</a:t>
            </a:r>
          </a:p>
          <a:p>
            <a:pPr algn="l" marL="561339" indent="-280669" lvl="1">
              <a:lnSpc>
                <a:spcPts val="4419"/>
              </a:lnSpc>
              <a:buFont typeface="Arial"/>
              <a:buChar char="•"/>
            </a:pPr>
            <a:r>
              <a:rPr lang="en-US" sz="2599">
                <a:solidFill>
                  <a:srgbClr val="0F4662"/>
                </a:solidFill>
                <a:latin typeface="Quicksand"/>
                <a:ea typeface="Quicksand"/>
                <a:cs typeface="Quicksand"/>
                <a:sym typeface="Quicksand"/>
              </a:rPr>
              <a:t>  Single-step pipeline: simultaneous detection and tactics attribution.​ For example, using GPT-4o zero/few-shot.</a:t>
            </a:r>
          </a:p>
          <a:p>
            <a:pPr algn="l" marL="561339" indent="-280669" lvl="1">
              <a:lnSpc>
                <a:spcPts val="4419"/>
              </a:lnSpc>
              <a:buFont typeface="Arial"/>
              <a:buChar char="•"/>
            </a:pPr>
            <a:r>
              <a:rPr lang="en-US" sz="2599">
                <a:solidFill>
                  <a:srgbClr val="0F4662"/>
                </a:solidFill>
                <a:latin typeface="Quicksand"/>
                <a:ea typeface="Quicksand"/>
                <a:cs typeface="Quicksand"/>
                <a:sym typeface="Quicksand"/>
              </a:rPr>
              <a:t>Two-step pipeline: separate detection and attribution models.​</a:t>
            </a:r>
          </a:p>
          <a:p>
            <a:pPr algn="l" marL="561339" indent="-280669" lvl="1">
              <a:lnSpc>
                <a:spcPts val="4419"/>
              </a:lnSpc>
              <a:buAutoNum type="arabicPeriod" startAt="1"/>
            </a:pPr>
            <a:r>
              <a:rPr lang="en-US" b="true" sz="2599">
                <a:solidFill>
                  <a:srgbClr val="0F4662"/>
                </a:solidFill>
                <a:latin typeface="Quicksand Bold"/>
                <a:ea typeface="Quicksand Bold"/>
                <a:cs typeface="Quicksand Bold"/>
                <a:sym typeface="Quicksand Bold"/>
              </a:rPr>
              <a:t>Analyze</a:t>
            </a:r>
            <a:r>
              <a:rPr lang="en-US" sz="2599">
                <a:solidFill>
                  <a:srgbClr val="0F4662"/>
                </a:solidFill>
                <a:latin typeface="Quicksand"/>
                <a:ea typeface="Quicksand"/>
                <a:cs typeface="Quicksand"/>
                <a:sym typeface="Quicksand"/>
              </a:rPr>
              <a:t> and compare model performances.​</a:t>
            </a:r>
          </a:p>
          <a:p>
            <a:pPr algn="l">
              <a:lnSpc>
                <a:spcPts val="4079"/>
              </a:lnSpc>
            </a:pPr>
          </a:p>
          <a:p>
            <a:pPr algn="l" marL="0" indent="0" lvl="0">
              <a:lnSpc>
                <a:spcPts val="4079"/>
              </a:lnSpc>
            </a:pPr>
          </a:p>
        </p:txBody>
      </p:sp>
      <p:sp>
        <p:nvSpPr>
          <p:cNvPr name="TextBox 9" id="9"/>
          <p:cNvSpPr txBox="true"/>
          <p:nvPr/>
        </p:nvSpPr>
        <p:spPr>
          <a:xfrm rot="0">
            <a:off x="1028700" y="914400"/>
            <a:ext cx="1306519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Implementation Plan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BE5EA"/>
        </a:solidFill>
      </p:bgPr>
    </p:bg>
    <p:spTree>
      <p:nvGrpSpPr>
        <p:cNvPr id="1" name=""/>
        <p:cNvGrpSpPr/>
        <p:nvPr/>
      </p:nvGrpSpPr>
      <p:grpSpPr>
        <a:xfrm>
          <a:off x="0" y="0"/>
          <a:ext cx="0" cy="0"/>
          <a:chOff x="0" y="0"/>
          <a:chExt cx="0" cy="0"/>
        </a:xfrm>
      </p:grpSpPr>
      <p:sp>
        <p:nvSpPr>
          <p:cNvPr name="Freeform 2" id="2"/>
          <p:cNvSpPr/>
          <p:nvPr/>
        </p:nvSpPr>
        <p:spPr>
          <a:xfrm flipH="false" flipV="false" rot="0">
            <a:off x="2710776" y="2396546"/>
            <a:ext cx="12553803" cy="7124283"/>
          </a:xfrm>
          <a:custGeom>
            <a:avLst/>
            <a:gdLst/>
            <a:ahLst/>
            <a:cxnLst/>
            <a:rect r="r" b="b" t="t" l="l"/>
            <a:pathLst>
              <a:path h="7124283" w="12553803">
                <a:moveTo>
                  <a:pt x="0" y="0"/>
                </a:moveTo>
                <a:lnTo>
                  <a:pt x="12553803" y="0"/>
                </a:lnTo>
                <a:lnTo>
                  <a:pt x="12553803" y="7124284"/>
                </a:lnTo>
                <a:lnTo>
                  <a:pt x="0" y="7124284"/>
                </a:lnTo>
                <a:lnTo>
                  <a:pt x="0" y="0"/>
                </a:lnTo>
                <a:close/>
              </a:path>
            </a:pathLst>
          </a:custGeom>
          <a:blipFill>
            <a:blip r:embed="rId2"/>
            <a:stretch>
              <a:fillRect l="0" t="0" r="0" b="0"/>
            </a:stretch>
          </a:blipFill>
        </p:spPr>
      </p:sp>
      <p:sp>
        <p:nvSpPr>
          <p:cNvPr name="TextBox 3" id="3"/>
          <p:cNvSpPr txBox="true"/>
          <p:nvPr/>
        </p:nvSpPr>
        <p:spPr>
          <a:xfrm rot="0">
            <a:off x="1028700" y="599709"/>
            <a:ext cx="10326591"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Prior Art</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4053"/>
            <a:ext cx="18288000" cy="10287000"/>
            <a:chOff x="0" y="0"/>
            <a:chExt cx="4816593" cy="2709333"/>
          </a:xfrm>
        </p:grpSpPr>
        <p:sp>
          <p:nvSpPr>
            <p:cNvPr name="Freeform 3" id="3"/>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DBE5EA"/>
            </a:solidFill>
          </p:spPr>
        </p:sp>
        <p:sp>
          <p:nvSpPr>
            <p:cNvPr name="TextBox 4" id="4"/>
            <p:cNvSpPr txBox="true"/>
            <p:nvPr/>
          </p:nvSpPr>
          <p:spPr>
            <a:xfrm>
              <a:off x="0" y="-123825"/>
              <a:ext cx="4816593" cy="2833158"/>
            </a:xfrm>
            <a:prstGeom prst="rect">
              <a:avLst/>
            </a:prstGeom>
          </p:spPr>
          <p:txBody>
            <a:bodyPr anchor="ctr" rtlCol="false" tIns="50800" lIns="50800" bIns="50800" rIns="50800"/>
            <a:lstStyle/>
            <a:p>
              <a:pPr algn="ctr">
                <a:lnSpc>
                  <a:spcPts val="4079"/>
                </a:lnSpc>
              </a:pPr>
            </a:p>
          </p:txBody>
        </p:sp>
      </p:grpSp>
      <p:sp>
        <p:nvSpPr>
          <p:cNvPr name="TextBox 5" id="5"/>
          <p:cNvSpPr txBox="true"/>
          <p:nvPr/>
        </p:nvSpPr>
        <p:spPr>
          <a:xfrm rot="0">
            <a:off x="1028700" y="409209"/>
            <a:ext cx="9480749"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Data Preparation</a:t>
            </a:r>
          </a:p>
        </p:txBody>
      </p:sp>
      <p:sp>
        <p:nvSpPr>
          <p:cNvPr name="TextBox 6" id="6"/>
          <p:cNvSpPr txBox="true"/>
          <p:nvPr/>
        </p:nvSpPr>
        <p:spPr>
          <a:xfrm rot="0">
            <a:off x="313329" y="5784337"/>
            <a:ext cx="8133895" cy="3060573"/>
          </a:xfrm>
          <a:prstGeom prst="rect">
            <a:avLst/>
          </a:prstGeom>
        </p:spPr>
        <p:txBody>
          <a:bodyPr anchor="t" rtlCol="false" tIns="0" lIns="0" bIns="0" rIns="0">
            <a:spAutoFit/>
          </a:bodyPr>
          <a:lstStyle/>
          <a:p>
            <a:pPr algn="l">
              <a:lnSpc>
                <a:spcPts val="3456"/>
              </a:lnSpc>
            </a:pPr>
            <a:r>
              <a:rPr lang="en-US" sz="2400">
                <a:solidFill>
                  <a:srgbClr val="0F4662"/>
                </a:solidFill>
                <a:latin typeface="Quicksand"/>
                <a:ea typeface="Quicksand"/>
                <a:cs typeface="Quicksand"/>
                <a:sym typeface="Quicksand"/>
              </a:rPr>
              <a:t>clickbait_dataset.csv — 3 columns:</a:t>
            </a:r>
          </a:p>
          <a:p>
            <a:pPr algn="l" marL="518160" indent="-259080" lvl="1">
              <a:lnSpc>
                <a:spcPts val="3456"/>
              </a:lnSpc>
              <a:buFont typeface="Arial"/>
              <a:buChar char="•"/>
            </a:pPr>
            <a:r>
              <a:rPr lang="en-US" sz="2400">
                <a:solidFill>
                  <a:srgbClr val="0F4662"/>
                </a:solidFill>
                <a:latin typeface="Quicksand"/>
                <a:ea typeface="Quicksand"/>
                <a:cs typeface="Quicksand"/>
                <a:sym typeface="Quicksand"/>
              </a:rPr>
              <a:t>original: Original (non-clickbait) headline.</a:t>
            </a:r>
          </a:p>
          <a:p>
            <a:pPr algn="l" marL="518160" indent="-259080" lvl="1">
              <a:lnSpc>
                <a:spcPts val="3456"/>
              </a:lnSpc>
              <a:buFont typeface="Arial"/>
              <a:buChar char="•"/>
            </a:pPr>
            <a:r>
              <a:rPr lang="en-US" sz="2400">
                <a:solidFill>
                  <a:srgbClr val="0F4662"/>
                </a:solidFill>
                <a:latin typeface="Quicksand"/>
                <a:ea typeface="Quicksand"/>
                <a:cs typeface="Quicksand"/>
                <a:sym typeface="Quicksand"/>
              </a:rPr>
              <a:t>clickbait: Clickbait version of the headline (used as model input).</a:t>
            </a:r>
          </a:p>
          <a:p>
            <a:pPr algn="l" marL="518160" indent="-259080" lvl="1">
              <a:lnSpc>
                <a:spcPts val="3456"/>
              </a:lnSpc>
              <a:buFont typeface="Arial"/>
              <a:buChar char="•"/>
            </a:pPr>
            <a:r>
              <a:rPr lang="en-US" sz="2400">
                <a:solidFill>
                  <a:srgbClr val="0F4662"/>
                </a:solidFill>
                <a:latin typeface="Quicksand"/>
                <a:ea typeface="Quicksand"/>
                <a:cs typeface="Quicksand"/>
                <a:sym typeface="Quicksand"/>
              </a:rPr>
              <a:t>methods: List of clickbait tactics (bi</a:t>
            </a:r>
            <a:r>
              <a:rPr lang="en-US" sz="2400">
                <a:solidFill>
                  <a:srgbClr val="0F4662"/>
                </a:solidFill>
                <a:latin typeface="Quicksand"/>
                <a:ea typeface="Quicksand"/>
                <a:cs typeface="Quicksand"/>
                <a:sym typeface="Quicksand"/>
              </a:rPr>
              <a:t>nary vector of 10 values).</a:t>
            </a:r>
          </a:p>
          <a:p>
            <a:pPr algn="l">
              <a:lnSpc>
                <a:spcPts val="3456"/>
              </a:lnSpc>
            </a:pPr>
          </a:p>
        </p:txBody>
      </p:sp>
      <p:sp>
        <p:nvSpPr>
          <p:cNvPr name="TextBox 7" id="7"/>
          <p:cNvSpPr txBox="true"/>
          <p:nvPr/>
        </p:nvSpPr>
        <p:spPr>
          <a:xfrm rot="0">
            <a:off x="313329" y="1967273"/>
            <a:ext cx="8606683" cy="518255"/>
          </a:xfrm>
          <a:prstGeom prst="rect">
            <a:avLst/>
          </a:prstGeom>
        </p:spPr>
        <p:txBody>
          <a:bodyPr anchor="t" rtlCol="false" tIns="0" lIns="0" bIns="0" rIns="0">
            <a:spAutoFit/>
          </a:bodyPr>
          <a:lstStyle/>
          <a:p>
            <a:pPr algn="l" marL="0" indent="0" lvl="0">
              <a:lnSpc>
                <a:spcPts val="4485"/>
              </a:lnSpc>
            </a:pPr>
            <a:r>
              <a:rPr lang="en-US" b="true" sz="2638">
                <a:solidFill>
                  <a:srgbClr val="0F4662"/>
                </a:solidFill>
                <a:latin typeface="Quicksand Bold"/>
                <a:ea typeface="Quicksand Bold"/>
                <a:cs typeface="Quicksand Bold"/>
                <a:sym typeface="Quicksand Bold"/>
              </a:rPr>
              <a:t>Source dataset description</a:t>
            </a:r>
          </a:p>
        </p:txBody>
      </p:sp>
      <p:sp>
        <p:nvSpPr>
          <p:cNvPr name="TextBox 8" id="8"/>
          <p:cNvSpPr txBox="true"/>
          <p:nvPr/>
        </p:nvSpPr>
        <p:spPr>
          <a:xfrm rot="0">
            <a:off x="313329" y="5075582"/>
            <a:ext cx="8606683" cy="518255"/>
          </a:xfrm>
          <a:prstGeom prst="rect">
            <a:avLst/>
          </a:prstGeom>
        </p:spPr>
        <p:txBody>
          <a:bodyPr anchor="t" rtlCol="false" tIns="0" lIns="0" bIns="0" rIns="0">
            <a:spAutoFit/>
          </a:bodyPr>
          <a:lstStyle/>
          <a:p>
            <a:pPr algn="l" marL="0" indent="0" lvl="0">
              <a:lnSpc>
                <a:spcPts val="4485"/>
              </a:lnSpc>
            </a:pPr>
            <a:r>
              <a:rPr lang="en-US" b="true" sz="2638">
                <a:solidFill>
                  <a:srgbClr val="0F4662"/>
                </a:solidFill>
                <a:latin typeface="Quicksand Bold"/>
                <a:ea typeface="Quicksand Bold"/>
                <a:cs typeface="Quicksand Bold"/>
                <a:sym typeface="Quicksand Bold"/>
              </a:rPr>
              <a:t>Description of relevant fields:</a:t>
            </a:r>
          </a:p>
        </p:txBody>
      </p:sp>
      <p:sp>
        <p:nvSpPr>
          <p:cNvPr name="AutoShape 9" id="9"/>
          <p:cNvSpPr/>
          <p:nvPr/>
        </p:nvSpPr>
        <p:spPr>
          <a:xfrm>
            <a:off x="652595" y="1299662"/>
            <a:ext cx="6492240" cy="0"/>
          </a:xfrm>
          <a:prstGeom prst="line">
            <a:avLst/>
          </a:prstGeom>
          <a:ln cap="flat" w="76200">
            <a:solidFill>
              <a:srgbClr val="0F4662"/>
            </a:solidFill>
            <a:prstDash val="solid"/>
            <a:headEnd type="none" len="sm" w="sm"/>
            <a:tailEnd type="none" len="sm" w="sm"/>
          </a:ln>
        </p:spPr>
      </p:sp>
      <p:sp>
        <p:nvSpPr>
          <p:cNvPr name="AutoShape 10" id="10"/>
          <p:cNvSpPr/>
          <p:nvPr/>
        </p:nvSpPr>
        <p:spPr>
          <a:xfrm>
            <a:off x="9105900" y="1454724"/>
            <a:ext cx="0" cy="7763876"/>
          </a:xfrm>
          <a:prstGeom prst="line">
            <a:avLst/>
          </a:prstGeom>
          <a:ln cap="flat" w="76200">
            <a:solidFill>
              <a:srgbClr val="0F4662"/>
            </a:solidFill>
            <a:prstDash val="solid"/>
            <a:headEnd type="none" len="sm" w="sm"/>
            <a:tailEnd type="none" len="sm" w="sm"/>
          </a:ln>
        </p:spPr>
      </p:sp>
      <p:sp>
        <p:nvSpPr>
          <p:cNvPr name="TextBox 11" id="11"/>
          <p:cNvSpPr txBox="true"/>
          <p:nvPr/>
        </p:nvSpPr>
        <p:spPr>
          <a:xfrm rot="0">
            <a:off x="10063716" y="2690337"/>
            <a:ext cx="8606683" cy="518255"/>
          </a:xfrm>
          <a:prstGeom prst="rect">
            <a:avLst/>
          </a:prstGeom>
        </p:spPr>
        <p:txBody>
          <a:bodyPr anchor="t" rtlCol="false" tIns="0" lIns="0" bIns="0" rIns="0">
            <a:spAutoFit/>
          </a:bodyPr>
          <a:lstStyle/>
          <a:p>
            <a:pPr algn="l" marL="0" indent="0" lvl="0">
              <a:lnSpc>
                <a:spcPts val="4485"/>
              </a:lnSpc>
            </a:pPr>
            <a:r>
              <a:rPr lang="en-US" b="true" sz="2638">
                <a:solidFill>
                  <a:srgbClr val="0F4662"/>
                </a:solidFill>
                <a:latin typeface="Quicksand Bold"/>
                <a:ea typeface="Quicksand Bold"/>
                <a:cs typeface="Quicksand Bold"/>
                <a:sym typeface="Quicksand Bold"/>
              </a:rPr>
              <a:t>Data generation:</a:t>
            </a:r>
          </a:p>
        </p:txBody>
      </p:sp>
      <p:sp>
        <p:nvSpPr>
          <p:cNvPr name="TextBox 12" id="12"/>
          <p:cNvSpPr txBox="true"/>
          <p:nvPr/>
        </p:nvSpPr>
        <p:spPr>
          <a:xfrm rot="0">
            <a:off x="9763125" y="3372988"/>
            <a:ext cx="7193809" cy="4375023"/>
          </a:xfrm>
          <a:prstGeom prst="rect">
            <a:avLst/>
          </a:prstGeom>
        </p:spPr>
        <p:txBody>
          <a:bodyPr anchor="t" rtlCol="false" tIns="0" lIns="0" bIns="0" rIns="0">
            <a:spAutoFit/>
          </a:bodyPr>
          <a:lstStyle/>
          <a:p>
            <a:pPr algn="l" marL="518160" indent="-259080" lvl="1">
              <a:lnSpc>
                <a:spcPts val="3456"/>
              </a:lnSpc>
              <a:buFont typeface="Arial"/>
              <a:buChar char="•"/>
            </a:pPr>
            <a:r>
              <a:rPr lang="en-US" sz="2400">
                <a:solidFill>
                  <a:srgbClr val="0F4662"/>
                </a:solidFill>
                <a:latin typeface="Quicksand"/>
                <a:ea typeface="Quicksand"/>
                <a:cs typeface="Quicksand"/>
                <a:sym typeface="Quicksand"/>
              </a:rPr>
              <a:t>Clickbait headline versions were created based on original headlines. The tactics were select randomly: for each headline, relevant tactics were selected from the predefined list of 10 clickbait tactics.</a:t>
            </a:r>
          </a:p>
          <a:p>
            <a:pPr algn="l" marL="518160" indent="-259080" lvl="1">
              <a:lnSpc>
                <a:spcPts val="3456"/>
              </a:lnSpc>
              <a:buFont typeface="Arial"/>
              <a:buChar char="•"/>
            </a:pPr>
            <a:r>
              <a:rPr lang="en-US" sz="2400">
                <a:solidFill>
                  <a:srgbClr val="0F4662"/>
                </a:solidFill>
                <a:latin typeface="Quicksand"/>
                <a:ea typeface="Quicksand"/>
                <a:cs typeface="Quicksand"/>
                <a:sym typeface="Quicksand"/>
              </a:rPr>
              <a:t>Additional data augmentatio</a:t>
            </a:r>
            <a:r>
              <a:rPr lang="en-US" sz="2400">
                <a:solidFill>
                  <a:srgbClr val="0F4662"/>
                </a:solidFill>
                <a:latin typeface="Quicksand"/>
                <a:ea typeface="Quicksand"/>
                <a:cs typeface="Quicksand"/>
                <a:sym typeface="Quicksand"/>
              </a:rPr>
              <a:t>n was applied during training (using the augment_text() function), creating variations of clickbait headlines.</a:t>
            </a:r>
          </a:p>
          <a:p>
            <a:pPr algn="l">
              <a:lnSpc>
                <a:spcPts val="3456"/>
              </a:lnSpc>
            </a:pPr>
          </a:p>
        </p:txBody>
      </p:sp>
      <p:sp>
        <p:nvSpPr>
          <p:cNvPr name="TextBox 13" id="13"/>
          <p:cNvSpPr txBox="true"/>
          <p:nvPr/>
        </p:nvSpPr>
        <p:spPr>
          <a:xfrm rot="0">
            <a:off x="313329" y="2676027"/>
            <a:ext cx="8133895" cy="2184273"/>
          </a:xfrm>
          <a:prstGeom prst="rect">
            <a:avLst/>
          </a:prstGeom>
        </p:spPr>
        <p:txBody>
          <a:bodyPr anchor="t" rtlCol="false" tIns="0" lIns="0" bIns="0" rIns="0">
            <a:spAutoFit/>
          </a:bodyPr>
          <a:lstStyle/>
          <a:p>
            <a:pPr algn="l">
              <a:lnSpc>
                <a:spcPts val="3456"/>
              </a:lnSpc>
            </a:pPr>
            <a:r>
              <a:rPr lang="en-US" sz="2400">
                <a:solidFill>
                  <a:srgbClr val="0F4662"/>
                </a:solidFill>
                <a:latin typeface="Quicksand"/>
                <a:ea typeface="Quicksand"/>
                <a:cs typeface="Quicksand"/>
                <a:sym typeface="Quicksand"/>
              </a:rPr>
              <a:t>link to News headlines 2024 in kaggle:</a:t>
            </a:r>
          </a:p>
          <a:p>
            <a:pPr algn="l">
              <a:lnSpc>
                <a:spcPts val="3456"/>
              </a:lnSpc>
            </a:pPr>
            <a:r>
              <a:rPr lang="en-US" sz="2400">
                <a:solidFill>
                  <a:srgbClr val="0F4662"/>
                </a:solidFill>
                <a:latin typeface="Quicksand"/>
                <a:ea typeface="Quicksand"/>
                <a:cs typeface="Quicksand"/>
                <a:sym typeface="Quicksand"/>
              </a:rPr>
              <a:t>https://www.kaggle.com/datasets/dylanjcastillo/news-headlines-2024</a:t>
            </a:r>
          </a:p>
          <a:p>
            <a:pPr algn="l">
              <a:lnSpc>
                <a:spcPts val="3456"/>
              </a:lnSpc>
            </a:pPr>
            <a:r>
              <a:rPr lang="en-US" sz="2400" strike="noStrike" u="none">
                <a:solidFill>
                  <a:srgbClr val="0F4662"/>
                </a:solidFill>
                <a:latin typeface="Quicksand"/>
                <a:ea typeface="Quicksand"/>
                <a:cs typeface="Quicksand"/>
                <a:sym typeface="Quicksand"/>
              </a:rPr>
              <a:t>scraped between April 25th and April 26th, 2024</a:t>
            </a:r>
          </a:p>
          <a:p>
            <a:pPr algn="l">
              <a:lnSpc>
                <a:spcPts val="3456"/>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782331" y="2773920"/>
            <a:ext cx="7113704" cy="3699645"/>
          </a:xfrm>
          <a:custGeom>
            <a:avLst/>
            <a:gdLst/>
            <a:ahLst/>
            <a:cxnLst/>
            <a:rect r="r" b="b" t="t" l="l"/>
            <a:pathLst>
              <a:path h="3699645" w="7113704">
                <a:moveTo>
                  <a:pt x="0" y="0"/>
                </a:moveTo>
                <a:lnTo>
                  <a:pt x="7113703" y="0"/>
                </a:lnTo>
                <a:lnTo>
                  <a:pt x="7113703" y="3699646"/>
                </a:lnTo>
                <a:lnTo>
                  <a:pt x="0" y="3699646"/>
                </a:lnTo>
                <a:lnTo>
                  <a:pt x="0" y="0"/>
                </a:lnTo>
                <a:close/>
              </a:path>
            </a:pathLst>
          </a:custGeom>
          <a:blipFill>
            <a:blip r:embed="rId2"/>
            <a:stretch>
              <a:fillRect l="0" t="0" r="0" b="0"/>
            </a:stretch>
          </a:blipFill>
          <a:ln w="85725" cap="rnd">
            <a:solidFill>
              <a:srgbClr val="000000"/>
            </a:solidFill>
            <a:prstDash val="solid"/>
            <a:round/>
          </a:ln>
        </p:spPr>
      </p:sp>
      <p:sp>
        <p:nvSpPr>
          <p:cNvPr name="Freeform 3" id="3"/>
          <p:cNvSpPr/>
          <p:nvPr/>
        </p:nvSpPr>
        <p:spPr>
          <a:xfrm flipH="false" flipV="false" rot="0">
            <a:off x="1028700" y="6692086"/>
            <a:ext cx="9487591" cy="2566214"/>
          </a:xfrm>
          <a:custGeom>
            <a:avLst/>
            <a:gdLst/>
            <a:ahLst/>
            <a:cxnLst/>
            <a:rect r="r" b="b" t="t" l="l"/>
            <a:pathLst>
              <a:path h="2566214" w="9487591">
                <a:moveTo>
                  <a:pt x="0" y="0"/>
                </a:moveTo>
                <a:lnTo>
                  <a:pt x="9487591" y="0"/>
                </a:lnTo>
                <a:lnTo>
                  <a:pt x="9487591" y="2566214"/>
                </a:lnTo>
                <a:lnTo>
                  <a:pt x="0" y="2566214"/>
                </a:lnTo>
                <a:lnTo>
                  <a:pt x="0" y="0"/>
                </a:lnTo>
                <a:close/>
              </a:path>
            </a:pathLst>
          </a:custGeom>
          <a:blipFill>
            <a:blip r:embed="rId3"/>
            <a:stretch>
              <a:fillRect l="0" t="0" r="0" b="0"/>
            </a:stretch>
          </a:blipFill>
          <a:ln w="66675" cap="sq">
            <a:solidFill>
              <a:srgbClr val="000000"/>
            </a:solidFill>
            <a:prstDash val="solid"/>
            <a:miter/>
          </a:ln>
        </p:spPr>
      </p:sp>
      <p:sp>
        <p:nvSpPr>
          <p:cNvPr name="TextBox 4" id="4"/>
          <p:cNvSpPr txBox="true"/>
          <p:nvPr/>
        </p:nvSpPr>
        <p:spPr>
          <a:xfrm rot="0">
            <a:off x="1680922" y="914400"/>
            <a:ext cx="14926156" cy="1085215"/>
          </a:xfrm>
          <a:prstGeom prst="rect">
            <a:avLst/>
          </a:prstGeom>
        </p:spPr>
        <p:txBody>
          <a:bodyPr anchor="t" rtlCol="false" tIns="0" lIns="0" bIns="0" rIns="0">
            <a:spAutoFit/>
          </a:bodyPr>
          <a:lstStyle/>
          <a:p>
            <a:pPr algn="ctr"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Prompts and examples</a:t>
            </a:r>
          </a:p>
        </p:txBody>
      </p:sp>
      <p:sp>
        <p:nvSpPr>
          <p:cNvPr name="TextBox 5" id="5"/>
          <p:cNvSpPr txBox="true"/>
          <p:nvPr/>
        </p:nvSpPr>
        <p:spPr>
          <a:xfrm rot="0">
            <a:off x="9446739" y="3279194"/>
            <a:ext cx="8133895" cy="2622423"/>
          </a:xfrm>
          <a:prstGeom prst="rect">
            <a:avLst/>
          </a:prstGeom>
        </p:spPr>
        <p:txBody>
          <a:bodyPr anchor="t" rtlCol="false" tIns="0" lIns="0" bIns="0" rIns="0">
            <a:spAutoFit/>
          </a:bodyPr>
          <a:lstStyle/>
          <a:p>
            <a:pPr algn="l" marL="518160" indent="-259080" lvl="1">
              <a:lnSpc>
                <a:spcPts val="3456"/>
              </a:lnSpc>
              <a:buFont typeface="Arial"/>
              <a:buChar char="•"/>
            </a:pPr>
            <a:r>
              <a:rPr lang="en-US" sz="2400">
                <a:solidFill>
                  <a:srgbClr val="0F4662"/>
                </a:solidFill>
                <a:latin typeface="Quicksand"/>
                <a:ea typeface="Quicksand"/>
                <a:cs typeface="Quicksand"/>
                <a:sym typeface="Quicksand"/>
              </a:rPr>
              <a:t>For GPT-based one-step pipeline, few-shot prompting was used to generate clickbait/tactics predictions.</a:t>
            </a:r>
          </a:p>
          <a:p>
            <a:pPr algn="l" marL="518160" indent="-259080" lvl="1">
              <a:lnSpc>
                <a:spcPts val="3456"/>
              </a:lnSpc>
              <a:buFont typeface="Arial"/>
              <a:buChar char="•"/>
            </a:pPr>
            <a:r>
              <a:rPr lang="en-US" sz="2400">
                <a:solidFill>
                  <a:srgbClr val="0F4662"/>
                </a:solidFill>
                <a:latin typeface="Quicksand"/>
                <a:ea typeface="Quicksand"/>
                <a:cs typeface="Quicksand"/>
                <a:sym typeface="Quicksand"/>
              </a:rPr>
              <a:t>The same clickbait headlines and tactics were used as inputs to the BERT/RoBERTa-b</a:t>
            </a:r>
            <a:r>
              <a:rPr lang="en-US" sz="2400">
                <a:solidFill>
                  <a:srgbClr val="0F4662"/>
                </a:solidFill>
                <a:latin typeface="Quicksand"/>
                <a:ea typeface="Quicksand"/>
                <a:cs typeface="Quicksand"/>
                <a:sym typeface="Quicksand"/>
              </a:rPr>
              <a:t>ased models.</a:t>
            </a:r>
          </a:p>
          <a:p>
            <a:pPr algn="l">
              <a:lnSpc>
                <a:spcPts val="3456"/>
              </a:lnSpc>
            </a:pPr>
          </a:p>
          <a:p>
            <a:pPr algn="l">
              <a:lnSpc>
                <a:spcPts val="3456"/>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4093893" y="15849"/>
            <a:ext cx="4194107" cy="10271151"/>
            <a:chOff x="0" y="0"/>
            <a:chExt cx="1104621" cy="2705159"/>
          </a:xfrm>
        </p:grpSpPr>
        <p:sp>
          <p:nvSpPr>
            <p:cNvPr name="Freeform 3" id="3"/>
            <p:cNvSpPr/>
            <p:nvPr/>
          </p:nvSpPr>
          <p:spPr>
            <a:xfrm flipH="false" flipV="false" rot="0">
              <a:off x="0" y="0"/>
              <a:ext cx="1104621" cy="2705159"/>
            </a:xfrm>
            <a:custGeom>
              <a:avLst/>
              <a:gdLst/>
              <a:ahLst/>
              <a:cxnLst/>
              <a:rect r="r" b="b" t="t" l="l"/>
              <a:pathLst>
                <a:path h="2705159" w="1104621">
                  <a:moveTo>
                    <a:pt x="0" y="0"/>
                  </a:moveTo>
                  <a:lnTo>
                    <a:pt x="1104621" y="0"/>
                  </a:lnTo>
                  <a:lnTo>
                    <a:pt x="1104621" y="2705159"/>
                  </a:lnTo>
                  <a:lnTo>
                    <a:pt x="0" y="2705159"/>
                  </a:lnTo>
                  <a:close/>
                </a:path>
              </a:pathLst>
            </a:custGeom>
            <a:solidFill>
              <a:srgbClr val="7994A0"/>
            </a:solidFill>
          </p:spPr>
        </p:sp>
        <p:sp>
          <p:nvSpPr>
            <p:cNvPr name="TextBox 4" id="4"/>
            <p:cNvSpPr txBox="true"/>
            <p:nvPr/>
          </p:nvSpPr>
          <p:spPr>
            <a:xfrm>
              <a:off x="0" y="-47625"/>
              <a:ext cx="1104621" cy="2752784"/>
            </a:xfrm>
            <a:prstGeom prst="rect">
              <a:avLst/>
            </a:prstGeom>
          </p:spPr>
          <p:txBody>
            <a:bodyPr anchor="ctr" rtlCol="false" tIns="50800" lIns="50800" bIns="50800" rIns="50800"/>
            <a:lstStyle/>
            <a:p>
              <a:pPr algn="ctr">
                <a:lnSpc>
                  <a:spcPts val="3693"/>
                </a:lnSpc>
              </a:pPr>
            </a:p>
          </p:txBody>
        </p:sp>
      </p:grpSp>
      <p:sp>
        <p:nvSpPr>
          <p:cNvPr name="Freeform 5" id="5"/>
          <p:cNvSpPr/>
          <p:nvPr/>
        </p:nvSpPr>
        <p:spPr>
          <a:xfrm flipH="false" flipV="false" rot="0">
            <a:off x="1028700" y="8974931"/>
            <a:ext cx="1905000" cy="283369"/>
          </a:xfrm>
          <a:custGeom>
            <a:avLst/>
            <a:gdLst/>
            <a:ahLst/>
            <a:cxnLst/>
            <a:rect r="r" b="b" t="t" l="l"/>
            <a:pathLst>
              <a:path h="283369" w="1905000">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718235" y="599709"/>
            <a:ext cx="11128847"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Model Used</a:t>
            </a:r>
          </a:p>
        </p:txBody>
      </p:sp>
      <p:sp>
        <p:nvSpPr>
          <p:cNvPr name="TextBox 7" id="7"/>
          <p:cNvSpPr txBox="true"/>
          <p:nvPr/>
        </p:nvSpPr>
        <p:spPr>
          <a:xfrm rot="0">
            <a:off x="438817" y="1939028"/>
            <a:ext cx="13240504" cy="6657975"/>
          </a:xfrm>
          <a:prstGeom prst="rect">
            <a:avLst/>
          </a:prstGeom>
        </p:spPr>
        <p:txBody>
          <a:bodyPr anchor="t" rtlCol="false" tIns="0" lIns="0" bIns="0" rIns="0">
            <a:spAutoFit/>
          </a:bodyPr>
          <a:lstStyle/>
          <a:p>
            <a:pPr algn="l">
              <a:lnSpc>
                <a:spcPts val="4079"/>
              </a:lnSpc>
            </a:pPr>
            <a:r>
              <a:rPr lang="en-US" sz="2400" u="sng">
                <a:solidFill>
                  <a:srgbClr val="0F4662"/>
                </a:solidFill>
                <a:latin typeface="Quicksand"/>
                <a:ea typeface="Quicksand"/>
                <a:cs typeface="Quicksand"/>
                <a:sym typeface="Quicksand"/>
              </a:rPr>
              <a:t>Clickbait Detection (Step 1):</a:t>
            </a:r>
          </a:p>
          <a:p>
            <a:pPr algn="l">
              <a:lnSpc>
                <a:spcPts val="4079"/>
              </a:lnSpc>
            </a:pPr>
            <a:r>
              <a:rPr lang="en-US" sz="2400">
                <a:solidFill>
                  <a:srgbClr val="0F4662"/>
                </a:solidFill>
                <a:latin typeface="Quicksand"/>
                <a:ea typeface="Quicksand"/>
                <a:cs typeface="Quicksand"/>
                <a:sym typeface="Quicksand"/>
              </a:rPr>
              <a:t>Model: TFBertForSequenceClassification (binary classification). Pretrained model: bert-base-uncased.</a:t>
            </a:r>
          </a:p>
          <a:p>
            <a:pPr algn="l">
              <a:lnSpc>
                <a:spcPts val="4079"/>
              </a:lnSpc>
            </a:pPr>
            <a:r>
              <a:rPr lang="en-US" sz="2400" u="sng">
                <a:solidFill>
                  <a:srgbClr val="0F4662"/>
                </a:solidFill>
                <a:latin typeface="Quicksand"/>
                <a:ea typeface="Quicksand"/>
                <a:cs typeface="Quicksand"/>
                <a:sym typeface="Quicksand"/>
              </a:rPr>
              <a:t>Tactic Attribution (Step 2):</a:t>
            </a:r>
          </a:p>
          <a:p>
            <a:pPr algn="l">
              <a:lnSpc>
                <a:spcPts val="4079"/>
              </a:lnSpc>
            </a:pPr>
            <a:r>
              <a:rPr lang="en-US" sz="2400">
                <a:solidFill>
                  <a:srgbClr val="0F4662"/>
                </a:solidFill>
                <a:latin typeface="Quicksand"/>
                <a:ea typeface="Quicksand"/>
                <a:cs typeface="Quicksand"/>
                <a:sym typeface="Quicksand"/>
              </a:rPr>
              <a:t>Model: TFRobertaForSequenceClassification (multilabel classification, 10 labels). Pretrained model: roberta-base. With custom threshold tuning for better multilabel performance.</a:t>
            </a:r>
          </a:p>
          <a:p>
            <a:pPr algn="l">
              <a:lnSpc>
                <a:spcPts val="4079"/>
              </a:lnSpc>
            </a:pPr>
          </a:p>
          <a:p>
            <a:pPr algn="l">
              <a:lnSpc>
                <a:spcPts val="4079"/>
              </a:lnSpc>
            </a:pPr>
            <a:r>
              <a:rPr lang="en-US" sz="2400" u="sng">
                <a:solidFill>
                  <a:srgbClr val="0F4662"/>
                </a:solidFill>
                <a:latin typeface="Quicksand"/>
                <a:ea typeface="Quicksand"/>
                <a:cs typeface="Quicksand"/>
                <a:sym typeface="Quicksand"/>
              </a:rPr>
              <a:t>GPT-based one-step pipeline:</a:t>
            </a:r>
          </a:p>
          <a:p>
            <a:pPr algn="l">
              <a:lnSpc>
                <a:spcPts val="4079"/>
              </a:lnSpc>
            </a:pPr>
            <a:r>
              <a:rPr lang="en-US" sz="2400">
                <a:solidFill>
                  <a:srgbClr val="0F4662"/>
                </a:solidFill>
                <a:latin typeface="Quicksand"/>
                <a:ea typeface="Quicksand"/>
                <a:cs typeface="Quicksand"/>
                <a:sym typeface="Quicksand"/>
              </a:rPr>
              <a:t>Models used: GPT-4o (OpenAI), Gemini 2.5 Flash (Google DeepMind). Using prompting only (no fine-tuning).</a:t>
            </a:r>
          </a:p>
          <a:p>
            <a:pPr algn="l" marL="0" indent="0" lvl="0">
              <a:lnSpc>
                <a:spcPts val="4079"/>
              </a:lnSpc>
            </a:pPr>
          </a:p>
          <a:p>
            <a:pPr algn="l" marL="0" indent="0" lvl="0">
              <a:lnSpc>
                <a:spcPts val="4079"/>
              </a:lnSpc>
            </a:pPr>
          </a:p>
          <a:p>
            <a:pPr algn="l" marL="0" indent="0" lvl="0">
              <a:lnSpc>
                <a:spcPts val="407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DAGpSGO1M6M</dc:identifier>
  <dcterms:modified xsi:type="dcterms:W3CDTF">2011-08-01T06:04:30Z</dcterms:modified>
  <cp:revision>1</cp:revision>
  <dc:title>NLP</dc:title>
</cp:coreProperties>
</file>