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51" r:id="rId2"/>
    <p:sldId id="353" r:id="rId3"/>
    <p:sldId id="352" r:id="rId4"/>
    <p:sldId id="327" r:id="rId5"/>
    <p:sldId id="326" r:id="rId6"/>
    <p:sldId id="331" r:id="rId7"/>
    <p:sldId id="328" r:id="rId8"/>
    <p:sldId id="332" r:id="rId9"/>
    <p:sldId id="330" r:id="rId10"/>
    <p:sldId id="313" r:id="rId11"/>
    <p:sldId id="345" r:id="rId12"/>
    <p:sldId id="357" r:id="rId13"/>
    <p:sldId id="358" r:id="rId14"/>
    <p:sldId id="359" r:id="rId15"/>
    <p:sldId id="360" r:id="rId16"/>
    <p:sldId id="323" r:id="rId17"/>
    <p:sldId id="322" r:id="rId18"/>
    <p:sldId id="354" r:id="rId19"/>
    <p:sldId id="355" r:id="rId20"/>
    <p:sldId id="356" r:id="rId21"/>
    <p:sldId id="361" r:id="rId22"/>
    <p:sldId id="362" r:id="rId23"/>
    <p:sldId id="363" r:id="rId24"/>
    <p:sldId id="364" r:id="rId25"/>
    <p:sldId id="366" r:id="rId26"/>
    <p:sldId id="365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7" r:id="rId36"/>
    <p:sldId id="37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상혁" initials="최" lastIdx="1" clrIdx="0">
    <p:extLst>
      <p:ext uri="{19B8F6BF-5375-455C-9EA6-DF929625EA0E}">
        <p15:presenceInfo xmlns:p15="http://schemas.microsoft.com/office/powerpoint/2012/main" userId="99c4a2eb8991f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85497" autoAdjust="0"/>
  </p:normalViewPr>
  <p:slideViewPr>
    <p:cSldViewPr snapToGrid="0">
      <p:cViewPr varScale="1">
        <p:scale>
          <a:sx n="98" d="100"/>
          <a:sy n="98" d="100"/>
        </p:scale>
        <p:origin x="2148" y="78"/>
      </p:cViewPr>
      <p:guideLst/>
    </p:cSldViewPr>
  </p:slideViewPr>
  <p:outlineViewPr>
    <p:cViewPr>
      <p:scale>
        <a:sx n="33" d="100"/>
        <a:sy n="33" d="100"/>
      </p:scale>
      <p:origin x="0" y="-13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96C-FF28-4295-925B-92A47F377F2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D5A-24AB-4B08-B8B9-F463E6FF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/>
              <a:t>Seq2seq</a:t>
            </a:r>
            <a:r>
              <a:rPr lang="ko-KR" altLang="en-US" dirty="0"/>
              <a:t>에 대해 얘기는 했지만</a:t>
            </a:r>
            <a:r>
              <a:rPr lang="en-US" altLang="ko-KR" dirty="0"/>
              <a:t> </a:t>
            </a:r>
            <a:r>
              <a:rPr lang="ko-KR" altLang="en-US" dirty="0"/>
              <a:t>본 논문에서는 이 </a:t>
            </a:r>
            <a:r>
              <a:rPr lang="en-US" altLang="ko-KR" dirty="0"/>
              <a:t>seq2seq</a:t>
            </a:r>
            <a:r>
              <a:rPr lang="ko-KR" altLang="en-US" dirty="0"/>
              <a:t>을 변형해서 썼기 때문에</a:t>
            </a:r>
            <a:r>
              <a:rPr lang="en-US" altLang="ko-KR" dirty="0"/>
              <a:t>, seq2seq</a:t>
            </a:r>
            <a:r>
              <a:rPr lang="ko-KR" altLang="en-US" dirty="0"/>
              <a:t>의 구조부터 해서 설명을 다시 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머리 속에서 잊혀졌던 </a:t>
            </a:r>
            <a:r>
              <a:rPr lang="en-US" altLang="ko-KR" dirty="0"/>
              <a:t>LSTM</a:t>
            </a:r>
            <a:r>
              <a:rPr lang="ko-KR" altLang="en-US" dirty="0"/>
              <a:t>을 다시 가져와봅시다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 여기 이미지의 </a:t>
            </a:r>
            <a:r>
              <a:rPr lang="en-US" altLang="ko-KR" dirty="0"/>
              <a:t>x</a:t>
            </a:r>
            <a:r>
              <a:rPr lang="ko-KR" altLang="en-US" dirty="0"/>
              <a:t>가 여기 식에서는 </a:t>
            </a:r>
            <a:r>
              <a:rPr lang="en-US" altLang="ko-KR" dirty="0"/>
              <a:t>e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이번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 err="1"/>
              <a:t>e_t</a:t>
            </a:r>
            <a:r>
              <a:rPr lang="ko-KR" altLang="en-US" dirty="0"/>
              <a:t>와 이전 </a:t>
            </a:r>
            <a:r>
              <a:rPr lang="en-US" altLang="ko-KR" dirty="0"/>
              <a:t>hidden unit h_(t-1)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해서 </a:t>
            </a:r>
            <a:r>
              <a:rPr lang="en-US" altLang="ko-KR" dirty="0"/>
              <a:t>f</a:t>
            </a:r>
            <a:r>
              <a:rPr lang="ko-KR" altLang="en-US" dirty="0"/>
              <a:t>도 만들고 </a:t>
            </a:r>
            <a:r>
              <a:rPr lang="en-US" altLang="ko-KR" dirty="0" err="1"/>
              <a:t>i</a:t>
            </a:r>
            <a:r>
              <a:rPr lang="ko-KR" altLang="en-US" dirty="0"/>
              <a:t>도 만들고 </a:t>
            </a:r>
            <a:r>
              <a:rPr lang="en-US" altLang="ko-KR" dirty="0"/>
              <a:t>o</a:t>
            </a:r>
            <a:r>
              <a:rPr lang="ko-KR" altLang="en-US" dirty="0"/>
              <a:t>도 만들고</a:t>
            </a:r>
            <a:r>
              <a:rPr lang="en-US" altLang="ko-KR" dirty="0"/>
              <a:t>, C tilde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여기서는 </a:t>
            </a:r>
            <a:r>
              <a:rPr lang="en-US" altLang="ko-KR" dirty="0"/>
              <a:t>l</a:t>
            </a:r>
            <a:r>
              <a:rPr lang="ko-KR" altLang="en-US" dirty="0"/>
              <a:t>이네요</a:t>
            </a:r>
            <a:endParaRPr lang="en-US" altLang="ko-KR" dirty="0"/>
          </a:p>
          <a:p>
            <a:r>
              <a:rPr lang="ko-KR" altLang="en-US" dirty="0"/>
              <a:t>어쨌든 이런 것들을 다 만들어서 </a:t>
            </a:r>
            <a:r>
              <a:rPr lang="en-US" altLang="ko-KR" dirty="0"/>
              <a:t>cell state </a:t>
            </a:r>
            <a:r>
              <a:rPr lang="en-US" altLang="ko-KR" dirty="0" err="1"/>
              <a:t>C_t</a:t>
            </a:r>
            <a:r>
              <a:rPr lang="ko-KR" altLang="en-US" dirty="0"/>
              <a:t>와 </a:t>
            </a:r>
            <a:r>
              <a:rPr lang="en-US" altLang="ko-KR" dirty="0"/>
              <a:t>hidden state </a:t>
            </a:r>
            <a:r>
              <a:rPr lang="en-US" altLang="ko-KR" dirty="0" err="1"/>
              <a:t>h_t</a:t>
            </a:r>
            <a:r>
              <a:rPr lang="ko-KR" altLang="en-US" dirty="0"/>
              <a:t>를 내놓습니다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이걸 </a:t>
            </a:r>
            <a:r>
              <a:rPr lang="en-US" altLang="ko-KR" dirty="0"/>
              <a:t>maximize </a:t>
            </a:r>
            <a:r>
              <a:rPr lang="ko-KR" altLang="en-US" dirty="0"/>
              <a:t>해야 하죠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음 그러니까 </a:t>
            </a:r>
            <a:r>
              <a:rPr lang="en-US" altLang="ko-KR" dirty="0"/>
              <a:t>t</a:t>
            </a:r>
            <a:r>
              <a:rPr lang="ko-KR" altLang="en-US" dirty="0"/>
              <a:t>시점의 정답 단어 </a:t>
            </a:r>
            <a:r>
              <a:rPr lang="en-US" altLang="ko-KR" dirty="0" err="1"/>
              <a:t>y_t</a:t>
            </a:r>
            <a:r>
              <a:rPr lang="ko-KR" altLang="en-US" dirty="0"/>
              <a:t>가 나올 확률은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시점의</a:t>
            </a:r>
            <a:r>
              <a:rPr lang="en-US" altLang="ko-KR" dirty="0"/>
              <a:t> encoder</a:t>
            </a:r>
            <a:r>
              <a:rPr lang="ko-KR" altLang="en-US" dirty="0"/>
              <a:t>와</a:t>
            </a:r>
            <a:r>
              <a:rPr lang="en-US" altLang="ko-KR" dirty="0"/>
              <a:t>, t</a:t>
            </a:r>
            <a:r>
              <a:rPr lang="ko-KR" altLang="en-US" dirty="0"/>
              <a:t>시점 이전의 </a:t>
            </a:r>
            <a:r>
              <a:rPr lang="en-US" altLang="ko-KR" dirty="0"/>
              <a:t>decoder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에 </a:t>
            </a:r>
            <a:r>
              <a:rPr lang="en-US" altLang="ko-KR" dirty="0"/>
              <a:t>conditional</a:t>
            </a:r>
            <a:r>
              <a:rPr lang="ko-KR" altLang="en-US" dirty="0"/>
              <a:t>하게 걸려있게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앞의 단어들이 그 다음 단어를 만들어내는 </a:t>
            </a:r>
            <a:r>
              <a:rPr lang="en-US" altLang="ko-KR" dirty="0"/>
              <a:t>left-to-right </a:t>
            </a:r>
            <a:r>
              <a:rPr lang="ko-KR" altLang="en-US" dirty="0"/>
              <a:t>방식이죠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그리고 이 조건부 확률은 </a:t>
            </a:r>
            <a:r>
              <a:rPr lang="en-US" altLang="ko-KR" dirty="0"/>
              <a:t>LSTM</a:t>
            </a:r>
            <a:r>
              <a:rPr lang="ko-KR" altLang="en-US" dirty="0"/>
              <a:t>으로 나온 값에 </a:t>
            </a:r>
            <a:r>
              <a:rPr lang="en-US" altLang="ko-KR" dirty="0" err="1"/>
              <a:t>softmax</a:t>
            </a:r>
            <a:r>
              <a:rPr lang="ko-KR" altLang="en-US" dirty="0"/>
              <a:t>를 취해서 얻게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혹시 여기까지  잘 이해 되셨을까요</a:t>
            </a:r>
            <a:r>
              <a:rPr lang="en-US" altLang="ko-KR" dirty="0"/>
              <a:t>??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/>
              <a:t>Seq2seq</a:t>
            </a:r>
            <a:r>
              <a:rPr lang="ko-KR" altLang="en-US" dirty="0"/>
              <a:t>에 대해 얘기는 했지만</a:t>
            </a:r>
            <a:r>
              <a:rPr lang="en-US" altLang="ko-KR" dirty="0"/>
              <a:t> </a:t>
            </a:r>
            <a:r>
              <a:rPr lang="ko-KR" altLang="en-US" dirty="0"/>
              <a:t>본 논문에서는 이 </a:t>
            </a:r>
            <a:r>
              <a:rPr lang="en-US" altLang="ko-KR" dirty="0"/>
              <a:t>seq2seq</a:t>
            </a:r>
            <a:r>
              <a:rPr lang="ko-KR" altLang="en-US" dirty="0"/>
              <a:t>을 변형해서 썼기 때문에</a:t>
            </a:r>
            <a:r>
              <a:rPr lang="en-US" altLang="ko-KR" dirty="0"/>
              <a:t>, seq2seq</a:t>
            </a:r>
            <a:r>
              <a:rPr lang="ko-KR" altLang="en-US" dirty="0"/>
              <a:t>의 구조부터 해서 설명을 다시 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5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34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4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2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/>
              <a:t>Seq2seq</a:t>
            </a:r>
            <a:r>
              <a:rPr lang="ko-KR" altLang="en-US" dirty="0"/>
              <a:t>에 대해 얘기는 했지만</a:t>
            </a:r>
            <a:r>
              <a:rPr lang="en-US" altLang="ko-KR" dirty="0"/>
              <a:t> </a:t>
            </a:r>
            <a:r>
              <a:rPr lang="ko-KR" altLang="en-US" dirty="0"/>
              <a:t>본 논문에서는 이 </a:t>
            </a:r>
            <a:r>
              <a:rPr lang="en-US" altLang="ko-KR" dirty="0"/>
              <a:t>seq2seq</a:t>
            </a:r>
            <a:r>
              <a:rPr lang="ko-KR" altLang="en-US" dirty="0"/>
              <a:t>을 변형해서 썼기 때문에</a:t>
            </a:r>
            <a:r>
              <a:rPr lang="en-US" altLang="ko-KR" dirty="0"/>
              <a:t>, seq2seq</a:t>
            </a:r>
            <a:r>
              <a:rPr lang="ko-KR" altLang="en-US" dirty="0"/>
              <a:t>의 구조부터 해서 설명을 다시 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숫자가 이상하네요</a:t>
            </a:r>
            <a:r>
              <a:rPr lang="en-US" altLang="ko-K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4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숫자가 이상하네요</a:t>
            </a:r>
            <a:r>
              <a:rPr lang="en-US" altLang="ko-K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6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00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숫자가 이상하네요</a:t>
            </a:r>
            <a:r>
              <a:rPr lang="en-US" altLang="ko-K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도덕성이 </a:t>
            </a:r>
            <a:r>
              <a:rPr lang="ko-KR" altLang="en-US" dirty="0" err="1"/>
              <a:t>뭐니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사는 것의 정의가 </a:t>
            </a:r>
            <a:r>
              <a:rPr lang="ko-KR" altLang="en-US" dirty="0" err="1"/>
              <a:t>뭐니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사는 거랑 도덕성이랑 관련이 있어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넌 경찰도 </a:t>
            </a:r>
            <a:r>
              <a:rPr lang="ko-KR" altLang="en-US" dirty="0" err="1"/>
              <a:t>아니잖아</a:t>
            </a:r>
            <a:r>
              <a:rPr lang="en-US" altLang="ko-KR" dirty="0"/>
              <a:t>. (</a:t>
            </a:r>
            <a:r>
              <a:rPr lang="ko-KR" altLang="en-US" dirty="0"/>
              <a:t>왜 꼬치꼬치 캐물어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도덕성과 윤리 이런 거에 대해 논의하는 게 좋은데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난 그런 철학적인 토론 할 기분이 아닌데</a:t>
            </a:r>
            <a:endParaRPr lang="en-US" altLang="ko-KR" dirty="0"/>
          </a:p>
          <a:p>
            <a:r>
              <a:rPr lang="ko-KR" altLang="en-US" dirty="0"/>
              <a:t>그럼 무슨 얘기 하고싶은데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B80-317A-40A8-91C8-31754EEAF74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likejazz.com/lstm/" TargetMode="External"/><Relationship Id="rId2" Type="http://schemas.openxmlformats.org/officeDocument/2006/relationships/hyperlink" Target="https://medium.com/google-developer-experts/taking-neural-conversation-model-to-production-b0d2e7c190e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1102908"/>
            <a:ext cx="8549090" cy="2934071"/>
          </a:xfrm>
        </p:spPr>
        <p:txBody>
          <a:bodyPr>
            <a:noAutofit/>
          </a:bodyPr>
          <a:lstStyle/>
          <a:p>
            <a:r>
              <a:rPr lang="en-US" sz="4800" dirty="0"/>
              <a:t>A Neural Conversational Model</a:t>
            </a:r>
            <a:br>
              <a:rPr lang="en-US" altLang="ko-KR" sz="4800" dirty="0"/>
            </a:br>
            <a:r>
              <a:rPr lang="en-US" altLang="ko-KR" sz="2400" dirty="0"/>
              <a:t>(O </a:t>
            </a:r>
            <a:r>
              <a:rPr lang="en-US" altLang="ko-KR" sz="2400" dirty="0" err="1"/>
              <a:t>Vinyals</a:t>
            </a:r>
            <a:r>
              <a:rPr lang="en-US" altLang="ko-KR" sz="2400" dirty="0"/>
              <a:t>, Q Le 2015)</a:t>
            </a:r>
            <a:br>
              <a:rPr lang="en-US" altLang="ko-KR" sz="2400" dirty="0"/>
            </a:br>
            <a:br>
              <a:rPr lang="en-US" sz="4800" dirty="0"/>
            </a:br>
            <a:r>
              <a:rPr lang="en-US" sz="4800" dirty="0"/>
              <a:t>A Persona-Based Neural Conversation Model</a:t>
            </a:r>
            <a:br>
              <a:rPr lang="en-US" altLang="ko-KR" sz="4800" dirty="0"/>
            </a:br>
            <a:r>
              <a:rPr lang="en-US" altLang="ko-KR" sz="2400" dirty="0"/>
              <a:t>(J Li, M Galley, C Brockett, GP </a:t>
            </a:r>
            <a:r>
              <a:rPr lang="en-US" altLang="ko-KR" sz="2400" dirty="0" err="1"/>
              <a:t>Spithourakis</a:t>
            </a:r>
            <a:r>
              <a:rPr lang="en-US" altLang="ko-KR" sz="2400" dirty="0"/>
              <a:t>, J Gao, B Dolan 2016)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48053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03 Apr 2021</a:t>
            </a:r>
          </a:p>
        </p:txBody>
      </p:sp>
    </p:spTree>
    <p:extLst>
      <p:ext uri="{BB962C8B-B14F-4D97-AF65-F5344CB8AC3E}">
        <p14:creationId xmlns:p14="http://schemas.microsoft.com/office/powerpoint/2010/main" val="252897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2C85C-9A79-4A03-B453-888A6662CE20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487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0319-A22F-4F17-BAFD-5A9667EB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Movie conversations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Turn taking is not clearly indicated, we treated consecutive sentences assuming  they were uttered by different characters.</a:t>
            </a:r>
            <a:br>
              <a:rPr lang="en-US" altLang="ko-KR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누가 말했는지를 몰라서 그냥 문장 단위로 쪼갰다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Training set - 62M sentences (923 tokens)</a:t>
            </a:r>
            <a:br>
              <a:rPr lang="en-US" altLang="ko-KR" sz="2400" dirty="0"/>
            </a:br>
            <a:r>
              <a:rPr lang="en-US" altLang="ko-KR" sz="2400" dirty="0"/>
              <a:t>Validation set - 26M sentences (395 tokens)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하나의 </a:t>
            </a:r>
            <a:r>
              <a:rPr lang="en-US" altLang="ko-KR" sz="2400" dirty="0"/>
              <a:t>pair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sentences (input / output sentence)</a:t>
            </a:r>
            <a:r>
              <a:rPr lang="ko-KR" altLang="en-US" sz="2400" dirty="0"/>
              <a:t>가 </a:t>
            </a:r>
            <a:br>
              <a:rPr lang="en-US" altLang="ko-KR" sz="2400" dirty="0"/>
            </a:br>
            <a:r>
              <a:rPr lang="en-US" altLang="ko-KR" sz="2400" dirty="0"/>
              <a:t>training</a:t>
            </a:r>
            <a:r>
              <a:rPr lang="ko-KR" altLang="en-US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dirty="0"/>
              <a:t>과 </a:t>
            </a:r>
            <a:r>
              <a:rPr lang="en-US" altLang="ko-KR" sz="2400" dirty="0"/>
              <a:t>test set </a:t>
            </a:r>
            <a:r>
              <a:rPr lang="ko-KR" altLang="en-US" sz="2400" dirty="0"/>
              <a:t>둘 다에 존재하지 않도록 했다고 함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B5C75-6515-4A6E-85D4-674B3F905E6F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7610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0319-A22F-4F17-BAFD-5A9667EB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 two-layered</a:t>
            </a:r>
            <a:r>
              <a:rPr lang="ko-KR" altLang="en-US" sz="2400" dirty="0"/>
              <a:t> </a:t>
            </a:r>
            <a:r>
              <a:rPr lang="en-US" altLang="ko-KR" sz="2400" dirty="0"/>
              <a:t>LSTM 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AdaGrad</a:t>
            </a:r>
            <a:r>
              <a:rPr lang="en-US" altLang="ko-KR" sz="2400" dirty="0"/>
              <a:t> with gradient clipping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Each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 </a:t>
            </a: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/>
              <a:t>LSTM has 4096 memory cells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100K vocab size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Interestingly, adding the soft attention mechanism of (</a:t>
            </a:r>
            <a:r>
              <a:rPr lang="en-US" altLang="ko-KR" sz="1800" dirty="0" err="1"/>
              <a:t>Bahdanau</a:t>
            </a:r>
            <a:r>
              <a:rPr lang="en-US" altLang="ko-KR" sz="1800" dirty="0"/>
              <a:t> et al., 2014) did not significantly improve the perplexity on neither training or validation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68031-8410-41B1-946A-EB77F8118FF3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401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0319-A22F-4F17-BAFD-5A9667EB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재미있었던 </a:t>
            </a:r>
            <a:r>
              <a:rPr lang="en-US" altLang="ko-KR" sz="2400" dirty="0"/>
              <a:t>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7718A-C063-432C-8268-8623FE9C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2171700"/>
            <a:ext cx="42672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2A3B5D-4180-4719-A7F1-E79B541B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45" y="4205533"/>
            <a:ext cx="4305300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FAA19-376D-4B46-9FA5-7269266AEE9C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4684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0319-A22F-4F17-BAFD-5A9667EB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좋았던 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remember facts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Understand contexts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Perform common sense reasoning</a:t>
            </a:r>
            <a:br>
              <a:rPr lang="en-US" altLang="ko-KR" sz="2000" dirty="0"/>
            </a:br>
            <a:r>
              <a:rPr lang="en-US" altLang="ko-KR" sz="2000" dirty="0"/>
              <a:t>(sky</a:t>
            </a:r>
            <a:r>
              <a:rPr lang="ko-KR" altLang="en-US" sz="2000" dirty="0"/>
              <a:t>의 색깔이 </a:t>
            </a:r>
            <a:r>
              <a:rPr lang="ko-KR" altLang="en-US" sz="2000" dirty="0" err="1"/>
              <a:t>뭐니</a:t>
            </a:r>
            <a:r>
              <a:rPr lang="en-US" altLang="ko-KR" sz="2000" dirty="0"/>
              <a:t>? -&gt; Blue)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</a:t>
            </a:r>
            <a:r>
              <a:rPr lang="ko-KR" altLang="en-US" sz="2000" dirty="0"/>
              <a:t> </a:t>
            </a:r>
            <a:r>
              <a:rPr lang="en-US" altLang="ko-KR" sz="2000" dirty="0"/>
              <a:t>generalize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new questions.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 모든 게 사람의 지식의 개입 없이</a:t>
            </a:r>
            <a:br>
              <a:rPr lang="en-US" altLang="ko-KR" sz="2000" dirty="0"/>
            </a:br>
            <a:r>
              <a:rPr lang="en-US" altLang="ko-KR" sz="2000" dirty="0"/>
              <a:t>end-to-end</a:t>
            </a:r>
            <a:r>
              <a:rPr lang="ko-KR" altLang="en-US" sz="2000" dirty="0"/>
              <a:t>로 되었다는 것</a:t>
            </a:r>
            <a:r>
              <a:rPr lang="en-US" altLang="ko-KR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D95E6-9DFB-4B65-A7A5-6324FA6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26" y="4010103"/>
            <a:ext cx="3672431" cy="2482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5F146-27A3-409D-AFF3-76BDA5CB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59" y="1395167"/>
            <a:ext cx="3257550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F978E-A8CB-45B5-85B6-15E97BCE5ECC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365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60319-A22F-4F17-BAFD-5A9667EB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아쉬운 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Simple, short, sometimes unsatisfying answers</a:t>
            </a:r>
            <a:br>
              <a:rPr lang="en-US" altLang="ko-KR" sz="2000" dirty="0"/>
            </a:br>
            <a:r>
              <a:rPr lang="en-US" altLang="ko-KR" sz="2000" dirty="0"/>
              <a:t>(yes,</a:t>
            </a:r>
            <a:r>
              <a:rPr lang="ko-KR" altLang="en-US" sz="2000" dirty="0"/>
              <a:t> </a:t>
            </a:r>
            <a:r>
              <a:rPr lang="en-US" altLang="ko-KR" sz="2000" dirty="0"/>
              <a:t>sir.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-US" altLang="ko-KR" sz="2000" dirty="0"/>
              <a:t>I don’t know. / no / yes</a:t>
            </a:r>
            <a:r>
              <a:rPr lang="ko-KR" altLang="en-US" sz="2000" dirty="0"/>
              <a:t> </a:t>
            </a:r>
            <a:r>
              <a:rPr lang="en-US" altLang="ko-KR" sz="2000" dirty="0"/>
              <a:t>/ he’s a good man …)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Does not capture a </a:t>
            </a:r>
            <a:r>
              <a:rPr lang="en-US" altLang="ko-KR" sz="2000" dirty="0">
                <a:solidFill>
                  <a:srgbClr val="FF0000"/>
                </a:solidFill>
              </a:rPr>
              <a:t>consistent personality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 answers can sometimes be inconsistent.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FC7F-3A66-49D2-9FA9-CD1208B548AE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500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6.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40177-07E2-48D0-ACEB-8CB1972DC8AC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6071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Discussion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의의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 A simple language model based on the </a:t>
            </a:r>
            <a:r>
              <a:rPr lang="en-US" altLang="ko-KR" sz="2000" dirty="0">
                <a:solidFill>
                  <a:srgbClr val="FF0000"/>
                </a:solidFill>
              </a:rPr>
              <a:t>seq2seq</a:t>
            </a:r>
            <a:r>
              <a:rPr lang="en-US" altLang="ko-KR" sz="2000" dirty="0"/>
              <a:t> framework can be used to train a </a:t>
            </a:r>
            <a:r>
              <a:rPr lang="en-US" altLang="ko-KR" sz="2000" dirty="0">
                <a:solidFill>
                  <a:srgbClr val="FF0000"/>
                </a:solidFill>
              </a:rPr>
              <a:t>conversational engine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Purely data driven approach </a:t>
            </a:r>
            <a:r>
              <a:rPr lang="en-US" altLang="ko-KR" sz="2000" dirty="0"/>
              <a:t>without any rules can produce rather proper answers to many types of questions.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한계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짧고 간단한 대답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FF0000"/>
                </a:solidFill>
              </a:rPr>
              <a:t>- lack of coherent personality (consistency)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452A7-54AC-41F7-A0F9-1364CB7FC0AE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6553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908356"/>
            <a:ext cx="8549090" cy="2087764"/>
          </a:xfrm>
        </p:spPr>
        <p:txBody>
          <a:bodyPr>
            <a:noAutofit/>
          </a:bodyPr>
          <a:lstStyle/>
          <a:p>
            <a:r>
              <a:rPr lang="en-US" sz="4800" dirty="0"/>
              <a:t>A Persona-Based Neural Conversation Model</a:t>
            </a:r>
            <a:br>
              <a:rPr lang="en-US" altLang="ko-KR" sz="4800" dirty="0"/>
            </a:br>
            <a:r>
              <a:rPr lang="en-US" altLang="ko-KR" sz="2400" dirty="0"/>
              <a:t>(J Li, M Galley, C Brockett, GP </a:t>
            </a:r>
            <a:r>
              <a:rPr lang="en-US" altLang="ko-KR" sz="2400" dirty="0" err="1"/>
              <a:t>Spithourakis</a:t>
            </a:r>
            <a:r>
              <a:rPr lang="en-US" altLang="ko-KR" sz="2400" dirty="0"/>
              <a:t>, J Gao, B Dolan 2016)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53109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03 Apr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750FC-BAD7-45A4-8D49-B77A5CC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0. Abstract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Introduction</a:t>
            </a:r>
          </a:p>
          <a:p>
            <a:r>
              <a:rPr lang="en-US" dirty="0">
                <a:solidFill>
                  <a:schemeClr val="accent3"/>
                </a:solidFill>
              </a:rPr>
              <a:t>2. Related Work</a:t>
            </a:r>
          </a:p>
          <a:p>
            <a:r>
              <a:rPr lang="en-US" dirty="0"/>
              <a:t>3. Sequence-to-Sequence Models</a:t>
            </a:r>
          </a:p>
          <a:p>
            <a:r>
              <a:rPr lang="en-US" dirty="0"/>
              <a:t>4. Personalized Response Generation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4.1. Notation</a:t>
            </a:r>
            <a:br>
              <a:rPr lang="en-US" dirty="0"/>
            </a:br>
            <a:r>
              <a:rPr lang="en-US" dirty="0"/>
              <a:t>	4.2. Speaker Model</a:t>
            </a:r>
            <a:br>
              <a:rPr lang="en-US" dirty="0"/>
            </a:br>
            <a:r>
              <a:rPr lang="en-US" dirty="0"/>
              <a:t>	4.3. Speaker-Addressee Model</a:t>
            </a:r>
            <a:br>
              <a:rPr lang="en-US" dirty="0"/>
            </a:br>
            <a:r>
              <a:rPr lang="en-US" dirty="0"/>
              <a:t>	4.4. Decoding and Reranking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5. Datasets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5.1. Twitter Persona Dataset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5.2. Twitter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Sordoni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Dataset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5.3. Television Series Transcripts</a:t>
            </a:r>
          </a:p>
          <a:p>
            <a:r>
              <a:rPr lang="en-US" dirty="0"/>
              <a:t>6. Experiments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6.1. Evaluation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6.2. Baseline</a:t>
            </a:r>
            <a:br>
              <a:rPr lang="en-US" dirty="0"/>
            </a:br>
            <a:r>
              <a:rPr lang="en-US" dirty="0"/>
              <a:t>	6.3. Results</a:t>
            </a:r>
            <a:br>
              <a:rPr lang="en-US" dirty="0"/>
            </a:br>
            <a:r>
              <a:rPr lang="en-US" dirty="0"/>
              <a:t>	6.4. Qualitative Analysis</a:t>
            </a:r>
          </a:p>
          <a:p>
            <a:r>
              <a:rPr lang="en-US" dirty="0"/>
              <a:t>7.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C8861-0C90-4942-8074-E15AEA9BBA73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732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908356"/>
            <a:ext cx="8549090" cy="2087764"/>
          </a:xfrm>
        </p:spPr>
        <p:txBody>
          <a:bodyPr>
            <a:noAutofit/>
          </a:bodyPr>
          <a:lstStyle/>
          <a:p>
            <a:r>
              <a:rPr lang="en-US" sz="4800" dirty="0"/>
              <a:t>A Neural Conversational Model</a:t>
            </a:r>
            <a:br>
              <a:rPr lang="en-US" altLang="ko-KR" sz="4800" dirty="0"/>
            </a:br>
            <a:r>
              <a:rPr lang="en-US" altLang="ko-KR" sz="2400" dirty="0"/>
              <a:t>(O </a:t>
            </a:r>
            <a:r>
              <a:rPr lang="en-US" altLang="ko-KR" sz="2400" dirty="0" err="1"/>
              <a:t>Vinyals</a:t>
            </a:r>
            <a:r>
              <a:rPr lang="en-US" altLang="ko-KR" sz="2400" dirty="0"/>
              <a:t>, Q Le 2015)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53109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03 Apr 2021</a:t>
            </a:r>
          </a:p>
        </p:txBody>
      </p:sp>
    </p:spTree>
    <p:extLst>
      <p:ext uri="{BB962C8B-B14F-4D97-AF65-F5344CB8AC3E}">
        <p14:creationId xmlns:p14="http://schemas.microsoft.com/office/powerpoint/2010/main" val="7272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75168-2D86-4FF9-8E31-39DCBE942663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6029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Neural response generation</a:t>
            </a:r>
            <a:r>
              <a:rPr lang="ko-KR" altLang="en-US" sz="2400" dirty="0"/>
              <a:t>에서 </a:t>
            </a:r>
            <a:r>
              <a:rPr lang="en-US" sz="2400" dirty="0"/>
              <a:t>Speaker consistency</a:t>
            </a:r>
            <a:r>
              <a:rPr lang="ko-KR" altLang="en-US" sz="2400" dirty="0"/>
              <a:t>를 높였다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Speaker Model </a:t>
            </a:r>
            <a:r>
              <a:rPr lang="en-US" sz="2400" dirty="0"/>
              <a:t>– a single-speaker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Speaker-Addressee Model</a:t>
            </a:r>
            <a:r>
              <a:rPr lang="en-US" sz="2400" dirty="0"/>
              <a:t> – a</a:t>
            </a:r>
            <a:r>
              <a:rPr lang="ko-KR" altLang="en-US" sz="2400" dirty="0"/>
              <a:t> </a:t>
            </a:r>
            <a:r>
              <a:rPr lang="en-US" sz="2400" dirty="0"/>
              <a:t>dyadic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두 부분으로 된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청자까지 고려하는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7D763-3414-4326-B4A9-7147BB3E1EB0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9966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C7C2A-29F3-48C6-A3DB-F7BC34BC7CE0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8777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같은 의미를 가진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다른 표현의 질문들에 대해 답변이 계속 달라지더라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어떤 </a:t>
            </a:r>
            <a:r>
              <a:rPr lang="en-US" altLang="ko-KR" sz="2000" dirty="0"/>
              <a:t>actor</a:t>
            </a:r>
            <a:r>
              <a:rPr lang="ko-KR" altLang="en-US" sz="2000" dirty="0"/>
              <a:t>의 </a:t>
            </a:r>
            <a:r>
              <a:rPr lang="en-US" sz="2000" dirty="0"/>
              <a:t>PERSONA = </a:t>
            </a:r>
            <a:r>
              <a:rPr lang="ko-KR" altLang="en-US" sz="2000" dirty="0"/>
              <a:t>대화 속에서 정의된다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=&gt; </a:t>
            </a:r>
            <a:r>
              <a:rPr lang="ko-KR" altLang="en-US" sz="2000" dirty="0"/>
              <a:t>대화 </a:t>
            </a:r>
            <a:r>
              <a:rPr lang="en-US" altLang="ko-KR" sz="2000" dirty="0"/>
              <a:t>data</a:t>
            </a:r>
            <a:r>
              <a:rPr lang="ko-KR" altLang="en-US" sz="2000" dirty="0"/>
              <a:t>를 학습하는 과정에서 </a:t>
            </a:r>
            <a:r>
              <a:rPr lang="en-US" altLang="ko-KR" sz="2000" dirty="0"/>
              <a:t>PERSONA</a:t>
            </a:r>
            <a:r>
              <a:rPr lang="ko-KR" altLang="en-US" sz="2000" dirty="0"/>
              <a:t>를 포착할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=&gt; seq2seq models</a:t>
            </a:r>
            <a:r>
              <a:rPr lang="ko-KR" altLang="en-US" sz="2000" dirty="0"/>
              <a:t>에 </a:t>
            </a:r>
            <a:r>
              <a:rPr lang="en-US" altLang="ko-KR" sz="2000" dirty="0">
                <a:solidFill>
                  <a:srgbClr val="FF0000"/>
                </a:solidFill>
              </a:rPr>
              <a:t>persona-embedding</a:t>
            </a:r>
            <a:r>
              <a:rPr lang="ko-KR" altLang="en-US" sz="2000" dirty="0"/>
              <a:t>을 추가로 넣는 방식으로 </a:t>
            </a:r>
            <a:r>
              <a:rPr lang="en-US" altLang="ko-KR" sz="2000" dirty="0"/>
              <a:t>PERSONA</a:t>
            </a:r>
            <a:r>
              <a:rPr lang="ko-KR" altLang="en-US" sz="2000" dirty="0"/>
              <a:t>를 학습하고</a:t>
            </a:r>
            <a:r>
              <a:rPr lang="en-US" altLang="ko-KR" sz="2000" dirty="0"/>
              <a:t>, inference</a:t>
            </a:r>
            <a:r>
              <a:rPr lang="ko-KR" altLang="en-US" sz="2000" dirty="0"/>
              <a:t>에 활용한다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Speaker Model: a single-speaker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Speaker-Addressee Model: a</a:t>
            </a:r>
            <a:r>
              <a:rPr lang="ko-KR" altLang="en-US" sz="2000" dirty="0"/>
              <a:t> </a:t>
            </a:r>
            <a:r>
              <a:rPr lang="en-US" sz="2000" dirty="0"/>
              <a:t>dyadic (</a:t>
            </a:r>
            <a:r>
              <a:rPr lang="ko-KR" altLang="en-US" sz="2000" dirty="0"/>
              <a:t>두 부분으로 된</a:t>
            </a:r>
            <a:r>
              <a:rPr lang="en-US" altLang="ko-KR" sz="2000" dirty="0"/>
              <a:t> / </a:t>
            </a:r>
            <a:r>
              <a:rPr lang="ko-KR" altLang="en-US" sz="2000" dirty="0"/>
              <a:t>청자까지 고려하는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D265B9-4451-4C46-AB2E-50497FB1C836}"/>
              </a:ext>
            </a:extLst>
          </p:cNvPr>
          <p:cNvGrpSpPr/>
          <p:nvPr/>
        </p:nvGrpSpPr>
        <p:grpSpPr>
          <a:xfrm>
            <a:off x="5099490" y="3581400"/>
            <a:ext cx="3822598" cy="1766888"/>
            <a:chOff x="5099490" y="4410075"/>
            <a:chExt cx="3822598" cy="17668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BB49D8-36B1-4068-B39F-90A98A6E0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834" b="33423"/>
            <a:stretch/>
          </p:blipFill>
          <p:spPr>
            <a:xfrm>
              <a:off x="5099490" y="4410075"/>
              <a:ext cx="3822598" cy="176688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114788-D63F-4D74-B826-D54E21CA7869}"/>
                </a:ext>
              </a:extLst>
            </p:cNvPr>
            <p:cNvSpPr/>
            <p:nvPr/>
          </p:nvSpPr>
          <p:spPr>
            <a:xfrm>
              <a:off x="6704975" y="4572909"/>
              <a:ext cx="548127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DB2CA7-1593-4F02-8F21-3E08930DB079}"/>
                </a:ext>
              </a:extLst>
            </p:cNvPr>
            <p:cNvSpPr/>
            <p:nvPr/>
          </p:nvSpPr>
          <p:spPr>
            <a:xfrm>
              <a:off x="5874898" y="4907350"/>
              <a:ext cx="548127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427D4A-F362-40B2-8945-53B61EB1EFBF}"/>
                </a:ext>
              </a:extLst>
            </p:cNvPr>
            <p:cNvSpPr/>
            <p:nvPr/>
          </p:nvSpPr>
          <p:spPr>
            <a:xfrm>
              <a:off x="6631562" y="5255521"/>
              <a:ext cx="445514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A990C9-4CBD-483B-B414-17DDBCEAC20A}"/>
                </a:ext>
              </a:extLst>
            </p:cNvPr>
            <p:cNvSpPr/>
            <p:nvPr/>
          </p:nvSpPr>
          <p:spPr>
            <a:xfrm>
              <a:off x="5874898" y="5586156"/>
              <a:ext cx="211577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BA38BA-2971-4B9A-8D1E-1B62F837B0FF}"/>
                </a:ext>
              </a:extLst>
            </p:cNvPr>
            <p:cNvSpPr/>
            <p:nvPr/>
          </p:nvSpPr>
          <p:spPr>
            <a:xfrm>
              <a:off x="5874897" y="5910107"/>
              <a:ext cx="211577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ABD63B-2492-4837-A82D-41FCD6DD7E56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5037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Sequence-to-Sequence</a:t>
            </a:r>
            <a:r>
              <a:rPr lang="ko-KR" altLang="en-US" dirty="0"/>
              <a:t> </a:t>
            </a:r>
            <a:r>
              <a:rPr lang="en-US" altLang="ko-KR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A057C-0E93-4EE9-8A17-8974E49EB863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9292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3. Sequence-to-Sequence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B8CCE-F688-4D93-B60E-8F9C4D31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4451707"/>
            <a:ext cx="3895725" cy="2152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352E91E-B08C-4A95-A9BC-6EF014B23B4E}"/>
              </a:ext>
            </a:extLst>
          </p:cNvPr>
          <p:cNvGrpSpPr/>
          <p:nvPr/>
        </p:nvGrpSpPr>
        <p:grpSpPr>
          <a:xfrm>
            <a:off x="2624136" y="1168043"/>
            <a:ext cx="3895725" cy="2950714"/>
            <a:chOff x="162858" y="2388914"/>
            <a:chExt cx="4438650" cy="3392380"/>
          </a:xfrm>
        </p:grpSpPr>
        <p:pic>
          <p:nvPicPr>
            <p:cNvPr id="2050" name="Picture 2" descr="https://user-images.githubusercontent.com/1250095/40670602-b1d0211a-63a4-11e8-9abc-a5de1f90a547.png">
              <a:extLst>
                <a:ext uri="{FF2B5EF4-FFF2-40B4-BE49-F238E27FC236}">
                  <a16:creationId xmlns:a16="http://schemas.microsoft.com/office/drawing/2014/main" id="{3ED8E6D0-F5DF-40DF-B961-20ACACD7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8" y="2388914"/>
              <a:ext cx="4438650" cy="307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7EBDB-F7C3-4AC0-B7EF-4766040859EF}"/>
                </a:ext>
              </a:extLst>
            </p:cNvPr>
            <p:cNvSpPr txBox="1"/>
            <p:nvPr/>
          </p:nvSpPr>
          <p:spPr>
            <a:xfrm>
              <a:off x="702680" y="5462833"/>
              <a:ext cx="3359004" cy="31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이미치</a:t>
              </a:r>
              <a:r>
                <a:rPr lang="ko-KR" altLang="en-US" sz="1200" dirty="0"/>
                <a:t> 출처</a:t>
              </a:r>
              <a:r>
                <a:rPr lang="en-US" altLang="ko-KR" sz="1200" dirty="0"/>
                <a:t>: http://docs.likejazz.com/lstm/</a:t>
              </a:r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9A574A-CCC0-4AB6-93D6-60349B88BD40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9510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3. Sequence-to-Sequence Models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7829D4-BFE2-419A-BBF8-850EF843176F}"/>
              </a:ext>
            </a:extLst>
          </p:cNvPr>
          <p:cNvGrpSpPr/>
          <p:nvPr/>
        </p:nvGrpSpPr>
        <p:grpSpPr>
          <a:xfrm>
            <a:off x="4198662" y="4836060"/>
            <a:ext cx="4438650" cy="1495425"/>
            <a:chOff x="4571998" y="4838989"/>
            <a:chExt cx="4438650" cy="14954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41756B-EF91-4070-85A6-5D30F5DD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8" y="4838989"/>
              <a:ext cx="4438650" cy="149542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CF0617-5CC4-4D4D-855C-BAD250BC0EEE}"/>
                </a:ext>
              </a:extLst>
            </p:cNvPr>
            <p:cNvSpPr/>
            <p:nvPr/>
          </p:nvSpPr>
          <p:spPr>
            <a:xfrm>
              <a:off x="6442852" y="5096784"/>
              <a:ext cx="1053324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E2D7A-7AB6-4196-922E-8623469D4021}"/>
                </a:ext>
              </a:extLst>
            </p:cNvPr>
            <p:cNvSpPr/>
            <p:nvPr/>
          </p:nvSpPr>
          <p:spPr>
            <a:xfrm>
              <a:off x="6095859" y="5107720"/>
              <a:ext cx="276366" cy="179506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948C3-FA2C-42A0-B4DA-8B373F91CB6C}"/>
              </a:ext>
            </a:extLst>
          </p:cNvPr>
          <p:cNvGrpSpPr/>
          <p:nvPr/>
        </p:nvGrpSpPr>
        <p:grpSpPr>
          <a:xfrm>
            <a:off x="0" y="1329968"/>
            <a:ext cx="9144000" cy="3028136"/>
            <a:chOff x="0" y="3676742"/>
            <a:chExt cx="9144000" cy="3028136"/>
          </a:xfrm>
        </p:grpSpPr>
        <p:pic>
          <p:nvPicPr>
            <p:cNvPr id="23" name="Picture 2" descr="https://miro.medium.com/max/1585/0*_78YgKe7kGNykgz9">
              <a:extLst>
                <a:ext uri="{FF2B5EF4-FFF2-40B4-BE49-F238E27FC236}">
                  <a16:creationId xmlns:a16="http://schemas.microsoft.com/office/drawing/2014/main" id="{EC977F83-483F-4B51-98DD-47241BB64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76742"/>
              <a:ext cx="9144000" cy="275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254DEA-F7A2-4567-AE9B-3B54FEA7F833}"/>
                </a:ext>
              </a:extLst>
            </p:cNvPr>
            <p:cNvSpPr txBox="1"/>
            <p:nvPr/>
          </p:nvSpPr>
          <p:spPr>
            <a:xfrm>
              <a:off x="506688" y="6427879"/>
              <a:ext cx="8130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이미지 출처 </a:t>
              </a:r>
              <a:r>
                <a:rPr lang="en-US" altLang="ko-KR" sz="1200" dirty="0"/>
                <a:t>: </a:t>
              </a:r>
              <a:r>
                <a:rPr lang="en-US" sz="1200" dirty="0"/>
                <a:t>https://medium.com/google-developer-experts/taking-neural-conversation-model-to-production-b0d2e7c190e4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D1A5632-297B-4F79-B210-24FA0595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1" y="4724578"/>
            <a:ext cx="2908075" cy="1606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F15BC-74A6-40EF-9223-EAE5A5E0AA87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0884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dirty="0"/>
              <a:t>4. Personalized Response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AABBF-DBD9-4939-9B4D-1620E60E09F9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9822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4.2. Speaker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509844D-D07A-46A0-9BD4-8D3B55027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645" y="1395167"/>
                <a:ext cx="8408710" cy="47817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Speaker’s persona as a vector representation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Each speaker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associated with a user-level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Speaker</a:t>
                </a:r>
                <a:r>
                  <a:rPr lang="ko-KR" altLang="en-US" sz="2000" dirty="0"/>
                  <a:t>의 특징을 명시적으로 </a:t>
                </a:r>
                <a:r>
                  <a:rPr lang="en-US" altLang="ko-KR" sz="2000" dirty="0"/>
                  <a:t>annotate </a:t>
                </a:r>
                <a:r>
                  <a:rPr lang="ko-KR" altLang="en-US" sz="2000" dirty="0"/>
                  <a:t>하지 않고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대화 데이터에서 모델이 자동으로 학습하게끔 함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is shared across all conversations that involve speaker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509844D-D07A-46A0-9BD4-8D3B55027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645" y="1395167"/>
                <a:ext cx="8408710" cy="4781796"/>
              </a:xfr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4D3F5C-4F99-42BC-BF07-5F9275DCA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055" y="4231570"/>
            <a:ext cx="3876675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5C786-FD15-4741-BE53-B279CE81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70" y="4231570"/>
            <a:ext cx="3613805" cy="2067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0D2CE7-384E-4457-AEFC-6006C1A14B5E}"/>
              </a:ext>
            </a:extLst>
          </p:cNvPr>
          <p:cNvSpPr/>
          <p:nvPr/>
        </p:nvSpPr>
        <p:spPr>
          <a:xfrm>
            <a:off x="7381875" y="4919908"/>
            <a:ext cx="366467" cy="366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3B3E5-9ABA-44C2-93F2-69E7AD297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055" y="6349999"/>
            <a:ext cx="1990725" cy="285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D55C-6F47-46A4-BEDD-C3663A68B67B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8935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4.2. Speaker Model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4261C-275F-4557-90C8-872E5EEE140D}"/>
              </a:ext>
            </a:extLst>
          </p:cNvPr>
          <p:cNvGrpSpPr/>
          <p:nvPr/>
        </p:nvGrpSpPr>
        <p:grpSpPr>
          <a:xfrm>
            <a:off x="367645" y="2215594"/>
            <a:ext cx="8408710" cy="4442337"/>
            <a:chOff x="367645" y="1272619"/>
            <a:chExt cx="8408710" cy="44423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92596-4541-49E3-928E-FA85F2AF0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45" y="1272619"/>
              <a:ext cx="8408710" cy="444233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D56B8-CFF6-4D6F-890F-8F9D76FC56CF}"/>
                </a:ext>
              </a:extLst>
            </p:cNvPr>
            <p:cNvSpPr/>
            <p:nvPr/>
          </p:nvSpPr>
          <p:spPr>
            <a:xfrm>
              <a:off x="5593266" y="4770005"/>
              <a:ext cx="3126872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DBB49E-88CD-444F-8F1F-9BBA7D202EAF}"/>
                </a:ext>
              </a:extLst>
            </p:cNvPr>
            <p:cNvSpPr/>
            <p:nvPr/>
          </p:nvSpPr>
          <p:spPr>
            <a:xfrm>
              <a:off x="367645" y="4960447"/>
              <a:ext cx="1925975" cy="19044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63DF4A-0034-499F-8B13-DA495119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Speakers producing similar responses tend to have similar embeddings.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D38F1-8F87-418A-9188-6C87AB4D66B3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418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0. Abstract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Introduction</a:t>
            </a:r>
          </a:p>
          <a:p>
            <a:r>
              <a:rPr lang="en-US" dirty="0">
                <a:solidFill>
                  <a:schemeClr val="accent3"/>
                </a:solidFill>
              </a:rPr>
              <a:t>2. Related Work</a:t>
            </a:r>
          </a:p>
          <a:p>
            <a:r>
              <a:rPr lang="en-US" dirty="0"/>
              <a:t>3.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4. Datasets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4.1. IT Helpdesk Troubleshooting dataset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4.2.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OpenSubtitles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dataset</a:t>
            </a:r>
          </a:p>
          <a:p>
            <a:r>
              <a:rPr lang="en-US" dirty="0"/>
              <a:t>5. 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5.1. IT Helpdesk Troubleshooting experiments</a:t>
            </a:r>
            <a:br>
              <a:rPr lang="en-US" dirty="0"/>
            </a:br>
            <a:r>
              <a:rPr lang="en-US" dirty="0"/>
              <a:t>	5.2. </a:t>
            </a:r>
            <a:r>
              <a:rPr lang="en-US" dirty="0" err="1"/>
              <a:t>OpenSubtitles</a:t>
            </a:r>
            <a:r>
              <a:rPr lang="en-US" dirty="0"/>
              <a:t> experiments</a:t>
            </a:r>
          </a:p>
          <a:p>
            <a:r>
              <a:rPr lang="en-US" dirty="0"/>
              <a:t>6.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C8861-0C90-4942-8074-E15AEA9BBA73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5620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4.3. Speaker-Addressee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016293-E7A2-430F-914E-B522F93A2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Speaker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Addressee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016293-E7A2-430F-914E-B522F93A2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444F2EA-9544-46DF-A3A8-2091546BA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879023"/>
            <a:ext cx="2343150" cy="333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C56D142-060E-4BB5-95D3-2E9C689AB1F1}"/>
              </a:ext>
            </a:extLst>
          </p:cNvPr>
          <p:cNvGrpSpPr/>
          <p:nvPr/>
        </p:nvGrpSpPr>
        <p:grpSpPr>
          <a:xfrm>
            <a:off x="495300" y="3767382"/>
            <a:ext cx="3829050" cy="2095745"/>
            <a:chOff x="495300" y="4234107"/>
            <a:chExt cx="3829050" cy="20957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084F48-6BFC-411A-BF00-D75EDC40D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300" y="4234107"/>
              <a:ext cx="3829050" cy="1190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97C47E-6BB7-4B72-A1AD-00B4610C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75" y="5605952"/>
              <a:ext cx="3228975" cy="723900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50BFC42-F548-4A28-80C8-87A1BBD7E0DF}"/>
              </a:ext>
            </a:extLst>
          </p:cNvPr>
          <p:cNvSpPr/>
          <p:nvPr/>
        </p:nvSpPr>
        <p:spPr>
          <a:xfrm>
            <a:off x="3048000" y="4446651"/>
            <a:ext cx="333375" cy="366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A1835-A7EE-412B-98C2-C543B14B345A}"/>
              </a:ext>
            </a:extLst>
          </p:cNvPr>
          <p:cNvSpPr txBox="1"/>
          <p:nvPr/>
        </p:nvSpPr>
        <p:spPr>
          <a:xfrm>
            <a:off x="4911371" y="4436825"/>
            <a:ext cx="3931358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모두가 모두와 충분히 많은 대화를 나눴을 리가 없기 때문에 학습이 불완전함</a:t>
            </a:r>
            <a:r>
              <a:rPr lang="en-US" altLang="ko-KR" sz="1400" dirty="0"/>
              <a:t>. 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Speaker model</a:t>
            </a:r>
            <a:r>
              <a:rPr lang="ko-KR" altLang="en-US" sz="1400" dirty="0"/>
              <a:t>과 마찬가지로 비슷한 대답을 하는 사람이면 비슷한 </a:t>
            </a:r>
            <a:r>
              <a:rPr lang="en-US" altLang="ko-KR" sz="1400" dirty="0"/>
              <a:t>embedding</a:t>
            </a:r>
            <a:r>
              <a:rPr lang="ko-KR" altLang="en-US" sz="1400" dirty="0"/>
              <a:t>을 갖게 됨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5EDC9-1CFB-4703-9353-03640E07C51F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37650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4.4. Decoding and Reranking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6293-E7A2-430F-914E-B522F93A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Decoding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Skip. (paper</a:t>
            </a:r>
            <a:r>
              <a:rPr lang="ko-KR" altLang="en-US" sz="2400" dirty="0"/>
              <a:t>를 참고해주세요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너무 일반적이고 짧은 문장 생성을 방지하기 위해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sz="2400" dirty="0"/>
              <a:t>We follow Li et al. (2016) by </a:t>
            </a:r>
            <a:r>
              <a:rPr lang="en-US" sz="2400" dirty="0">
                <a:solidFill>
                  <a:srgbClr val="FF0000"/>
                </a:solidFill>
              </a:rPr>
              <a:t>reranking</a:t>
            </a:r>
            <a:r>
              <a:rPr lang="en-US" sz="2400" dirty="0"/>
              <a:t> the generated N-best list using a scoring function that linearly combines a </a:t>
            </a:r>
            <a:r>
              <a:rPr lang="en-US" sz="2400" dirty="0">
                <a:solidFill>
                  <a:srgbClr val="FF0000"/>
                </a:solidFill>
              </a:rPr>
              <a:t>length penalty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FF0000"/>
                </a:solidFill>
              </a:rPr>
              <a:t>log likelihood of the source given the target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: output</a:t>
            </a:r>
            <a:r>
              <a:rPr lang="ko-KR" altLang="en-US" sz="2400" dirty="0"/>
              <a:t> </a:t>
            </a:r>
            <a:r>
              <a:rPr lang="en-US" altLang="ko-KR" sz="2400" dirty="0"/>
              <a:t>(response)</a:t>
            </a:r>
          </a:p>
          <a:p>
            <a:r>
              <a:rPr lang="en-US" sz="2400" dirty="0"/>
              <a:t>M : input </a:t>
            </a:r>
          </a:p>
          <a:p>
            <a:r>
              <a:rPr lang="en-US" sz="2400" dirty="0"/>
              <a:t>v : persona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768F2-995B-4F17-80BA-A86CFAAD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98" y="3805114"/>
            <a:ext cx="5451968" cy="51923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9BDA59E-7C52-4C3A-8F3A-439FB65F122B}"/>
              </a:ext>
            </a:extLst>
          </p:cNvPr>
          <p:cNvSpPr/>
          <p:nvPr/>
        </p:nvSpPr>
        <p:spPr>
          <a:xfrm>
            <a:off x="5781675" y="3823002"/>
            <a:ext cx="445357" cy="4453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4CA149-2052-483F-9F64-23A7991D94D1}"/>
              </a:ext>
            </a:extLst>
          </p:cNvPr>
          <p:cNvSpPr/>
          <p:nvPr/>
        </p:nvSpPr>
        <p:spPr>
          <a:xfrm>
            <a:off x="4572000" y="3703946"/>
            <a:ext cx="638175" cy="6381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334FF-3942-40AF-B380-12F4FFBD221E}"/>
              </a:ext>
            </a:extLst>
          </p:cNvPr>
          <p:cNvSpPr txBox="1"/>
          <p:nvPr/>
        </p:nvSpPr>
        <p:spPr>
          <a:xfrm>
            <a:off x="5781675" y="4341343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길이가 너무 짧으면 </a:t>
            </a:r>
            <a:r>
              <a:rPr lang="ko-KR" altLang="en-US" sz="1400" dirty="0" err="1"/>
              <a:t>패널티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27FF5-6F3C-4272-9624-2C1DF552815B}"/>
              </a:ext>
            </a:extLst>
          </p:cNvPr>
          <p:cNvSpPr txBox="1"/>
          <p:nvPr/>
        </p:nvSpPr>
        <p:spPr>
          <a:xfrm>
            <a:off x="410029" y="3861014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Maximize -&gt;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A485E-24E8-4141-B49A-FCB709F276D6}"/>
              </a:ext>
            </a:extLst>
          </p:cNvPr>
          <p:cNvSpPr txBox="1"/>
          <p:nvPr/>
        </p:nvSpPr>
        <p:spPr>
          <a:xfrm>
            <a:off x="3830500" y="4415105"/>
            <a:ext cx="1989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  <a:r>
              <a:rPr lang="ko-KR" altLang="en-US" sz="1400" dirty="0"/>
              <a:t>에서 역으로</a:t>
            </a:r>
            <a:br>
              <a:rPr lang="en-US" altLang="ko-KR" sz="1400" dirty="0"/>
            </a:br>
            <a:r>
              <a:rPr lang="en-US" altLang="ko-KR" sz="1400" dirty="0"/>
              <a:t>Input</a:t>
            </a:r>
            <a:r>
              <a:rPr lang="ko-KR" altLang="en-US" sz="1400" dirty="0"/>
              <a:t>을 얻을 수 있도록</a:t>
            </a:r>
            <a:br>
              <a:rPr lang="en-US" altLang="ko-KR" sz="1400" dirty="0"/>
            </a:br>
            <a:r>
              <a:rPr lang="en-US" altLang="ko-KR" sz="1400" dirty="0"/>
              <a:t>(generic</a:t>
            </a:r>
            <a:r>
              <a:rPr lang="ko-KR" altLang="en-US" sz="1400" dirty="0"/>
              <a:t> </a:t>
            </a:r>
            <a:r>
              <a:rPr lang="en-US" altLang="ko-KR" sz="1400" dirty="0"/>
              <a:t>response </a:t>
            </a:r>
            <a:r>
              <a:rPr lang="ko-KR" altLang="en-US" sz="1400" dirty="0"/>
              <a:t>방지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5D37C-6D44-48EF-926D-C4BF1102A42C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4813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dirty="0"/>
              <a:t>6.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02C63-1252-4934-B73F-77F13C028C1E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5645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6.3.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DC7EA-05B8-457F-9034-4A740A8F9820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0B8A7-755C-412E-8302-F2CE105B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65" y="4359274"/>
            <a:ext cx="65817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17699-8CA1-4FE7-95CA-EF4E4F1B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03" y="699988"/>
            <a:ext cx="3990975" cy="3381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F44ED1-B2F5-48C7-BC62-381D87CD0394}"/>
              </a:ext>
            </a:extLst>
          </p:cNvPr>
          <p:cNvSpPr txBox="1"/>
          <p:nvPr/>
        </p:nvSpPr>
        <p:spPr>
          <a:xfrm>
            <a:off x="3952875" y="455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D11B5-5C29-4B6B-B150-7C2CD5B8ED6B}"/>
              </a:ext>
            </a:extLst>
          </p:cNvPr>
          <p:cNvSpPr txBox="1"/>
          <p:nvPr/>
        </p:nvSpPr>
        <p:spPr>
          <a:xfrm>
            <a:off x="5711275" y="455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010DB-9798-43D6-9C90-0A26C894796B}"/>
              </a:ext>
            </a:extLst>
          </p:cNvPr>
          <p:cNvSpPr txBox="1"/>
          <p:nvPr/>
        </p:nvSpPr>
        <p:spPr>
          <a:xfrm>
            <a:off x="3733800" y="5577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9CC6F-E6E9-421A-9766-1FA88727BE2E}"/>
              </a:ext>
            </a:extLst>
          </p:cNvPr>
          <p:cNvSpPr txBox="1"/>
          <p:nvPr/>
        </p:nvSpPr>
        <p:spPr>
          <a:xfrm>
            <a:off x="5601738" y="555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EF31E-AF4A-43A9-A0BD-6E66086EB453}"/>
              </a:ext>
            </a:extLst>
          </p:cNvPr>
          <p:cNvSpPr/>
          <p:nvPr/>
        </p:nvSpPr>
        <p:spPr>
          <a:xfrm>
            <a:off x="4033882" y="5876925"/>
            <a:ext cx="3347993" cy="242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6E32D-9C36-402F-AA5B-2342C6552105}"/>
              </a:ext>
            </a:extLst>
          </p:cNvPr>
          <p:cNvSpPr txBox="1"/>
          <p:nvPr/>
        </p:nvSpPr>
        <p:spPr>
          <a:xfrm>
            <a:off x="3733800" y="5826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808819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6.4. Qualitative 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7C7D75-5CF2-4AEA-8504-8BFD294F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/>
          <a:lstStyle/>
          <a:p>
            <a:r>
              <a:rPr lang="en-US" sz="2400" dirty="0"/>
              <a:t>Speaker-Addressee model is sensitive to the identity of the addressee, </a:t>
            </a:r>
            <a:r>
              <a:rPr lang="en-US" sz="2400" dirty="0">
                <a:solidFill>
                  <a:srgbClr val="FF0000"/>
                </a:solidFill>
              </a:rPr>
              <a:t>generating words specifically targeted at that addressee (e.g. Emily)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Human Evaluation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“more consistent”</a:t>
            </a:r>
            <a:br>
              <a:rPr lang="en-US" sz="2400" dirty="0"/>
            </a:br>
            <a:r>
              <a:rPr lang="en-US" sz="2400" dirty="0"/>
              <a:t>baseline: 1.6%</a:t>
            </a:r>
            <a:br>
              <a:rPr lang="en-US" sz="2400" dirty="0"/>
            </a:br>
            <a:r>
              <a:rPr lang="en-US" sz="2400" dirty="0"/>
              <a:t>Speaker model: 6.1%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B51E2-6D6F-49D5-945A-F291218C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82" y="2232336"/>
            <a:ext cx="3952875" cy="406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1EBDE-9174-4D90-9421-2BC93E755E3F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0392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dirty="0"/>
              <a:t>7.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D3A0E-0738-40A7-B373-E9E77D7E894F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7226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7. Conclusions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7C7D75-5CF2-4AEA-8504-8BFD294F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r>
              <a:rPr lang="en-US" sz="2400" dirty="0"/>
              <a:t>Two persona-based response generation models, </a:t>
            </a:r>
            <a:br>
              <a:rPr lang="en-US" sz="2400" dirty="0"/>
            </a:br>
            <a:r>
              <a:rPr lang="en-US" sz="2400" dirty="0"/>
              <a:t>Speaker Model, Speaker-Addressee Model</a:t>
            </a:r>
          </a:p>
          <a:p>
            <a:endParaRPr lang="en-US" sz="2400" dirty="0"/>
          </a:p>
          <a:p>
            <a:r>
              <a:rPr lang="en-US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encoding</a:t>
            </a:r>
            <a:r>
              <a:rPr lang="ko-KR" altLang="en-US" sz="2400" dirty="0"/>
              <a:t> </a:t>
            </a:r>
            <a:r>
              <a:rPr lang="en-US" altLang="ko-KR" sz="2400" dirty="0"/>
              <a:t>personas in distributed representations, we are able to capture personal characteristics such as speaking style and background information.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우리의 최종 목표는 대화 상대의 말을 분석해서</a:t>
            </a:r>
            <a:r>
              <a:rPr lang="en-US" altLang="ko-KR" sz="2400" dirty="0"/>
              <a:t>, </a:t>
            </a:r>
            <a:r>
              <a:rPr lang="ko-KR" altLang="en-US" sz="2400" dirty="0"/>
              <a:t>그 사람처럼 말하는 거다</a:t>
            </a:r>
            <a:r>
              <a:rPr lang="en-US" altLang="ko-KR" sz="2400" dirty="0"/>
              <a:t>. (emulate that individual’s persona in terms of linguistic response behavior and other salient characteristics)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5DD68-7C66-4056-BA51-DA233FDD2BEC}"/>
              </a:ext>
            </a:extLst>
          </p:cNvPr>
          <p:cNvSpPr txBox="1"/>
          <p:nvPr/>
        </p:nvSpPr>
        <p:spPr>
          <a:xfrm>
            <a:off x="4404882" y="0"/>
            <a:ext cx="4739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Persona-Based Neural Conversational Model </a:t>
            </a:r>
            <a:r>
              <a:rPr lang="en-US" altLang="ko-KR" sz="1400" i="1" dirty="0"/>
              <a:t>(</a:t>
            </a:r>
            <a:r>
              <a:rPr lang="en-US" altLang="ko-KR" sz="1400" dirty="0"/>
              <a:t>J Li et al.,</a:t>
            </a:r>
            <a:r>
              <a:rPr lang="en-US" altLang="ko-KR" sz="1400" i="1" dirty="0"/>
              <a:t> 2016)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6982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05CA-1A3A-4226-98A7-55A0F87A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54238"/>
            <a:ext cx="77724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50983F-88CD-4B50-AABD-CAAAE43A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2655"/>
            <a:ext cx="7772400" cy="2491361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References</a:t>
            </a:r>
            <a:br>
              <a:rPr lang="en-US" dirty="0"/>
            </a:br>
            <a:r>
              <a:rPr lang="en-US" sz="1400" dirty="0"/>
              <a:t>A Neural Conversational Model </a:t>
            </a:r>
            <a:r>
              <a:rPr lang="en-US" altLang="ko-KR" sz="1400" dirty="0"/>
              <a:t>(O </a:t>
            </a:r>
            <a:r>
              <a:rPr lang="en-US" altLang="ko-KR" sz="1400" dirty="0" err="1"/>
              <a:t>Vinyals</a:t>
            </a:r>
            <a:r>
              <a:rPr lang="en-US" altLang="ko-KR" sz="1400" dirty="0"/>
              <a:t>, Q Le 2015)</a:t>
            </a:r>
            <a:br>
              <a:rPr lang="en-US" sz="1400" dirty="0"/>
            </a:br>
            <a:r>
              <a:rPr lang="en-US" sz="1400" dirty="0"/>
              <a:t>A Persona-Based Neural Conversational Model </a:t>
            </a:r>
            <a:r>
              <a:rPr lang="en-US" altLang="ko-KR" sz="1400" dirty="0"/>
              <a:t>(J Li et al., 2015)</a:t>
            </a: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https://medium.com/google-developer-experts/taking-neural-conversation-model-to-production-b0d2e7c190e4</a:t>
            </a: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http://docs.likejazz.com/lstm/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677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66CC8-E69D-402D-96D1-5B8DAF696EEB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74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Seq2seq </a:t>
            </a:r>
            <a:r>
              <a:rPr lang="ko-KR" altLang="en-US" sz="2400" dirty="0">
                <a:solidFill>
                  <a:srgbClr val="FF0000"/>
                </a:solidFill>
              </a:rPr>
              <a:t>으로 </a:t>
            </a:r>
            <a:r>
              <a:rPr lang="en-US" altLang="ko-KR" sz="2400" dirty="0">
                <a:solidFill>
                  <a:srgbClr val="FF0000"/>
                </a:solidFill>
              </a:rPr>
              <a:t>Conversational model</a:t>
            </a:r>
            <a:r>
              <a:rPr lang="ko-KR" altLang="en-US" sz="2400" dirty="0">
                <a:solidFill>
                  <a:srgbClr val="FF0000"/>
                </a:solidFill>
              </a:rPr>
              <a:t>을 만들었다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Predicting the next sentence given the previous sentence or sentences in a conversation.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Seq2seq…</a:t>
            </a:r>
            <a:r>
              <a:rPr lang="ko-KR" altLang="en-US" sz="2000" dirty="0"/>
              <a:t> </a:t>
            </a:r>
            <a:r>
              <a:rPr lang="en-US" sz="2000" dirty="0"/>
              <a:t>NMT</a:t>
            </a:r>
            <a:r>
              <a:rPr lang="ko-KR" altLang="en-US" sz="2000" dirty="0"/>
              <a:t>는 </a:t>
            </a:r>
            <a:r>
              <a:rPr lang="en-US" altLang="ko-KR" sz="2000" dirty="0"/>
              <a:t>English -&gt; French,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대화 모델은 </a:t>
            </a:r>
            <a:r>
              <a:rPr lang="en-US" altLang="ko-KR" sz="2000" dirty="0">
                <a:solidFill>
                  <a:srgbClr val="FF0000"/>
                </a:solidFill>
              </a:rPr>
              <a:t>previous -&gt; next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Can</a:t>
            </a:r>
            <a:r>
              <a:rPr lang="ko-KR" altLang="en-US" sz="2400" dirty="0"/>
              <a:t> </a:t>
            </a:r>
            <a:r>
              <a:rPr lang="en-US" altLang="ko-KR" sz="2400" dirty="0"/>
              <a:t>be trained end-to-end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Can generate simple conversation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52AC-2B11-4E67-B7ED-6F9938DEB4D4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3647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22346-0828-4164-B4C0-21B15C3ECDD9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368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Sequence to sequence (</a:t>
            </a:r>
            <a:r>
              <a:rPr lang="en-US" sz="2400" dirty="0" err="1"/>
              <a:t>Sutskever</a:t>
            </a:r>
            <a:r>
              <a:rPr lang="en-US" sz="2400" dirty="0"/>
              <a:t> et al., 2014)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Encoder-Decoder structure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little feature engineering and domain specificity </a:t>
            </a:r>
            <a:r>
              <a:rPr lang="en-US" sz="2000" dirty="0"/>
              <a:t>whilst mapping or surpassing state-of-the-art results.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Conversational</a:t>
            </a:r>
            <a:r>
              <a:rPr lang="ko-KR" altLang="en-US" sz="2400" dirty="0"/>
              <a:t> </a:t>
            </a:r>
            <a:r>
              <a:rPr lang="en-US" altLang="ko-KR" sz="2400" dirty="0"/>
              <a:t>modeling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Pre-neural:</a:t>
            </a:r>
            <a:br>
              <a:rPr lang="en-US" sz="2000" dirty="0"/>
            </a:br>
            <a:r>
              <a:rPr lang="en-US" sz="2000" dirty="0"/>
              <a:t>very narrow in </a:t>
            </a:r>
            <a:r>
              <a:rPr lang="en-US" sz="2000" dirty="0">
                <a:solidFill>
                  <a:srgbClr val="FF0000"/>
                </a:solidFill>
              </a:rPr>
              <a:t>domain</a:t>
            </a:r>
            <a:r>
              <a:rPr lang="en-US" sz="2000" dirty="0"/>
              <a:t> &amp; major undertaking on </a:t>
            </a:r>
            <a:r>
              <a:rPr lang="en-US" sz="2000" dirty="0">
                <a:solidFill>
                  <a:srgbClr val="FF0000"/>
                </a:solidFill>
              </a:rPr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Seq2seq (this </a:t>
            </a:r>
            <a:r>
              <a:rPr lang="en-US" sz="2000"/>
              <a:t>work):</a:t>
            </a:r>
            <a:br>
              <a:rPr lang="en-US" sz="2000" dirty="0"/>
            </a:br>
            <a:r>
              <a:rPr lang="en-US" sz="2000" dirty="0"/>
              <a:t>predicting the next sequence given the previous sequence or sequences using recurrent networks</a:t>
            </a:r>
            <a:br>
              <a:rPr lang="en-US" sz="2000" dirty="0"/>
            </a:br>
            <a:r>
              <a:rPr lang="en-US" sz="2000" dirty="0"/>
              <a:t>(end-to-end approach)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69AD-E778-4003-AFF6-22349CCC89CA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647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A9CDC-25FB-4FB3-9027-B030FEE0CE76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375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3D33-94D1-4A8F-8E59-A3B7CCC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29D1EA-300B-4142-BBC9-63AC15E1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Figure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1137F-1C89-4E19-A075-E60998AAE11C}"/>
              </a:ext>
            </a:extLst>
          </p:cNvPr>
          <p:cNvSpPr txBox="1"/>
          <p:nvPr/>
        </p:nvSpPr>
        <p:spPr>
          <a:xfrm>
            <a:off x="5059227" y="0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Neural Conversational Model </a:t>
            </a:r>
            <a:r>
              <a:rPr lang="en-US" altLang="ko-KR" sz="1400" i="1" dirty="0"/>
              <a:t>(O </a:t>
            </a:r>
            <a:r>
              <a:rPr lang="en-US" altLang="ko-KR" sz="1400" i="1" dirty="0" err="1"/>
              <a:t>Vinyals</a:t>
            </a:r>
            <a:r>
              <a:rPr lang="en-US" altLang="ko-KR" sz="1400" i="1" dirty="0"/>
              <a:t>, Q Le 2015)</a:t>
            </a:r>
            <a:endParaRPr lang="en-US" sz="1400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AA99D3-676F-486E-A99E-7195E719C8A4}"/>
              </a:ext>
            </a:extLst>
          </p:cNvPr>
          <p:cNvGrpSpPr/>
          <p:nvPr/>
        </p:nvGrpSpPr>
        <p:grpSpPr>
          <a:xfrm>
            <a:off x="4506318" y="1051444"/>
            <a:ext cx="4453859" cy="2141552"/>
            <a:chOff x="2997528" y="1152145"/>
            <a:chExt cx="5962650" cy="2867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561C31-F31E-42C7-BC32-B5B4F5DF3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528" y="1152145"/>
              <a:ext cx="5962650" cy="286702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2DA7F5-C408-4580-8DFC-5D115271A2D6}"/>
                </a:ext>
              </a:extLst>
            </p:cNvPr>
            <p:cNvSpPr/>
            <p:nvPr/>
          </p:nvSpPr>
          <p:spPr>
            <a:xfrm>
              <a:off x="5059432" y="1636521"/>
              <a:ext cx="371991" cy="371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26FDC1-FA3F-4937-8576-E687B5F01347}"/>
              </a:ext>
            </a:extLst>
          </p:cNvPr>
          <p:cNvGrpSpPr/>
          <p:nvPr/>
        </p:nvGrpSpPr>
        <p:grpSpPr>
          <a:xfrm>
            <a:off x="0" y="3469995"/>
            <a:ext cx="9144000" cy="3028136"/>
            <a:chOff x="0" y="3676742"/>
            <a:chExt cx="9144000" cy="3028136"/>
          </a:xfrm>
        </p:grpSpPr>
        <p:pic>
          <p:nvPicPr>
            <p:cNvPr id="1026" name="Picture 2" descr="https://miro.medium.com/max/1585/0*_78YgKe7kGNykgz9">
              <a:extLst>
                <a:ext uri="{FF2B5EF4-FFF2-40B4-BE49-F238E27FC236}">
                  <a16:creationId xmlns:a16="http://schemas.microsoft.com/office/drawing/2014/main" id="{261DB155-D292-43F5-8CF9-0772F4693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76742"/>
              <a:ext cx="9144000" cy="275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108934-02C7-442C-867A-3A3DE363E037}"/>
                </a:ext>
              </a:extLst>
            </p:cNvPr>
            <p:cNvSpPr txBox="1"/>
            <p:nvPr/>
          </p:nvSpPr>
          <p:spPr>
            <a:xfrm>
              <a:off x="506688" y="6427879"/>
              <a:ext cx="8130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이미지 출처 </a:t>
              </a:r>
              <a:r>
                <a:rPr lang="en-US" altLang="ko-KR" sz="1200" dirty="0"/>
                <a:t>: </a:t>
              </a:r>
              <a:r>
                <a:rPr lang="en-US" sz="1200" dirty="0"/>
                <a:t>https://medium.com/google-developer-experts/taking-neural-conversation-model-to-production-b0d2e7c190e4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1940</Words>
  <Application>Microsoft Office PowerPoint</Application>
  <PresentationFormat>On-screen Show (4:3)</PresentationFormat>
  <Paragraphs>222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Cambria Math</vt:lpstr>
      <vt:lpstr>Office Theme</vt:lpstr>
      <vt:lpstr>A Neural Conversational Model (O Vinyals, Q Le 2015)  A Persona-Based Neural Conversation Model (J Li, M Galley, C Brockett, GP Spithourakis, J Gao, B Dolan 2016)</vt:lpstr>
      <vt:lpstr>A Neural Conversational Model (O Vinyals, Q Le 2015)</vt:lpstr>
      <vt:lpstr>Contents</vt:lpstr>
      <vt:lpstr>0. Abstract</vt:lpstr>
      <vt:lpstr>0. Abstract</vt:lpstr>
      <vt:lpstr>1. Introduction</vt:lpstr>
      <vt:lpstr>1. Introduction</vt:lpstr>
      <vt:lpstr>3. Model</vt:lpstr>
      <vt:lpstr>3. Model</vt:lpstr>
      <vt:lpstr>5. Experiments</vt:lpstr>
      <vt:lpstr>5.2. OpenSubtitles experiments</vt:lpstr>
      <vt:lpstr>5.2. OpenSubtitles experiments</vt:lpstr>
      <vt:lpstr>5.2. OpenSubtitles experiments</vt:lpstr>
      <vt:lpstr>5.2. OpenSubtitles experiments</vt:lpstr>
      <vt:lpstr>5.2. OpenSubtitles experiments</vt:lpstr>
      <vt:lpstr>6. Discussion</vt:lpstr>
      <vt:lpstr>6. Discussion</vt:lpstr>
      <vt:lpstr>A Persona-Based Neural Conversation Model (J Li, M Galley, C Brockett, GP Spithourakis, J Gao, B Dolan 2016)</vt:lpstr>
      <vt:lpstr>Contents</vt:lpstr>
      <vt:lpstr>0. Abstract</vt:lpstr>
      <vt:lpstr>0. Abstract</vt:lpstr>
      <vt:lpstr>1. Introduction</vt:lpstr>
      <vt:lpstr>1. Introduction</vt:lpstr>
      <vt:lpstr>3. Sequence-to-Sequence Models</vt:lpstr>
      <vt:lpstr>3. Sequence-to-Sequence Models</vt:lpstr>
      <vt:lpstr>3. Sequence-to-Sequence Models</vt:lpstr>
      <vt:lpstr>4. Personalized Response Generation</vt:lpstr>
      <vt:lpstr>4.2. Speaker Model</vt:lpstr>
      <vt:lpstr>4.2. Speaker Model</vt:lpstr>
      <vt:lpstr>4.3. Speaker-Addressee Model</vt:lpstr>
      <vt:lpstr>4.4. Decoding and Reranking</vt:lpstr>
      <vt:lpstr>6. Experiments</vt:lpstr>
      <vt:lpstr>6.3. Results</vt:lpstr>
      <vt:lpstr>6.4. Qualitative Analysis</vt:lpstr>
      <vt:lpstr>7. Conclusions</vt:lpstr>
      <vt:lpstr>7. 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: Gloval Vectors for Word Representation</dc:title>
  <dc:creator>최상혁</dc:creator>
  <cp:lastModifiedBy>최상혁</cp:lastModifiedBy>
  <cp:revision>138</cp:revision>
  <dcterms:created xsi:type="dcterms:W3CDTF">2021-01-01T15:11:08Z</dcterms:created>
  <dcterms:modified xsi:type="dcterms:W3CDTF">2021-04-03T00:49:54Z</dcterms:modified>
</cp:coreProperties>
</file>