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325" r:id="rId4"/>
    <p:sldId id="288" r:id="rId5"/>
    <p:sldId id="290" r:id="rId6"/>
    <p:sldId id="294" r:id="rId7"/>
    <p:sldId id="295" r:id="rId8"/>
    <p:sldId id="296" r:id="rId9"/>
    <p:sldId id="297" r:id="rId10"/>
    <p:sldId id="298" r:id="rId11"/>
    <p:sldId id="299" r:id="rId12"/>
    <p:sldId id="327" r:id="rId13"/>
    <p:sldId id="326" r:id="rId14"/>
    <p:sldId id="331" r:id="rId15"/>
    <p:sldId id="328" r:id="rId16"/>
    <p:sldId id="329" r:id="rId17"/>
    <p:sldId id="332" r:id="rId18"/>
    <p:sldId id="330" r:id="rId19"/>
    <p:sldId id="334" r:id="rId20"/>
    <p:sldId id="335" r:id="rId21"/>
    <p:sldId id="337" r:id="rId22"/>
    <p:sldId id="338" r:id="rId23"/>
    <p:sldId id="339" r:id="rId24"/>
    <p:sldId id="340" r:id="rId25"/>
    <p:sldId id="342" r:id="rId26"/>
    <p:sldId id="343" r:id="rId27"/>
    <p:sldId id="313" r:id="rId28"/>
    <p:sldId id="345" r:id="rId29"/>
    <p:sldId id="347" r:id="rId30"/>
    <p:sldId id="348" r:id="rId31"/>
    <p:sldId id="314" r:id="rId32"/>
    <p:sldId id="350" r:id="rId33"/>
    <p:sldId id="323" r:id="rId34"/>
    <p:sldId id="322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상혁" initials="최" lastIdx="1" clrIdx="0">
    <p:extLst>
      <p:ext uri="{19B8F6BF-5375-455C-9EA6-DF929625EA0E}">
        <p15:presenceInfo xmlns:p15="http://schemas.microsoft.com/office/powerpoint/2012/main" userId="99c4a2eb8991ff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05" autoAdjust="0"/>
  </p:normalViewPr>
  <p:slideViewPr>
    <p:cSldViewPr snapToGrid="0">
      <p:cViewPr varScale="1">
        <p:scale>
          <a:sx n="98" d="100"/>
          <a:sy n="98" d="100"/>
        </p:scale>
        <p:origin x="20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96C-FF28-4295-925B-92A47F377F2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AD5A-24AB-4B08-B8B9-F463E6FF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7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4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단어들과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측정하면 되기 때문에</a:t>
            </a:r>
            <a:r>
              <a:rPr lang="en-US" altLang="ko-KR" dirty="0"/>
              <a:t> </a:t>
            </a:r>
            <a:r>
              <a:rPr lang="en-US" altLang="ko-KR" dirty="0" err="1"/>
              <a:t>C_w_i</a:t>
            </a:r>
            <a:r>
              <a:rPr lang="ko-KR" altLang="en-US" dirty="0"/>
              <a:t>에 대해서만 </a:t>
            </a:r>
            <a:r>
              <a:rPr lang="en-US" altLang="ko-KR" dirty="0"/>
              <a:t>Probability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단어들과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측정하면 되기 때문에</a:t>
            </a:r>
            <a:r>
              <a:rPr lang="en-US" altLang="ko-KR" dirty="0"/>
              <a:t> </a:t>
            </a:r>
            <a:r>
              <a:rPr lang="en-US" altLang="ko-KR" dirty="0" err="1"/>
              <a:t>C_w_i</a:t>
            </a:r>
            <a:r>
              <a:rPr lang="ko-KR" altLang="en-US" dirty="0"/>
              <a:t>에 대해서만 </a:t>
            </a:r>
            <a:r>
              <a:rPr lang="en-US" altLang="ko-KR" dirty="0"/>
              <a:t>Probability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3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단어들과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측정하면 되기 때문에</a:t>
            </a:r>
            <a:r>
              <a:rPr lang="en-US" altLang="ko-KR" dirty="0"/>
              <a:t> </a:t>
            </a:r>
            <a:r>
              <a:rPr lang="en-US" altLang="ko-KR" dirty="0" err="1"/>
              <a:t>C_w_i</a:t>
            </a:r>
            <a:r>
              <a:rPr lang="ko-KR" altLang="en-US" dirty="0"/>
              <a:t>에 대해서만 </a:t>
            </a:r>
            <a:r>
              <a:rPr lang="en-US" altLang="ko-KR" dirty="0"/>
              <a:t>Probability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7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단어들과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측정하면 되기 때문에</a:t>
            </a:r>
            <a:r>
              <a:rPr lang="en-US" altLang="ko-KR" dirty="0"/>
              <a:t> </a:t>
            </a:r>
            <a:r>
              <a:rPr lang="en-US" altLang="ko-KR" dirty="0" err="1"/>
              <a:t>C_w_i</a:t>
            </a:r>
            <a:r>
              <a:rPr lang="ko-KR" altLang="en-US" dirty="0"/>
              <a:t>에 대해서만 </a:t>
            </a:r>
            <a:r>
              <a:rPr lang="en-US" altLang="ko-KR" dirty="0"/>
              <a:t>Probability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8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 단어들과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측정하면 되기 때문에</a:t>
            </a:r>
            <a:r>
              <a:rPr lang="en-US" altLang="ko-KR" dirty="0"/>
              <a:t> </a:t>
            </a:r>
            <a:r>
              <a:rPr lang="en-US" altLang="ko-KR" dirty="0" err="1"/>
              <a:t>C_w_i</a:t>
            </a:r>
            <a:r>
              <a:rPr lang="ko-KR" altLang="en-US" dirty="0"/>
              <a:t>에 대해서만 </a:t>
            </a:r>
            <a:r>
              <a:rPr lang="en-US" altLang="ko-KR" dirty="0"/>
              <a:t>Probability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1B80-317A-40A8-91C8-31754EEAF74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CF15-459A-4305-92B1-5F497B9F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55" y="1122363"/>
            <a:ext cx="854909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Coreferential Reasoning Learning for Language Representation</a:t>
            </a:r>
            <a:br>
              <a:rPr lang="en-US" altLang="ko-KR" dirty="0"/>
            </a:br>
            <a:r>
              <a:rPr lang="en-US" altLang="ko-KR" sz="2800" dirty="0"/>
              <a:t>(D. Ye, Y. Lin, J. Du, Z. Liu, P. Li, M. Sun, Z. Liu 2020)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8C98-24EE-4A9C-AA98-F04B3F23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4938"/>
            <a:ext cx="6858000" cy="1790699"/>
          </a:xfrm>
        </p:spPr>
        <p:txBody>
          <a:bodyPr anchor="b"/>
          <a:lstStyle/>
          <a:p>
            <a:r>
              <a:rPr lang="en-US" dirty="0"/>
              <a:t>NLP masters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최상혁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05 Mar 2021</a:t>
            </a:r>
          </a:p>
        </p:txBody>
      </p:sp>
    </p:spTree>
    <p:extLst>
      <p:ext uri="{BB962C8B-B14F-4D97-AF65-F5344CB8AC3E}">
        <p14:creationId xmlns:p14="http://schemas.microsoft.com/office/powerpoint/2010/main" val="49842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Review. Pre-training BERT - MLM</a:t>
            </a:r>
          </a:p>
        </p:txBody>
      </p:sp>
      <p:pic>
        <p:nvPicPr>
          <p:cNvPr id="8194" name="Picture 2" descr="Image for post">
            <a:extLst>
              <a:ext uri="{FF2B5EF4-FFF2-40B4-BE49-F238E27FC236}">
                <a16:creationId xmlns:a16="http://schemas.microsoft.com/office/drawing/2014/main" id="{58B1B098-8E62-41F1-B924-FE0CD17F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4" y="1403689"/>
            <a:ext cx="7728332" cy="52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Review. Pre-training BERT - NSP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Next Sentence Prediction (NSP)</a:t>
            </a:r>
          </a:p>
          <a:p>
            <a:r>
              <a:rPr lang="en-US" sz="2400" dirty="0"/>
              <a:t>In order to train a model that </a:t>
            </a:r>
            <a:r>
              <a:rPr lang="en-US" sz="2400" dirty="0">
                <a:solidFill>
                  <a:srgbClr val="FF0000"/>
                </a:solidFill>
              </a:rPr>
              <a:t>understands sentence relationships,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we pre-train for a binarized next sentence prediction task</a:t>
            </a:r>
            <a:r>
              <a:rPr lang="en-US" sz="2400" dirty="0"/>
              <a:t> that can be trivially generated from any monolingual corpus.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50% : sentence A, B</a:t>
            </a:r>
            <a:r>
              <a:rPr lang="ko-KR" altLang="en-US" sz="2400" dirty="0"/>
              <a:t>가 실제 연속되는 </a:t>
            </a:r>
            <a:r>
              <a:rPr lang="en-US" sz="2400" dirty="0"/>
              <a:t>sentences</a:t>
            </a:r>
            <a:br>
              <a:rPr lang="en-US" sz="2400" dirty="0"/>
            </a:br>
            <a:r>
              <a:rPr lang="en-US" sz="2400" dirty="0"/>
              <a:t>50% : sentence A, B</a:t>
            </a:r>
            <a:r>
              <a:rPr lang="ko-KR" altLang="en-US" sz="2400" dirty="0"/>
              <a:t>가 </a:t>
            </a:r>
            <a:r>
              <a:rPr lang="en-US" sz="2400" dirty="0"/>
              <a:t>random</a:t>
            </a:r>
            <a:r>
              <a:rPr lang="ko-KR" altLang="en-US" sz="2400" dirty="0"/>
              <a:t>하게 뽑힌 두 문장</a:t>
            </a:r>
            <a:br>
              <a:rPr lang="en-US" sz="2400" dirty="0"/>
            </a:br>
            <a:endParaRPr lang="en-US" sz="2400" dirty="0"/>
          </a:p>
          <a:p>
            <a:r>
              <a:rPr lang="ko-KR" altLang="en-US" sz="2400" dirty="0"/>
              <a:t>아주 </a:t>
            </a:r>
            <a:r>
              <a:rPr lang="en-US" altLang="ko-KR" sz="2400" dirty="0"/>
              <a:t>easy</a:t>
            </a:r>
            <a:r>
              <a:rPr lang="ko-KR" altLang="en-US" sz="2400" dirty="0"/>
              <a:t>한 </a:t>
            </a:r>
            <a:r>
              <a:rPr lang="en-US" altLang="ko-KR" sz="2400" dirty="0"/>
              <a:t>task</a:t>
            </a:r>
            <a:r>
              <a:rPr lang="ko-KR" altLang="en-US" sz="2400" dirty="0"/>
              <a:t>이지만</a:t>
            </a:r>
            <a:r>
              <a:rPr lang="en-US" altLang="ko-KR" sz="2400" dirty="0"/>
              <a:t>, </a:t>
            </a:r>
            <a:r>
              <a:rPr lang="en-US" sz="2400" dirty="0"/>
              <a:t>QA, NLI </a:t>
            </a:r>
            <a:r>
              <a:rPr lang="ko-KR" altLang="en-US" sz="2400" dirty="0"/>
              <a:t>등의 </a:t>
            </a:r>
            <a:r>
              <a:rPr lang="en-US" altLang="ko-KR" sz="2400" dirty="0"/>
              <a:t>task</a:t>
            </a:r>
            <a:r>
              <a:rPr lang="ko-KR" altLang="en-US" sz="2400" dirty="0"/>
              <a:t>에 대한 성능을 크게 높여주었다</a:t>
            </a:r>
            <a:r>
              <a:rPr lang="en-US" altLang="ko-KR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43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BERT </a:t>
            </a:r>
            <a:r>
              <a:rPr lang="ko-KR" altLang="en-US" sz="2400" dirty="0"/>
              <a:t>좋지</a:t>
            </a:r>
            <a:r>
              <a:rPr lang="en-US" altLang="ko-KR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70C0"/>
                </a:solidFill>
              </a:rPr>
              <a:t>근데 </a:t>
            </a:r>
            <a:r>
              <a:rPr lang="en-US" altLang="ko-KR" sz="2400" dirty="0">
                <a:solidFill>
                  <a:srgbClr val="0070C0"/>
                </a:solidFill>
              </a:rPr>
              <a:t>coreference</a:t>
            </a:r>
            <a:r>
              <a:rPr lang="ko-KR" altLang="en-US" sz="2400" dirty="0">
                <a:solidFill>
                  <a:srgbClr val="0070C0"/>
                </a:solidFill>
              </a:rPr>
              <a:t>에 대한 </a:t>
            </a:r>
            <a:r>
              <a:rPr lang="en-US" altLang="ko-KR" sz="2400" dirty="0">
                <a:solidFill>
                  <a:srgbClr val="0070C0"/>
                </a:solidFill>
              </a:rPr>
              <a:t>representation </a:t>
            </a:r>
            <a:r>
              <a:rPr lang="ko-KR" altLang="en-US" sz="2400" dirty="0">
                <a:solidFill>
                  <a:srgbClr val="0070C0"/>
                </a:solidFill>
              </a:rPr>
              <a:t>능력이 떨어진다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그래서 우리가 </a:t>
            </a:r>
            <a:r>
              <a:rPr lang="en-US" altLang="ko-KR" sz="2400" dirty="0"/>
              <a:t>coreferential</a:t>
            </a:r>
            <a:r>
              <a:rPr lang="ko-KR" altLang="en-US" sz="2400" dirty="0"/>
              <a:t> </a:t>
            </a:r>
            <a:r>
              <a:rPr lang="en-US" altLang="ko-KR" sz="2400" dirty="0"/>
              <a:t>relation</a:t>
            </a:r>
            <a:r>
              <a:rPr lang="ko-KR" altLang="en-US" sz="2400" dirty="0"/>
              <a:t>을 </a:t>
            </a:r>
            <a:r>
              <a:rPr lang="en-US" altLang="ko-KR" sz="2400" dirty="0"/>
              <a:t>capture </a:t>
            </a:r>
            <a:r>
              <a:rPr lang="ko-KR" altLang="en-US" sz="2400" dirty="0"/>
              <a:t>할 수 있는 </a:t>
            </a:r>
            <a:r>
              <a:rPr lang="en-US" altLang="ko-KR" sz="2400" dirty="0" err="1">
                <a:solidFill>
                  <a:srgbClr val="FF0000"/>
                </a:solidFill>
              </a:rPr>
              <a:t>CorefBERT</a:t>
            </a:r>
            <a:r>
              <a:rPr lang="ko-KR" altLang="en-US" sz="2400" dirty="0"/>
              <a:t>를 만들었다</a:t>
            </a:r>
            <a:r>
              <a:rPr lang="en-US" altLang="ko-KR" sz="2400" dirty="0"/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Coreferential reasoning </a:t>
            </a:r>
            <a:r>
              <a:rPr lang="ko-KR" altLang="en-US" sz="2400" dirty="0"/>
              <a:t>을 요구하는 </a:t>
            </a:r>
            <a:r>
              <a:rPr lang="en-US" altLang="ko-KR" sz="2400" dirty="0"/>
              <a:t>downstream tasks </a:t>
            </a:r>
            <a:r>
              <a:rPr lang="ko-KR" altLang="en-US" sz="2400" dirty="0"/>
              <a:t>에서 성능을 많이 높였다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1600" dirty="0"/>
              <a:t>(+ </a:t>
            </a:r>
            <a:r>
              <a:rPr lang="ko-KR" altLang="en-US" sz="1600" dirty="0"/>
              <a:t>그러면서도 </a:t>
            </a:r>
            <a:r>
              <a:rPr lang="en-US" altLang="ko-KR" sz="1600" dirty="0"/>
              <a:t>coreference</a:t>
            </a:r>
            <a:r>
              <a:rPr lang="ko-KR" altLang="en-US" sz="1600" dirty="0"/>
              <a:t>가 중요하지 않은 </a:t>
            </a:r>
            <a:r>
              <a:rPr lang="en-US" altLang="ko-KR" sz="1600" dirty="0"/>
              <a:t>tasks </a:t>
            </a:r>
            <a:r>
              <a:rPr lang="ko-KR" altLang="en-US" sz="1600" dirty="0"/>
              <a:t>에 대해서 성능이 감소하지는 않았다</a:t>
            </a:r>
            <a:r>
              <a:rPr lang="en-US" altLang="ko-KR" sz="1600" dirty="0"/>
              <a:t>.)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3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Coreference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For example, for comprehending the whole context of</a:t>
            </a:r>
            <a:br>
              <a:rPr lang="en-US" sz="2000" dirty="0"/>
            </a:br>
            <a:r>
              <a:rPr lang="en-US" sz="2000" dirty="0">
                <a:solidFill>
                  <a:schemeClr val="accent1"/>
                </a:solidFill>
              </a:rPr>
              <a:t>“Antoine published </a:t>
            </a:r>
            <a:r>
              <a:rPr lang="en-US" sz="2000" dirty="0">
                <a:solidFill>
                  <a:srgbClr val="FF0000"/>
                </a:solidFill>
              </a:rPr>
              <a:t>The Little Prince </a:t>
            </a:r>
            <a:r>
              <a:rPr lang="en-US" sz="2000" dirty="0">
                <a:solidFill>
                  <a:schemeClr val="accent1"/>
                </a:solidFill>
              </a:rPr>
              <a:t>in 1943. </a:t>
            </a:r>
            <a:r>
              <a:rPr lang="en-US" sz="2000" dirty="0">
                <a:solidFill>
                  <a:srgbClr val="FF0000"/>
                </a:solidFill>
              </a:rPr>
              <a:t>The book </a:t>
            </a:r>
            <a:r>
              <a:rPr lang="en-US" sz="2000" dirty="0">
                <a:solidFill>
                  <a:schemeClr val="accent1"/>
                </a:solidFill>
              </a:rPr>
              <a:t>follows a young prince who visits various planets in space.”</a:t>
            </a:r>
            <a:br>
              <a:rPr lang="en-US" sz="2000" dirty="0"/>
            </a:br>
            <a:r>
              <a:rPr lang="en-US" sz="2000" dirty="0"/>
              <a:t>we must realize that </a:t>
            </a:r>
            <a:r>
              <a:rPr lang="en-US" sz="2000" dirty="0">
                <a:solidFill>
                  <a:srgbClr val="FF0000"/>
                </a:solidFill>
              </a:rPr>
              <a:t>The book refers to The Little Prince.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BERT</a:t>
            </a:r>
            <a:r>
              <a:rPr lang="ko-KR" altLang="en-US" sz="2400" dirty="0"/>
              <a:t>의 문제점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MLM only require models to collect local semantic and syntactic information to recover the masked tokens. Hence, language representation models </a:t>
            </a:r>
            <a:r>
              <a:rPr lang="en-US" sz="2000" dirty="0">
                <a:solidFill>
                  <a:srgbClr val="FF0000"/>
                </a:solidFill>
              </a:rPr>
              <a:t>may not well model the long-distance connections beyond sentence boundary in a text, such as coreference.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MLM</a:t>
            </a:r>
            <a:r>
              <a:rPr lang="ko-KR" altLang="en-US" sz="2000" dirty="0">
                <a:solidFill>
                  <a:schemeClr val="accent3"/>
                </a:solidFill>
              </a:rPr>
              <a:t>은 어떤 </a:t>
            </a:r>
            <a:r>
              <a:rPr lang="en-US" altLang="ko-KR" sz="2000" dirty="0">
                <a:solidFill>
                  <a:schemeClr val="accent3"/>
                </a:solidFill>
              </a:rPr>
              <a:t>masked token</a:t>
            </a:r>
            <a:r>
              <a:rPr lang="ko-KR" altLang="en-US" sz="2000" dirty="0">
                <a:solidFill>
                  <a:schemeClr val="accent3"/>
                </a:solidFill>
              </a:rPr>
              <a:t>을 예측하는데 그 주변 단어들만 살핀다</a:t>
            </a:r>
            <a:r>
              <a:rPr lang="en-US" altLang="ko-KR" sz="2000" dirty="0">
                <a:solidFill>
                  <a:schemeClr val="accent3"/>
                </a:solidFill>
              </a:rPr>
              <a:t>. </a:t>
            </a:r>
            <a:r>
              <a:rPr lang="ko-KR" altLang="en-US" sz="2000" dirty="0">
                <a:solidFill>
                  <a:schemeClr val="accent3"/>
                </a:solidFill>
              </a:rPr>
              <a:t>그래서 </a:t>
            </a:r>
            <a:r>
              <a:rPr lang="en-US" altLang="ko-KR" sz="2000" dirty="0">
                <a:solidFill>
                  <a:schemeClr val="accent3"/>
                </a:solidFill>
              </a:rPr>
              <a:t>coreference</a:t>
            </a:r>
            <a:r>
              <a:rPr lang="ko-KR" altLang="en-US" sz="2000" dirty="0">
                <a:solidFill>
                  <a:schemeClr val="accent3"/>
                </a:solidFill>
              </a:rPr>
              <a:t>에 대한 </a:t>
            </a:r>
            <a:r>
              <a:rPr lang="en-US" altLang="ko-KR" sz="2000" dirty="0">
                <a:solidFill>
                  <a:schemeClr val="accent3"/>
                </a:solidFill>
              </a:rPr>
              <a:t>representation </a:t>
            </a:r>
            <a:r>
              <a:rPr lang="ko-KR" altLang="en-US" sz="2000" dirty="0">
                <a:solidFill>
                  <a:schemeClr val="accent3"/>
                </a:solidFill>
              </a:rPr>
              <a:t>능력이 떨어진다</a:t>
            </a:r>
            <a:r>
              <a:rPr lang="en-US" altLang="ko-KR" sz="2000" dirty="0">
                <a:solidFill>
                  <a:schemeClr val="accent3"/>
                </a:solidFill>
              </a:rPr>
              <a:t>.</a:t>
            </a:r>
            <a:endParaRPr lang="en-US" altLang="ko-K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간단한 해결책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BERT</a:t>
            </a:r>
            <a:r>
              <a:rPr lang="ko-KR" altLang="en-US" sz="2000" dirty="0"/>
              <a:t>를 </a:t>
            </a:r>
            <a:r>
              <a:rPr lang="en-US" altLang="ko-KR" sz="2000" dirty="0"/>
              <a:t>coreference datasets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fine-tuning. (supervised learning) </a:t>
            </a:r>
            <a:br>
              <a:rPr lang="en-US" altLang="ko-KR" sz="2000" dirty="0"/>
            </a:br>
            <a:r>
              <a:rPr lang="en-US" altLang="ko-KR" sz="2000" dirty="0">
                <a:solidFill>
                  <a:schemeClr val="accent3"/>
                </a:solidFill>
              </a:rPr>
              <a:t>But, small datasets</a:t>
            </a:r>
            <a:r>
              <a:rPr lang="ko-KR" altLang="en-US" sz="2000" dirty="0">
                <a:solidFill>
                  <a:schemeClr val="accent3"/>
                </a:solidFill>
              </a:rPr>
              <a:t>으로 </a:t>
            </a:r>
            <a:r>
              <a:rPr lang="en-US" altLang="ko-KR" sz="2000" dirty="0">
                <a:solidFill>
                  <a:schemeClr val="accent3"/>
                </a:solidFill>
              </a:rPr>
              <a:t>fine-tuning </a:t>
            </a:r>
            <a:r>
              <a:rPr lang="ko-KR" altLang="en-US" sz="2000" dirty="0" err="1">
                <a:solidFill>
                  <a:schemeClr val="accent3"/>
                </a:solidFill>
              </a:rPr>
              <a:t>해봤자</a:t>
            </a:r>
            <a:r>
              <a:rPr lang="ko-KR" altLang="en-US" sz="2000" dirty="0">
                <a:solidFill>
                  <a:schemeClr val="accent3"/>
                </a:solidFill>
              </a:rPr>
              <a:t> 별 차이 없고</a:t>
            </a:r>
            <a:r>
              <a:rPr lang="en-US" altLang="ko-KR" sz="2000" dirty="0">
                <a:solidFill>
                  <a:schemeClr val="accent3"/>
                </a:solidFill>
              </a:rPr>
              <a:t>,</a:t>
            </a:r>
            <a:br>
              <a:rPr lang="en-US" altLang="ko-KR" sz="2000" dirty="0">
                <a:solidFill>
                  <a:schemeClr val="accent3"/>
                </a:solidFill>
              </a:rPr>
            </a:br>
            <a:r>
              <a:rPr lang="ko-KR" altLang="en-US" sz="2000" dirty="0">
                <a:solidFill>
                  <a:schemeClr val="accent3"/>
                </a:solidFill>
              </a:rPr>
              <a:t>엄청 큰 </a:t>
            </a:r>
            <a:r>
              <a:rPr lang="en-US" altLang="ko-KR" sz="2000" dirty="0">
                <a:solidFill>
                  <a:schemeClr val="accent3"/>
                </a:solidFill>
              </a:rPr>
              <a:t>supervised coreference dataset</a:t>
            </a:r>
            <a:r>
              <a:rPr lang="ko-KR" altLang="en-US" sz="2000" dirty="0">
                <a:solidFill>
                  <a:schemeClr val="accent3"/>
                </a:solidFill>
              </a:rPr>
              <a:t>을 만드는 건 비효율적임</a:t>
            </a:r>
            <a:r>
              <a:rPr lang="en-US" altLang="ko-KR" sz="2000" dirty="0">
                <a:solidFill>
                  <a:schemeClr val="accent3"/>
                </a:solidFill>
              </a:rPr>
              <a:t>.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CorefBERT</a:t>
            </a:r>
            <a:r>
              <a:rPr lang="ko-KR" altLang="en-US" sz="2400" dirty="0"/>
              <a:t>의 접근방식 </a:t>
            </a:r>
            <a:r>
              <a:rPr lang="en-US" altLang="ko-KR" sz="2400" dirty="0"/>
              <a:t>: self-supervised (like BERT)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Mention Reference Prediction (MRP) </a:t>
            </a:r>
            <a:r>
              <a:rPr lang="en-US" altLang="ko-KR" sz="2000" dirty="0"/>
              <a:t>… additional pretraining task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Copying based training objective </a:t>
            </a:r>
            <a:r>
              <a:rPr lang="en-US" altLang="ko-KR" sz="2000" dirty="0"/>
              <a:t>… MRP</a:t>
            </a:r>
            <a:r>
              <a:rPr lang="ko-KR" altLang="en-US" sz="2000" dirty="0"/>
              <a:t>에서 쓰이는 </a:t>
            </a:r>
            <a:r>
              <a:rPr lang="en-US" altLang="ko-KR" sz="2000" dirty="0"/>
              <a:t>objective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CorefBERT</a:t>
            </a:r>
            <a:r>
              <a:rPr lang="en-US" sz="2400" dirty="0"/>
              <a:t> outperforms the vanilla BERT on almost all benchmarks and even strengthens the performance of the strong </a:t>
            </a:r>
            <a:r>
              <a:rPr lang="en-US" sz="2400" dirty="0" err="1"/>
              <a:t>RoBERTa</a:t>
            </a:r>
            <a:r>
              <a:rPr lang="en-US" sz="2400" dirty="0"/>
              <a:t> model.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242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6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3D33-94D1-4A8F-8E59-A3B7CCCC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C0887-1D67-40FA-B8A3-293F326F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101849"/>
            <a:ext cx="8582025" cy="43910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29D1EA-300B-4142-BBC9-63AC15E1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기본적으로 </a:t>
            </a:r>
            <a:r>
              <a:rPr lang="en-US" altLang="ko-KR" sz="2400" dirty="0"/>
              <a:t>BERT</a:t>
            </a:r>
            <a:r>
              <a:rPr lang="ko-KR" altLang="en-US" sz="2400" dirty="0"/>
              <a:t>의 구조를 취함</a:t>
            </a:r>
            <a:r>
              <a:rPr lang="en-US" altLang="ko-KR" sz="2400" dirty="0"/>
              <a:t>. Pretraining task</a:t>
            </a:r>
            <a:r>
              <a:rPr lang="ko-KR" altLang="en-US" sz="2400" dirty="0"/>
              <a:t>가 다를 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28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3D33-94D1-4A8F-8E59-A3B7CCCC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C0887-1D67-40FA-B8A3-293F326F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101849"/>
            <a:ext cx="8582025" cy="4391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5C5BA-5503-46DA-A35A-7F2655CC9A98}"/>
              </a:ext>
            </a:extLst>
          </p:cNvPr>
          <p:cNvSpPr/>
          <p:nvPr/>
        </p:nvSpPr>
        <p:spPr>
          <a:xfrm>
            <a:off x="1479885" y="2200830"/>
            <a:ext cx="2442410" cy="1203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08A3C-47BF-4435-B534-2FA8C3FB4C48}"/>
              </a:ext>
            </a:extLst>
          </p:cNvPr>
          <p:cNvSpPr/>
          <p:nvPr/>
        </p:nvSpPr>
        <p:spPr>
          <a:xfrm>
            <a:off x="3497179" y="4311481"/>
            <a:ext cx="2442410" cy="872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E803D-D9F5-40DF-8D28-F8595D96294D}"/>
              </a:ext>
            </a:extLst>
          </p:cNvPr>
          <p:cNvSpPr/>
          <p:nvPr/>
        </p:nvSpPr>
        <p:spPr>
          <a:xfrm>
            <a:off x="4034590" y="5677954"/>
            <a:ext cx="4828422" cy="229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214C3-29D5-42F2-B3B4-4B244A9E635F}"/>
              </a:ext>
            </a:extLst>
          </p:cNvPr>
          <p:cNvSpPr/>
          <p:nvPr/>
        </p:nvSpPr>
        <p:spPr>
          <a:xfrm>
            <a:off x="280987" y="5907951"/>
            <a:ext cx="1516063" cy="229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7403B7-BC04-425F-8F15-14EE00EE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기본적으로 </a:t>
            </a:r>
            <a:r>
              <a:rPr lang="en-US" altLang="ko-KR" sz="2400" dirty="0"/>
              <a:t>BERT</a:t>
            </a:r>
            <a:r>
              <a:rPr lang="ko-KR" altLang="en-US" sz="2400" dirty="0"/>
              <a:t>의 구조를 취함</a:t>
            </a:r>
            <a:r>
              <a:rPr lang="en-US" altLang="ko-KR" sz="2400" dirty="0"/>
              <a:t>. Pretraining task</a:t>
            </a:r>
            <a:r>
              <a:rPr lang="ko-KR" altLang="en-US" sz="2400" dirty="0"/>
              <a:t>가 다를 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4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89C-1FA9-49BB-B04D-F01D1401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FA8-6CF9-44AA-A279-EC0E5DB0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0. Abstract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 Introduction</a:t>
            </a:r>
          </a:p>
          <a:p>
            <a:r>
              <a:rPr lang="en-US" dirty="0">
                <a:solidFill>
                  <a:schemeClr val="accent3"/>
                </a:solidFill>
              </a:rPr>
              <a:t>2. Related Work</a:t>
            </a:r>
          </a:p>
          <a:p>
            <a:r>
              <a:rPr lang="en-US" dirty="0"/>
              <a:t>3. Methodology</a:t>
            </a:r>
            <a:br>
              <a:rPr lang="en-US" dirty="0"/>
            </a:br>
            <a:r>
              <a:rPr lang="en-US" dirty="0"/>
              <a:t>	3.1. Mention Reference Masking</a:t>
            </a:r>
            <a:br>
              <a:rPr lang="en-US" dirty="0"/>
            </a:br>
            <a:r>
              <a:rPr lang="en-US" dirty="0"/>
              <a:t>	3.2. Copy-based Training Objective</a:t>
            </a:r>
          </a:p>
          <a:p>
            <a:r>
              <a:rPr lang="en-US" dirty="0"/>
              <a:t>4. Experiments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4.1. Training Details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/>
              <a:t>4.2. Extractive Question Answering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	4.3. Relation Extraction</a:t>
            </a:r>
            <a:br>
              <a:rPr lang="en-US" dirty="0"/>
            </a:br>
            <a:r>
              <a:rPr lang="en-US" dirty="0"/>
              <a:t>	4.4. Fact Extraction and Verification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4.5. Coreference Resolution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/>
              <a:t>4.6. GLUE</a:t>
            </a:r>
          </a:p>
          <a:p>
            <a:r>
              <a:rPr lang="en-US" dirty="0"/>
              <a:t>5. Ablation Study</a:t>
            </a:r>
          </a:p>
          <a:p>
            <a:r>
              <a:rPr lang="en-US" dirty="0"/>
              <a:t>6. 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46761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965D12-D4C0-43FC-80ED-3C50EC49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기본적으로 </a:t>
            </a:r>
            <a:r>
              <a:rPr lang="en-US" altLang="ko-KR" sz="2400" dirty="0"/>
              <a:t>BERT</a:t>
            </a:r>
            <a:r>
              <a:rPr lang="ko-KR" altLang="en-US" sz="2400" dirty="0"/>
              <a:t>의 구조를 취함</a:t>
            </a:r>
            <a:r>
              <a:rPr lang="en-US" altLang="ko-KR" sz="2400" dirty="0"/>
              <a:t>. Pretraining task</a:t>
            </a:r>
            <a:r>
              <a:rPr lang="ko-KR" altLang="en-US" sz="2400" dirty="0"/>
              <a:t>가 다를 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1) Mention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Prediction (MRP)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MRP utilizes the mention reference masking strategy to </a:t>
            </a:r>
            <a:r>
              <a:rPr lang="en-US" sz="2000" dirty="0">
                <a:solidFill>
                  <a:srgbClr val="FF0000"/>
                </a:solidFill>
              </a:rPr>
              <a:t>mask one of the repeated mentions </a:t>
            </a:r>
            <a:r>
              <a:rPr lang="en-US" sz="2000" dirty="0"/>
              <a:t>and then employs a </a:t>
            </a:r>
            <a:r>
              <a:rPr lang="en-US" sz="2000" dirty="0" err="1">
                <a:solidFill>
                  <a:srgbClr val="FF0000"/>
                </a:solidFill>
              </a:rPr>
              <a:t>copybased</a:t>
            </a:r>
            <a:r>
              <a:rPr lang="en-US" sz="2000" dirty="0">
                <a:solidFill>
                  <a:srgbClr val="FF0000"/>
                </a:solidFill>
              </a:rPr>
              <a:t> training objective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predict the masked tokens </a:t>
            </a:r>
            <a:r>
              <a:rPr lang="en-US" sz="2000" dirty="0"/>
              <a:t>by copying from other tokens in the sequence.</a:t>
            </a:r>
            <a:br>
              <a:rPr lang="en-US" sz="2000" dirty="0"/>
            </a:br>
            <a:r>
              <a:rPr lang="ko-KR" altLang="en-US" sz="1700" dirty="0">
                <a:solidFill>
                  <a:schemeClr val="accent3"/>
                </a:solidFill>
              </a:rPr>
              <a:t>뒤에서 더 자세히 설명할 예정입니다</a:t>
            </a:r>
            <a:r>
              <a:rPr lang="en-US" altLang="ko-KR" sz="1700" dirty="0">
                <a:solidFill>
                  <a:schemeClr val="accent3"/>
                </a:solidFill>
              </a:rPr>
              <a:t>.</a:t>
            </a:r>
            <a:endParaRPr lang="en-US" altLang="ko-K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2) Masked Language Modeling (MLM)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BERT </a:t>
            </a:r>
            <a:r>
              <a:rPr lang="ko-KR" altLang="en-US" sz="2000" dirty="0"/>
              <a:t>그대로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NSP</a:t>
            </a:r>
            <a:r>
              <a:rPr lang="ko-KR" altLang="en-US" sz="2000" dirty="0"/>
              <a:t>는 안 씀 </a:t>
            </a:r>
            <a:r>
              <a:rPr lang="en-US" altLang="ko-KR" sz="2000" dirty="0"/>
              <a:t>(BERT-like</a:t>
            </a:r>
            <a:r>
              <a:rPr lang="ko-KR" altLang="en-US" sz="2000" dirty="0"/>
              <a:t> 모델에 </a:t>
            </a:r>
            <a:r>
              <a:rPr lang="en-US" altLang="ko-KR" sz="2000" dirty="0"/>
              <a:t>NSP</a:t>
            </a:r>
            <a:r>
              <a:rPr lang="ko-KR" altLang="en-US" sz="2000" dirty="0"/>
              <a:t>는 크게 도움이 안 되더라</a:t>
            </a:r>
            <a:r>
              <a:rPr lang="en-US" altLang="ko-KR" sz="2000" dirty="0"/>
              <a:t>!)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F0000"/>
                </a:solidFill>
              </a:rPr>
              <a:t>L = L_MRP + L_MLM</a:t>
            </a:r>
          </a:p>
        </p:txBody>
      </p:sp>
    </p:spTree>
    <p:extLst>
      <p:ext uri="{BB962C8B-B14F-4D97-AF65-F5344CB8AC3E}">
        <p14:creationId xmlns:p14="http://schemas.microsoft.com/office/powerpoint/2010/main" val="44149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Mention Referencing Masking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965D12-D4C0-43FC-80ED-3C50EC49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MRP, we masks tokens of the repeated mentions in the sequence instead of masking random tokens. … the repeated mentions in a sequence would refer to each other.</a:t>
            </a:r>
            <a:br>
              <a:rPr lang="en-US" sz="2400" dirty="0"/>
            </a:br>
            <a:r>
              <a:rPr lang="en-US" sz="2200" dirty="0">
                <a:solidFill>
                  <a:schemeClr val="accent3"/>
                </a:solidFill>
              </a:rPr>
              <a:t>MLM</a:t>
            </a:r>
            <a:r>
              <a:rPr lang="ko-KR" altLang="en-US" sz="2200" dirty="0">
                <a:solidFill>
                  <a:schemeClr val="accent3"/>
                </a:solidFill>
              </a:rPr>
              <a:t>처럼 아무거나 </a:t>
            </a:r>
            <a:r>
              <a:rPr lang="en-US" altLang="ko-KR" sz="2200" dirty="0">
                <a:solidFill>
                  <a:schemeClr val="accent3"/>
                </a:solidFill>
              </a:rPr>
              <a:t>masking</a:t>
            </a:r>
            <a:r>
              <a:rPr lang="ko-KR" altLang="en-US" sz="2200" dirty="0">
                <a:solidFill>
                  <a:schemeClr val="accent3"/>
                </a:solidFill>
              </a:rPr>
              <a:t>하는 게 아니라 문장에서 여러 번 등장한 단어들</a:t>
            </a:r>
            <a:r>
              <a:rPr lang="en-US" altLang="ko-KR" sz="2200" dirty="0">
                <a:solidFill>
                  <a:schemeClr val="accent3"/>
                </a:solidFill>
              </a:rPr>
              <a:t> </a:t>
            </a:r>
            <a:r>
              <a:rPr lang="ko-KR" altLang="en-US" sz="2200" dirty="0">
                <a:solidFill>
                  <a:schemeClr val="accent3"/>
                </a:solidFill>
              </a:rPr>
              <a:t>중에서 </a:t>
            </a:r>
            <a:r>
              <a:rPr lang="en-US" altLang="ko-KR" sz="2200" dirty="0">
                <a:solidFill>
                  <a:schemeClr val="accent3"/>
                </a:solidFill>
              </a:rPr>
              <a:t>masking</a:t>
            </a:r>
            <a:r>
              <a:rPr lang="ko-KR" altLang="en-US" sz="2200" dirty="0">
                <a:solidFill>
                  <a:schemeClr val="accent3"/>
                </a:solidFill>
              </a:rPr>
              <a:t>을 한다</a:t>
            </a:r>
            <a:r>
              <a:rPr lang="en-US" altLang="ko-KR" sz="2200" dirty="0">
                <a:solidFill>
                  <a:schemeClr val="accent3"/>
                </a:solidFill>
              </a:rPr>
              <a:t>.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예시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ko-KR" altLang="en-US" sz="2400" dirty="0" err="1">
                <a:solidFill>
                  <a:srgbClr val="FF0000"/>
                </a:solidFill>
              </a:rPr>
              <a:t>떡볶이</a:t>
            </a:r>
            <a:r>
              <a:rPr lang="ko-KR" altLang="en-US" sz="2400" dirty="0" err="1"/>
              <a:t>랑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00B050"/>
                </a:solidFill>
              </a:rPr>
              <a:t>김밥</a:t>
            </a:r>
            <a:r>
              <a:rPr lang="ko-KR" altLang="en-US" sz="2400" dirty="0"/>
              <a:t>이 먹고 싶다</a:t>
            </a:r>
            <a:r>
              <a:rPr lang="en-US" altLang="ko-KR" sz="2400" dirty="0"/>
              <a:t>. </a:t>
            </a:r>
            <a:r>
              <a:rPr lang="en-US" altLang="ko-KR" sz="2400" dirty="0">
                <a:solidFill>
                  <a:srgbClr val="FF0000"/>
                </a:solidFill>
              </a:rPr>
              <a:t>[MASK]</a:t>
            </a:r>
            <a:r>
              <a:rPr lang="ko-KR" altLang="en-US" sz="2400" dirty="0"/>
              <a:t>는 맵고 </a:t>
            </a:r>
            <a:r>
              <a:rPr lang="ko-KR" altLang="en-US" sz="2400" dirty="0">
                <a:solidFill>
                  <a:srgbClr val="00B050"/>
                </a:solidFill>
              </a:rPr>
              <a:t>김밥</a:t>
            </a:r>
            <a:r>
              <a:rPr lang="ko-KR" altLang="en-US" sz="2400" dirty="0"/>
              <a:t>은 안 매워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사실 </a:t>
            </a:r>
            <a:r>
              <a:rPr lang="ko-KR" altLang="en-US" sz="2400" dirty="0" err="1">
                <a:solidFill>
                  <a:srgbClr val="FF0000"/>
                </a:solidFill>
              </a:rPr>
              <a:t>떡볶이</a:t>
            </a:r>
            <a:r>
              <a:rPr lang="ko-KR" altLang="en-US" sz="2400" dirty="0" err="1"/>
              <a:t>말고</a:t>
            </a:r>
            <a:r>
              <a:rPr lang="ko-KR" altLang="en-US" sz="2400" dirty="0"/>
              <a:t> 라면이나 </a:t>
            </a:r>
            <a:r>
              <a:rPr lang="ko-KR" altLang="en-US" sz="2400" dirty="0" err="1"/>
              <a:t>라볶이여도</a:t>
            </a:r>
            <a:r>
              <a:rPr lang="ko-KR" altLang="en-US" sz="2400" dirty="0"/>
              <a:t> 괜찮을 것 같아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떡볶이</a:t>
            </a:r>
            <a:r>
              <a:rPr lang="en-US" altLang="ko-KR" sz="2400" dirty="0"/>
              <a:t>, </a:t>
            </a:r>
            <a:r>
              <a:rPr lang="ko-KR" altLang="en-US" sz="2400" dirty="0"/>
              <a:t>김밥</a:t>
            </a:r>
            <a:r>
              <a:rPr lang="en-US" altLang="ko-KR" sz="2400" dirty="0"/>
              <a:t>, </a:t>
            </a:r>
            <a:r>
              <a:rPr lang="ko-KR" altLang="en-US" sz="2400" dirty="0"/>
              <a:t>사실</a:t>
            </a:r>
            <a:r>
              <a:rPr lang="en-US" altLang="ko-KR" sz="2400" dirty="0"/>
              <a:t>, </a:t>
            </a:r>
            <a:r>
              <a:rPr lang="ko-KR" altLang="en-US" sz="2400" dirty="0"/>
              <a:t>라면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라볶이</a:t>
            </a:r>
            <a:r>
              <a:rPr lang="en-US" altLang="ko-KR" sz="2400" dirty="0"/>
              <a:t> </a:t>
            </a:r>
            <a:r>
              <a:rPr lang="ko-KR" altLang="en-US" sz="2400" dirty="0"/>
              <a:t>중에서 </a:t>
            </a:r>
            <a:r>
              <a:rPr lang="en-US" altLang="ko-KR" sz="2400" dirty="0"/>
              <a:t>[MASK]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들어갈 단어를 찾는 것</a:t>
            </a:r>
            <a:r>
              <a:rPr lang="en-US" altLang="ko-KR" sz="2400" dirty="0"/>
              <a:t>!</a:t>
            </a:r>
            <a:br>
              <a:rPr lang="en-US" altLang="ko-KR" sz="2400" dirty="0"/>
            </a:br>
            <a:r>
              <a:rPr lang="ko-KR" altLang="en-US" sz="2400" dirty="0"/>
              <a:t>이 과정에서 </a:t>
            </a:r>
            <a:r>
              <a:rPr lang="en-US" altLang="ko-KR" sz="2400" dirty="0"/>
              <a:t>coreference information</a:t>
            </a:r>
            <a:r>
              <a:rPr lang="ko-KR" altLang="en-US" sz="2400" dirty="0"/>
              <a:t>이 학습될 것이라고 가정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5056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Mention Referencing Masking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965D12-D4C0-43FC-80ED-3C50EC49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4" y="1395167"/>
            <a:ext cx="8552619" cy="47817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FF0000"/>
                </a:solidFill>
              </a:rPr>
              <a:t>떡볶이</a:t>
            </a:r>
            <a:r>
              <a:rPr lang="ko-KR" altLang="en-US" sz="2400" dirty="0" err="1"/>
              <a:t>랑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00B050"/>
                </a:solidFill>
              </a:rPr>
              <a:t>김밥</a:t>
            </a:r>
            <a:r>
              <a:rPr lang="ko-KR" altLang="en-US" sz="2400" dirty="0"/>
              <a:t>이 먹고 싶다</a:t>
            </a:r>
            <a:r>
              <a:rPr lang="en-US" altLang="ko-KR" sz="2400" dirty="0"/>
              <a:t>. </a:t>
            </a:r>
            <a:r>
              <a:rPr lang="en-US" altLang="ko-KR" sz="2400" dirty="0">
                <a:solidFill>
                  <a:srgbClr val="FF0000"/>
                </a:solidFill>
              </a:rPr>
              <a:t>[MASK]</a:t>
            </a:r>
            <a:r>
              <a:rPr lang="ko-KR" altLang="en-US" sz="2400" dirty="0"/>
              <a:t>는 맵고 </a:t>
            </a:r>
            <a:r>
              <a:rPr lang="ko-KR" altLang="en-US" sz="2400" dirty="0">
                <a:solidFill>
                  <a:srgbClr val="00B050"/>
                </a:solidFill>
              </a:rPr>
              <a:t>김밥</a:t>
            </a:r>
            <a:r>
              <a:rPr lang="ko-KR" altLang="en-US" sz="2400" dirty="0"/>
              <a:t>은 안 매워</a:t>
            </a:r>
            <a:r>
              <a:rPr lang="en-US" altLang="ko-KR" sz="2400" dirty="0"/>
              <a:t>. </a:t>
            </a:r>
            <a:r>
              <a:rPr lang="ko-KR" altLang="en-US" sz="2400" dirty="0"/>
              <a:t>사실 </a:t>
            </a:r>
            <a:r>
              <a:rPr lang="ko-KR" altLang="en-US" sz="2400" dirty="0" err="1">
                <a:solidFill>
                  <a:srgbClr val="FF0000"/>
                </a:solidFill>
              </a:rPr>
              <a:t>떡볶이</a:t>
            </a:r>
            <a:r>
              <a:rPr lang="ko-KR" altLang="en-US" sz="2400" dirty="0" err="1"/>
              <a:t>말고</a:t>
            </a:r>
            <a:r>
              <a:rPr lang="ko-KR" altLang="en-US" sz="2400" dirty="0"/>
              <a:t> 라면이나 </a:t>
            </a:r>
            <a:r>
              <a:rPr lang="ko-KR" altLang="en-US" sz="2400" dirty="0" err="1"/>
              <a:t>라볶이여도</a:t>
            </a:r>
            <a:r>
              <a:rPr lang="ko-KR" altLang="en-US" sz="2400" dirty="0"/>
              <a:t> 괜찮을 것 같아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T1 </a:t>
            </a:r>
            <a:r>
              <a:rPr lang="en-US" altLang="ko-KR" sz="2000" dirty="0"/>
              <a:t>T2 </a:t>
            </a:r>
            <a:r>
              <a:rPr lang="en-US" altLang="ko-KR" sz="2000" dirty="0">
                <a:solidFill>
                  <a:srgbClr val="00B050"/>
                </a:solidFill>
              </a:rPr>
              <a:t>T3 </a:t>
            </a:r>
            <a:r>
              <a:rPr lang="en-US" altLang="ko-KR" sz="2000" dirty="0"/>
              <a:t>T4 T5 T6 </a:t>
            </a:r>
            <a:r>
              <a:rPr lang="en-US" altLang="ko-KR" sz="2000" dirty="0">
                <a:solidFill>
                  <a:srgbClr val="FF0000"/>
                </a:solidFill>
              </a:rPr>
              <a:t>T7 </a:t>
            </a:r>
            <a:r>
              <a:rPr lang="en-US" altLang="ko-KR" sz="2000" dirty="0"/>
              <a:t>T8 T9 </a:t>
            </a:r>
            <a:r>
              <a:rPr lang="en-US" altLang="ko-KR" sz="2000" dirty="0">
                <a:solidFill>
                  <a:srgbClr val="00B050"/>
                </a:solidFill>
              </a:rPr>
              <a:t>T10</a:t>
            </a:r>
            <a:r>
              <a:rPr lang="en-US" altLang="ko-KR" sz="2000" dirty="0"/>
              <a:t> T11 T12 T13</a:t>
            </a:r>
            <a:br>
              <a:rPr lang="en-US" altLang="ko-KR" sz="2000" dirty="0"/>
            </a:br>
            <a:r>
              <a:rPr lang="en-US" altLang="ko-KR" sz="2000" dirty="0"/>
              <a:t>T14 </a:t>
            </a:r>
            <a:r>
              <a:rPr lang="en-US" altLang="ko-KR" sz="2000" dirty="0">
                <a:solidFill>
                  <a:srgbClr val="FF0000"/>
                </a:solidFill>
              </a:rPr>
              <a:t>T15 </a:t>
            </a:r>
            <a:r>
              <a:rPr lang="en-US" altLang="ko-KR" sz="2000" dirty="0"/>
              <a:t>T16 T17 T18 T19 T20 T21 T22 …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Only repeated nouns are considered.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Repeated-noun groups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G1 {T1,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T7,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T15}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>
                <a:solidFill>
                  <a:srgbClr val="00B050"/>
                </a:solidFill>
              </a:rPr>
              <a:t>G2 {T3,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en-US" altLang="ko-KR" sz="2400" dirty="0">
                <a:solidFill>
                  <a:srgbClr val="00B050"/>
                </a:solidFill>
              </a:rPr>
              <a:t>T10}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Choose one of the groups, and then sample one mention of the selected group.</a:t>
            </a:r>
            <a:br>
              <a:rPr lang="en-US" altLang="ko-KR" sz="2400" dirty="0"/>
            </a:br>
            <a:r>
              <a:rPr lang="en-US" altLang="ko-KR" sz="2400" dirty="0"/>
              <a:t>e.g., </a:t>
            </a:r>
            <a:r>
              <a:rPr lang="en-US" altLang="ko-KR" sz="2400" dirty="0">
                <a:solidFill>
                  <a:srgbClr val="FF0000"/>
                </a:solidFill>
              </a:rPr>
              <a:t>G1 -&gt; T1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[mask] </a:t>
            </a:r>
            <a:r>
              <a:rPr lang="en-US" altLang="ko-KR" sz="2000" dirty="0"/>
              <a:t>T2 </a:t>
            </a:r>
            <a:r>
              <a:rPr lang="en-US" altLang="ko-KR" sz="2000" dirty="0">
                <a:solidFill>
                  <a:srgbClr val="00B050"/>
                </a:solidFill>
              </a:rPr>
              <a:t>T3 </a:t>
            </a:r>
            <a:r>
              <a:rPr lang="en-US" altLang="ko-KR" sz="2000" dirty="0"/>
              <a:t>T4 T5 T6 </a:t>
            </a:r>
            <a:r>
              <a:rPr lang="en-US" altLang="ko-KR" sz="2000" dirty="0">
                <a:solidFill>
                  <a:srgbClr val="FF0000"/>
                </a:solidFill>
              </a:rPr>
              <a:t>T7 </a:t>
            </a:r>
            <a:r>
              <a:rPr lang="en-US" altLang="ko-KR" sz="2000" dirty="0"/>
              <a:t>T8 T9 </a:t>
            </a:r>
            <a:r>
              <a:rPr lang="en-US" altLang="ko-KR" sz="2000" dirty="0">
                <a:solidFill>
                  <a:srgbClr val="00B050"/>
                </a:solidFill>
              </a:rPr>
              <a:t>T10</a:t>
            </a:r>
            <a:r>
              <a:rPr lang="en-US" altLang="ko-KR" sz="2000" dirty="0"/>
              <a:t> T11 T12 T13</a:t>
            </a:r>
            <a:br>
              <a:rPr lang="en-US" altLang="ko-KR" sz="2000" dirty="0"/>
            </a:br>
            <a:r>
              <a:rPr lang="en-US" altLang="ko-KR" sz="2000" dirty="0"/>
              <a:t>T14 </a:t>
            </a:r>
            <a:r>
              <a:rPr lang="en-US" altLang="ko-KR" sz="2000" dirty="0">
                <a:solidFill>
                  <a:srgbClr val="FF0000"/>
                </a:solidFill>
              </a:rPr>
              <a:t>T15 </a:t>
            </a:r>
            <a:r>
              <a:rPr lang="en-US" altLang="ko-KR" sz="2000" dirty="0"/>
              <a:t>T16 T17 T18 T19 T20 T21 T22 …</a:t>
            </a:r>
            <a:endParaRPr lang="en-US" altLang="ko-KR" sz="2400" dirty="0">
              <a:solidFill>
                <a:schemeClr val="accent3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6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Mention Referencing Masking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965D12-D4C0-43FC-80ED-3C50EC49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L = L_MRP + L_MLM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To maintain the universal language representation ability in </a:t>
            </a:r>
            <a:r>
              <a:rPr lang="en-US" sz="2400" dirty="0" err="1"/>
              <a:t>CorefBERT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Empirically , the masked words for MLM and MRP are sampled on a ratio of 4:1.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MLM </a:t>
            </a:r>
            <a:r>
              <a:rPr lang="ko-KR" altLang="en-US" sz="2400" dirty="0"/>
              <a:t>방법은 기본적으로는 </a:t>
            </a:r>
            <a:r>
              <a:rPr lang="en-US" altLang="ko-KR" sz="2400" dirty="0"/>
              <a:t>BERT</a:t>
            </a:r>
            <a:r>
              <a:rPr lang="ko-KR" altLang="en-US" sz="2400" dirty="0"/>
              <a:t>와 똑같다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also adopt </a:t>
            </a:r>
            <a:r>
              <a:rPr lang="en-US" sz="2400" dirty="0">
                <a:solidFill>
                  <a:srgbClr val="FF0000"/>
                </a:solidFill>
              </a:rPr>
              <a:t>whole word masking (WWM) </a:t>
            </a:r>
            <a:r>
              <a:rPr lang="en-US" sz="2400" dirty="0"/>
              <a:t>(Joshi et al., 2020), which masks all the </a:t>
            </a:r>
            <a:r>
              <a:rPr lang="en-US" sz="2400" dirty="0" err="1"/>
              <a:t>subwords</a:t>
            </a:r>
            <a:r>
              <a:rPr lang="en-US" sz="2400" dirty="0"/>
              <a:t> belong to the masked words or mentions.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e.g. </a:t>
            </a:r>
            <a:r>
              <a:rPr lang="en-US" altLang="ko-KR" sz="2000" dirty="0" err="1"/>
              <a:t>corefBERT</a:t>
            </a:r>
            <a:r>
              <a:rPr lang="en-US" altLang="ko-KR" sz="2000" dirty="0"/>
              <a:t> =&gt; co#   #ref#   #BERT   </a:t>
            </a:r>
            <a:br>
              <a:rPr lang="en-US" altLang="ko-KR" sz="2000" dirty="0"/>
            </a:br>
            <a:r>
              <a:rPr lang="ko-KR" altLang="en-US" sz="2000" dirty="0"/>
              <a:t>세 토큰 중 하나라도 </a:t>
            </a:r>
            <a:r>
              <a:rPr lang="en-US" altLang="ko-KR" sz="2000" dirty="0"/>
              <a:t>masked </a:t>
            </a:r>
            <a:r>
              <a:rPr lang="ko-KR" altLang="en-US" sz="2000" dirty="0"/>
              <a:t>되면 나머지도 </a:t>
            </a:r>
            <a:r>
              <a:rPr lang="en-US" altLang="ko-KR" sz="2000" dirty="0"/>
              <a:t>masked </a:t>
            </a:r>
            <a:r>
              <a:rPr lang="ko-KR" altLang="en-US" sz="2000" dirty="0"/>
              <a:t>되도록 하는 게 </a:t>
            </a:r>
            <a:r>
              <a:rPr lang="en-US" altLang="ko-KR" sz="2000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227366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3.2. Copy-based Training 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965D12-D4C0-43FC-80ED-3C50EC49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L = L_MRP + L_MLM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How to measure L_MRP?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기본적인 </a:t>
            </a:r>
            <a:r>
              <a:rPr lang="en-US" altLang="ko-KR" sz="2000" dirty="0"/>
              <a:t>idea</a:t>
            </a:r>
            <a:br>
              <a:rPr lang="en-US" altLang="ko-KR" sz="2000" dirty="0"/>
            </a:br>
            <a:r>
              <a:rPr lang="en-US" altLang="ko-KR" sz="2000" dirty="0"/>
              <a:t>predict missing</a:t>
            </a:r>
            <a:r>
              <a:rPr lang="ko-KR" altLang="en-US" sz="2000" dirty="0"/>
              <a:t> </a:t>
            </a:r>
            <a:r>
              <a:rPr lang="en-US" altLang="ko-KR" sz="2000" dirty="0"/>
              <a:t>tokens of the masked mention by copying the unmasked tokens in the context.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효과</a:t>
            </a:r>
            <a:br>
              <a:rPr lang="en-US" altLang="ko-KR" sz="2000" dirty="0"/>
            </a:br>
            <a:r>
              <a:rPr lang="en-US" altLang="ko-KR" sz="2000" dirty="0"/>
              <a:t>1) </a:t>
            </a:r>
            <a:r>
              <a:rPr lang="en-US" altLang="ko-KR" sz="2000" dirty="0">
                <a:solidFill>
                  <a:srgbClr val="FF0000"/>
                </a:solidFill>
              </a:rPr>
              <a:t>Low-frequency tokens</a:t>
            </a:r>
            <a:r>
              <a:rPr lang="en-US" altLang="ko-KR" sz="2000" dirty="0"/>
              <a:t>, such as proper nouns, could be well processed to some extent.</a:t>
            </a:r>
            <a:br>
              <a:rPr lang="en-US" altLang="ko-KR" sz="2000" dirty="0"/>
            </a:br>
            <a:r>
              <a:rPr lang="en-US" altLang="ko-KR" sz="2000" dirty="0"/>
              <a:t>2) </a:t>
            </a:r>
            <a:r>
              <a:rPr lang="en-US" sz="2000" dirty="0">
                <a:solidFill>
                  <a:srgbClr val="FF0000"/>
                </a:solidFill>
              </a:rPr>
              <a:t>Explicitly capture the relations between the masked mention and its referring mentions</a:t>
            </a:r>
            <a:r>
              <a:rPr lang="en-US" sz="2000" dirty="0"/>
              <a:t>, therefore, to obtain the coreference information in the context.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3007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3.2. Copy-based Training 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A26D7-5B1F-4602-9A96-F421F70E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1" y="4765291"/>
            <a:ext cx="3648075" cy="733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E987F9-2149-4A98-AE1F-4DADF76F752B}"/>
              </a:ext>
            </a:extLst>
          </p:cNvPr>
          <p:cNvSpPr/>
          <p:nvPr/>
        </p:nvSpPr>
        <p:spPr>
          <a:xfrm>
            <a:off x="2528632" y="5498716"/>
            <a:ext cx="408673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V is a trainable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3AE8D9-C8E0-4707-8C08-345D1DFEEB09}"/>
                  </a:ext>
                </a:extLst>
              </p:cNvPr>
              <p:cNvSpPr/>
              <p:nvPr/>
            </p:nvSpPr>
            <p:spPr>
              <a:xfrm>
                <a:off x="1117676" y="4074960"/>
                <a:ext cx="6908644" cy="50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The probability of recovering the masked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by copying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3AE8D9-C8E0-4707-8C08-345D1DFEE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76" y="4074960"/>
                <a:ext cx="6908644" cy="503921"/>
              </a:xfrm>
              <a:prstGeom prst="rect">
                <a:avLst/>
              </a:prstGeom>
              <a:blipFill>
                <a:blip r:embed="rId4"/>
                <a:stretch>
                  <a:fillRect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2676906-21E7-4119-91EB-51AAD4C999A4}"/>
              </a:ext>
            </a:extLst>
          </p:cNvPr>
          <p:cNvSpPr/>
          <p:nvPr/>
        </p:nvSpPr>
        <p:spPr>
          <a:xfrm>
            <a:off x="4679005" y="4834646"/>
            <a:ext cx="1167319" cy="2927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760B15-080F-4D7F-94C9-DD20E6B3C05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846324" y="4921690"/>
            <a:ext cx="568964" cy="59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415FB8-DCBB-44D1-941C-FA179D08B7A8}"/>
              </a:ext>
            </a:extLst>
          </p:cNvPr>
          <p:cNvSpPr txBox="1"/>
          <p:nvPr/>
        </p:nvSpPr>
        <p:spPr>
          <a:xfrm>
            <a:off x="6415288" y="4737024"/>
            <a:ext cx="114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Similarity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681481-C7C7-4BA2-846E-B9DFC112E368}"/>
              </a:ext>
            </a:extLst>
          </p:cNvPr>
          <p:cNvSpPr/>
          <p:nvPr/>
        </p:nvSpPr>
        <p:spPr>
          <a:xfrm>
            <a:off x="4143983" y="5238125"/>
            <a:ext cx="428017" cy="209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10517F-B28B-43BC-9541-915B77E44C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6" b="33112"/>
          <a:stretch/>
        </p:blipFill>
        <p:spPr>
          <a:xfrm>
            <a:off x="768484" y="1307579"/>
            <a:ext cx="7607032" cy="24466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1FE8BF-B638-4EDE-A3C1-EE87BEDAC90A}"/>
              </a:ext>
            </a:extLst>
          </p:cNvPr>
          <p:cNvSpPr txBox="1"/>
          <p:nvPr/>
        </p:nvSpPr>
        <p:spPr>
          <a:xfrm>
            <a:off x="1655080" y="5238125"/>
            <a:ext cx="21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r>
              <a:rPr lang="en-US" altLang="ko-KR" dirty="0">
                <a:solidFill>
                  <a:srgbClr val="FF0000"/>
                </a:solidFill>
              </a:rPr>
              <a:t> of similarity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2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3.2. Copy-based Training 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A26D7-5B1F-4602-9A96-F421F70E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3905406"/>
            <a:ext cx="3648075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B113D-C1EE-43C4-B8DD-85F5A6B30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53" y="4720587"/>
            <a:ext cx="3781425" cy="5619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65D2A5-69A2-4A9E-BB9A-52822747CDC0}"/>
              </a:ext>
            </a:extLst>
          </p:cNvPr>
          <p:cNvCxnSpPr>
            <a:endCxn id="11" idx="3"/>
          </p:cNvCxnSpPr>
          <p:nvPr/>
        </p:nvCxnSpPr>
        <p:spPr>
          <a:xfrm flipH="1">
            <a:off x="4111578" y="5001574"/>
            <a:ext cx="46042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84BB0D-20A7-4286-B3B1-67E360233862}"/>
              </a:ext>
            </a:extLst>
          </p:cNvPr>
          <p:cNvSpPr txBox="1"/>
          <p:nvPr/>
        </p:nvSpPr>
        <p:spPr>
          <a:xfrm>
            <a:off x="4609732" y="484768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WWM </a:t>
            </a:r>
            <a:r>
              <a:rPr lang="ko-KR" altLang="en-US" sz="1400" dirty="0">
                <a:solidFill>
                  <a:srgbClr val="FF0000"/>
                </a:solidFill>
              </a:rPr>
              <a:t>때문에 추가적인 처리 필요</a:t>
            </a:r>
            <a:r>
              <a:rPr lang="en-US" altLang="ko-KR" sz="1400" dirty="0">
                <a:solidFill>
                  <a:srgbClr val="FF0000"/>
                </a:solidFill>
              </a:rPr>
              <a:t>. (SKIP)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353F4F-AF7D-4734-BB03-ABCBF72C3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45" y="5452642"/>
            <a:ext cx="3781425" cy="7756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A515A5-6D94-494E-97B5-9C7DAEFCC827}"/>
              </a:ext>
            </a:extLst>
          </p:cNvPr>
          <p:cNvSpPr/>
          <p:nvPr/>
        </p:nvSpPr>
        <p:spPr>
          <a:xfrm>
            <a:off x="1400784" y="5905571"/>
            <a:ext cx="632297" cy="2708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3270C4-4B4B-4F02-8E3D-570EA270D4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26" b="33112"/>
          <a:stretch/>
        </p:blipFill>
        <p:spPr>
          <a:xfrm>
            <a:off x="768484" y="1307579"/>
            <a:ext cx="7607032" cy="2446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51DD8D-099C-4573-A780-52EE52E4B2FD}"/>
                  </a:ext>
                </a:extLst>
              </p:cNvPr>
              <p:cNvSpPr txBox="1"/>
              <p:nvPr/>
            </p:nvSpPr>
            <p:spPr>
              <a:xfrm>
                <a:off x="4341788" y="5427220"/>
                <a:ext cx="4434567" cy="122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ko-KR" dirty="0"/>
                  <a:t>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 set of all masked mentions for mention reference masking,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the set of all corresponding words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51DD8D-099C-4573-A780-52EE52E4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88" y="5427220"/>
                <a:ext cx="4434567" cy="1227516"/>
              </a:xfrm>
              <a:prstGeom prst="rect">
                <a:avLst/>
              </a:prstGeom>
              <a:blipFill>
                <a:blip r:embed="rId7"/>
                <a:stretch>
                  <a:fillRect l="-109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08F9B83-E86E-4508-B559-C4EEBC1DD2A6}"/>
              </a:ext>
            </a:extLst>
          </p:cNvPr>
          <p:cNvSpPr/>
          <p:nvPr/>
        </p:nvSpPr>
        <p:spPr>
          <a:xfrm>
            <a:off x="2274267" y="5905571"/>
            <a:ext cx="791954" cy="2708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3F51F-D968-4A65-A95E-3656E8D0351C}"/>
              </a:ext>
            </a:extLst>
          </p:cNvPr>
          <p:cNvSpPr txBox="1"/>
          <p:nvPr/>
        </p:nvSpPr>
        <p:spPr>
          <a:xfrm>
            <a:off x="2175557" y="625989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3"/>
                </a:solidFill>
              </a:rPr>
              <a:t>정답 단어들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F7BD4-02F6-4D9C-9B0F-3B7DAC301737}"/>
              </a:ext>
            </a:extLst>
          </p:cNvPr>
          <p:cNvSpPr txBox="1"/>
          <p:nvPr/>
        </p:nvSpPr>
        <p:spPr>
          <a:xfrm>
            <a:off x="1175185" y="6259899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Masked </a:t>
            </a:r>
            <a:r>
              <a:rPr lang="ko-KR" altLang="en-US" sz="1200" dirty="0">
                <a:solidFill>
                  <a:schemeClr val="accent3"/>
                </a:solidFill>
              </a:rPr>
              <a:t>단어</a:t>
            </a:r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8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6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4.2. Extractive</a:t>
            </a:r>
            <a:r>
              <a:rPr lang="ko-KR" altLang="en-US" dirty="0"/>
              <a:t> </a:t>
            </a:r>
            <a:r>
              <a:rPr lang="en-US" altLang="ko-KR" dirty="0"/>
              <a:t>Question</a:t>
            </a:r>
            <a:r>
              <a:rPr lang="ko-KR" altLang="en-US" dirty="0"/>
              <a:t> </a:t>
            </a:r>
            <a:r>
              <a:rPr lang="en-US" altLang="ko-KR" dirty="0"/>
              <a:t>Answering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9B0F9-2162-4FC5-9AE5-0B96C200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30" y="1272619"/>
            <a:ext cx="4086940" cy="3620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21FC0-EDFE-47D5-BB18-BEA82C74E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05" y="4920664"/>
            <a:ext cx="7885990" cy="17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05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4.4. Fact Extraction and Verification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E7B3B-1FF0-4249-8723-8C6130E3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49" y="1566296"/>
            <a:ext cx="4229100" cy="4048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2DC885-9111-4C9B-A638-18E701BF48C9}"/>
              </a:ext>
            </a:extLst>
          </p:cNvPr>
          <p:cNvSpPr/>
          <p:nvPr/>
        </p:nvSpPr>
        <p:spPr>
          <a:xfrm>
            <a:off x="249058" y="5908099"/>
            <a:ext cx="864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CorefBERT</a:t>
            </a:r>
            <a:r>
              <a:rPr lang="en-US" sz="1600" dirty="0"/>
              <a:t>, which incorporates </a:t>
            </a:r>
            <a:r>
              <a:rPr lang="en-US" sz="1600" dirty="0">
                <a:solidFill>
                  <a:srgbClr val="FF0000"/>
                </a:solidFill>
              </a:rPr>
              <a:t>coreference information </a:t>
            </a:r>
            <a:r>
              <a:rPr lang="en-US" sz="1600" dirty="0"/>
              <a:t>in distant-supervised pre-training, contributes to verify if the claim and evidence discuss about the same mentions, such as a person or an object</a:t>
            </a:r>
          </a:p>
        </p:txBody>
      </p:sp>
    </p:spTree>
    <p:extLst>
      <p:ext uri="{BB962C8B-B14F-4D97-AF65-F5344CB8AC3E}">
        <p14:creationId xmlns:p14="http://schemas.microsoft.com/office/powerpoint/2010/main" val="33934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A2E4D2-6B94-42C7-BAED-07343B7D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0. Abstract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 Introduction</a:t>
            </a:r>
          </a:p>
          <a:p>
            <a:r>
              <a:rPr lang="en-US" dirty="0">
                <a:solidFill>
                  <a:schemeClr val="accent3"/>
                </a:solidFill>
              </a:rPr>
              <a:t>2. Related Work</a:t>
            </a:r>
          </a:p>
          <a:p>
            <a:r>
              <a:rPr lang="en-US" dirty="0"/>
              <a:t>3. Methodology</a:t>
            </a:r>
            <a:br>
              <a:rPr lang="en-US" dirty="0"/>
            </a:br>
            <a:r>
              <a:rPr lang="en-US" dirty="0"/>
              <a:t>	3.1. Mention Reference Masking</a:t>
            </a:r>
            <a:br>
              <a:rPr lang="en-US" dirty="0"/>
            </a:br>
            <a:r>
              <a:rPr lang="en-US" dirty="0"/>
              <a:t>	3.2. Copy-based Training Objective</a:t>
            </a:r>
          </a:p>
          <a:p>
            <a:r>
              <a:rPr lang="en-US" dirty="0"/>
              <a:t>4. Experiments</a:t>
            </a:r>
            <a:br>
              <a:rPr lang="en-US" dirty="0"/>
            </a:br>
            <a:r>
              <a:rPr lang="en-US" dirty="0"/>
              <a:t>	4.1. Training Details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	4.2. Extractive Question Answering</a:t>
            </a:r>
            <a:br>
              <a:rPr lang="en-US" dirty="0"/>
            </a:br>
            <a:r>
              <a:rPr lang="en-US" dirty="0"/>
              <a:t>	4.3. Relation Extraction</a:t>
            </a:r>
            <a:br>
              <a:rPr lang="en-US" dirty="0"/>
            </a:br>
            <a:r>
              <a:rPr lang="en-US" dirty="0"/>
              <a:t>	4.4. Fact Extraction and Verification</a:t>
            </a:r>
            <a:br>
              <a:rPr lang="en-US" dirty="0"/>
            </a:br>
            <a:r>
              <a:rPr lang="en-US" dirty="0"/>
              <a:t>	4.5. Coreference Resolution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	4.6. GLUE</a:t>
            </a:r>
          </a:p>
          <a:p>
            <a:r>
              <a:rPr lang="en-US" dirty="0">
                <a:solidFill>
                  <a:schemeClr val="accent3"/>
                </a:solidFill>
              </a:rPr>
              <a:t>5. Ablation Study</a:t>
            </a:r>
          </a:p>
          <a:p>
            <a:r>
              <a:rPr lang="en-US" dirty="0"/>
              <a:t>6. Conclusion and Future 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CC89C-1FA9-49BB-B04D-F01D1401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683C7-4B96-4CBB-8968-E225F4424254}"/>
              </a:ext>
            </a:extLst>
          </p:cNvPr>
          <p:cNvSpPr/>
          <p:nvPr/>
        </p:nvSpPr>
        <p:spPr>
          <a:xfrm>
            <a:off x="1112921" y="1798721"/>
            <a:ext cx="6918158" cy="3260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그 전에 </a:t>
            </a:r>
            <a:r>
              <a:rPr lang="en-US" altLang="ko-KR" sz="4000" dirty="0"/>
              <a:t>BERT Review </a:t>
            </a:r>
            <a:r>
              <a:rPr lang="ko-KR" altLang="en-US" sz="4000" dirty="0"/>
              <a:t>부터</a:t>
            </a:r>
            <a:r>
              <a:rPr lang="en-US" altLang="ko-KR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4683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4.6. GLUE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F69FC-D3A5-4B3A-891E-34BD689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51385"/>
            <a:ext cx="8496300" cy="232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5D7F3-F24F-4E1B-9596-B6E895A87AFC}"/>
              </a:ext>
            </a:extLst>
          </p:cNvPr>
          <p:cNvSpPr txBox="1"/>
          <p:nvPr/>
        </p:nvSpPr>
        <p:spPr>
          <a:xfrm>
            <a:off x="2254314" y="5068111"/>
            <a:ext cx="463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CorefBERT</a:t>
            </a:r>
            <a:r>
              <a:rPr lang="en-US" dirty="0">
                <a:solidFill>
                  <a:srgbClr val="FF0000"/>
                </a:solidFill>
              </a:rPr>
              <a:t> achieves comparable results to BERT</a:t>
            </a:r>
          </a:p>
        </p:txBody>
      </p:sp>
    </p:spTree>
    <p:extLst>
      <p:ext uri="{BB962C8B-B14F-4D97-AF65-F5344CB8AC3E}">
        <p14:creationId xmlns:p14="http://schemas.microsoft.com/office/powerpoint/2010/main" val="368396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요소들을 하나씩 제거해가면서 각 요소의 중요도를 파악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80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Ablation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7C5C9-53D8-4D9E-A1E9-50C6EF51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66962"/>
            <a:ext cx="8534400" cy="2124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2AA-E4EE-4F83-B530-D581C9EE84C8}"/>
              </a:ext>
            </a:extLst>
          </p:cNvPr>
          <p:cNvSpPr/>
          <p:nvPr/>
        </p:nvSpPr>
        <p:spPr>
          <a:xfrm>
            <a:off x="1935806" y="3324002"/>
            <a:ext cx="428016" cy="403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5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6. 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1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Conclusion and 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의의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Mention Reference Prediction</a:t>
            </a:r>
            <a:r>
              <a:rPr lang="ko-KR" altLang="en-US" sz="2000" dirty="0"/>
              <a:t>이라는 간단한 </a:t>
            </a:r>
            <a:r>
              <a:rPr lang="en-US" altLang="ko-KR" sz="2000" dirty="0"/>
              <a:t>pre-training task</a:t>
            </a:r>
            <a:r>
              <a:rPr lang="ko-KR" altLang="en-US" sz="2000" dirty="0"/>
              <a:t>의 추가로 </a:t>
            </a:r>
            <a:r>
              <a:rPr lang="en-US" altLang="ko-KR" sz="2000" dirty="0"/>
              <a:t>BERT</a:t>
            </a:r>
            <a:r>
              <a:rPr lang="ko-KR" altLang="en-US" sz="2000" dirty="0"/>
              <a:t>의 </a:t>
            </a:r>
            <a:r>
              <a:rPr lang="en-US" altLang="ko-KR" sz="2000" dirty="0"/>
              <a:t>coreferential reasoning </a:t>
            </a:r>
            <a:r>
              <a:rPr lang="ko-KR" altLang="en-US" sz="2000" dirty="0"/>
              <a:t>능력을 향상시킴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한계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Distant Supervision </a:t>
            </a:r>
            <a:r>
              <a:rPr lang="ko-KR" altLang="en-US" sz="2000" dirty="0"/>
              <a:t>가정이 항상 맞지는 않다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대명사까지는 포괄하지 못한다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65535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D05CA-1A3A-4226-98A7-55A0F87A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54238"/>
            <a:ext cx="7772400" cy="23876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50983F-88CD-4B50-AABD-CAAAE43A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2656"/>
            <a:ext cx="7772400" cy="1655762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dirty="0"/>
              <a:t>References</a:t>
            </a:r>
            <a:br>
              <a:rPr lang="en-US" dirty="0"/>
            </a:br>
            <a:r>
              <a:rPr lang="en-US" sz="1400" dirty="0"/>
              <a:t>Coreferential Reasoning Learning for Language Representation (D. Ye et al., 2020)</a:t>
            </a:r>
            <a:br>
              <a:rPr lang="en-US" sz="1400" dirty="0"/>
            </a:br>
            <a:r>
              <a:rPr lang="en-US" sz="1400" dirty="0"/>
              <a:t>BERT: Pre-training of Deep Bidirectional Transformers for Language Understanding (J. Devlin et al., 2018)</a:t>
            </a:r>
          </a:p>
        </p:txBody>
      </p:sp>
    </p:spTree>
    <p:extLst>
      <p:ext uri="{BB962C8B-B14F-4D97-AF65-F5344CB8AC3E}">
        <p14:creationId xmlns:p14="http://schemas.microsoft.com/office/powerpoint/2010/main" val="28677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Review.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Pre-training and Fine-tuning</a:t>
            </a:r>
          </a:p>
          <a:p>
            <a:r>
              <a:rPr lang="en-US" sz="2400" dirty="0"/>
              <a:t>Pre-training : trained on unlabeled data over different pre-training tasks.</a:t>
            </a:r>
          </a:p>
          <a:p>
            <a:r>
              <a:rPr lang="en-US" sz="2400" dirty="0"/>
              <a:t>Fine-tuning : downstream tasks, using labeled data</a:t>
            </a:r>
          </a:p>
          <a:p>
            <a:endParaRPr lang="en-US" sz="2400" dirty="0"/>
          </a:p>
          <a:p>
            <a:r>
              <a:rPr lang="en-US" sz="2400" dirty="0"/>
              <a:t>A distinctive feature of BERT is its unified architecture across different tasks.</a:t>
            </a:r>
            <a:br>
              <a:rPr lang="en-US" sz="2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=&gt; Fine-tuning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쉽다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Review.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BERT architecture : </a:t>
            </a:r>
            <a:br>
              <a:rPr lang="en-US" sz="2400" dirty="0"/>
            </a:br>
            <a:r>
              <a:rPr lang="en-US" sz="2400" dirty="0"/>
              <a:t>multi-layer bidirectional Transformer encoder</a:t>
            </a:r>
            <a:br>
              <a:rPr lang="en-US" sz="2400" dirty="0"/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그 중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Encoder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부분만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nlpinkorean.github.io/images/bert/bert-encoders-input.png">
            <a:extLst>
              <a:ext uri="{FF2B5EF4-FFF2-40B4-BE49-F238E27FC236}">
                <a16:creationId xmlns:a16="http://schemas.microsoft.com/office/drawing/2014/main" id="{63BF25BB-CCD5-4A8A-9858-772AE563A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r="21808"/>
          <a:stretch/>
        </p:blipFill>
        <p:spPr bwMode="auto">
          <a:xfrm>
            <a:off x="1266940" y="2613291"/>
            <a:ext cx="6610120" cy="40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9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Review. </a:t>
            </a:r>
            <a:r>
              <a:rPr lang="en-US" sz="4000" dirty="0"/>
              <a:t>BERT </a:t>
            </a:r>
            <a:r>
              <a:rPr lang="en-US" sz="4000" dirty="0" err="1"/>
              <a:t>Input/Output</a:t>
            </a:r>
            <a:r>
              <a:rPr lang="en-US" sz="4000" dirty="0"/>
              <a:t>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 </a:t>
            </a:r>
            <a:r>
              <a:rPr lang="en-US" sz="2400" dirty="0" err="1"/>
              <a:t>WordPiece</a:t>
            </a:r>
            <a:r>
              <a:rPr lang="en-US" sz="2400" dirty="0"/>
              <a:t> embeddings with a 30,000 token vocabulary.</a:t>
            </a:r>
            <a:br>
              <a:rPr lang="en-US" sz="2400" dirty="0"/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Word Piece : distinct token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 개수를 효과적으로 제한함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빈도가 높은 단어들은 그 자체를 하나의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unit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으로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빈도가 낮은 것들은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</a:rPr>
              <a:t>subword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units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로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쪼개어서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저장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총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unit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 개수를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제한시킴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e.g.)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단어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자연어처리를 공부하는 사람들입니다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</a:rPr>
              <a:t>WordPiece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: _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자 연 어 처리 를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공부 하는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사람 들 입니다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/>
              <a:t>Special tokens in Sequence</a:t>
            </a:r>
          </a:p>
          <a:p>
            <a:pPr lvl="1"/>
            <a:r>
              <a:rPr lang="en-US" altLang="ko-KR" sz="2000" dirty="0"/>
              <a:t>[CLS]</a:t>
            </a:r>
            <a:r>
              <a:rPr lang="ko-KR" altLang="en-US" sz="2000" dirty="0"/>
              <a:t>로 시작</a:t>
            </a:r>
            <a:br>
              <a:rPr lang="en-US" altLang="ko-KR" sz="2000" dirty="0"/>
            </a:br>
            <a:r>
              <a:rPr lang="en-US" altLang="ko-KR" sz="2000" dirty="0"/>
              <a:t>The final hidden state corresponding to [CLS] is used as the aggregate sequence representation for classification tasks.</a:t>
            </a:r>
          </a:p>
          <a:p>
            <a:pPr lvl="1"/>
            <a:r>
              <a:rPr lang="en-US" altLang="ko-KR" sz="2000" dirty="0"/>
              <a:t>[SEP]</a:t>
            </a:r>
            <a:r>
              <a:rPr lang="ko-KR" altLang="en-US" sz="2000" dirty="0"/>
              <a:t>로 구분</a:t>
            </a:r>
            <a:br>
              <a:rPr lang="en-US" altLang="ko-KR" sz="2000" dirty="0"/>
            </a:br>
            <a:r>
              <a:rPr lang="en-US" altLang="ko-KR" sz="2000" dirty="0"/>
              <a:t>we separate sentences (in a sequence) with a special token [SEP].</a:t>
            </a:r>
            <a:br>
              <a:rPr lang="en-US" altLang="ko-KR" sz="2000" dirty="0"/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+ segment embeddings</a:t>
            </a:r>
          </a:p>
        </p:txBody>
      </p:sp>
    </p:spTree>
    <p:extLst>
      <p:ext uri="{BB962C8B-B14F-4D97-AF65-F5344CB8AC3E}">
        <p14:creationId xmlns:p14="http://schemas.microsoft.com/office/powerpoint/2010/main" val="409652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Review. </a:t>
            </a:r>
            <a:r>
              <a:rPr lang="en-US" sz="4000" dirty="0"/>
              <a:t>BERT </a:t>
            </a:r>
            <a:r>
              <a:rPr lang="en-US" sz="4000" dirty="0" err="1"/>
              <a:t>Input/Output</a:t>
            </a:r>
            <a:r>
              <a:rPr lang="en-US" sz="4000" dirty="0"/>
              <a:t>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given token (can be a single sentence or sentence pair), its input representation is constructed by </a:t>
            </a:r>
            <a:r>
              <a:rPr lang="en-US" sz="2400" dirty="0">
                <a:solidFill>
                  <a:srgbClr val="FF0000"/>
                </a:solidFill>
              </a:rPr>
              <a:t>summing the corresponding token, segment, and position embeddings.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 S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egment embedding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… {0: first sentence, 1: second sentence}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- Position embedding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은 기존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와 동일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	(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라이브러리에서 알아서 처리해줍니다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.)</a:t>
            </a:r>
            <a:b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그림2. bert input representation (출처: BERT 논문)">
            <a:extLst>
              <a:ext uri="{FF2B5EF4-FFF2-40B4-BE49-F238E27FC236}">
                <a16:creationId xmlns:a16="http://schemas.microsoft.com/office/drawing/2014/main" id="{33A00629-0FC0-49B8-82D9-DCEFADF1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5" y="3578914"/>
            <a:ext cx="8815344" cy="29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Review. Pre-training BERT - MLM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Masked Language Model (MLM)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In order to train </a:t>
            </a:r>
            <a:r>
              <a:rPr lang="en-US" sz="2400" dirty="0">
                <a:solidFill>
                  <a:srgbClr val="FF0000"/>
                </a:solidFill>
              </a:rPr>
              <a:t>a deep bidirectional representation</a:t>
            </a:r>
            <a:r>
              <a:rPr lang="en-US" sz="2400" dirty="0"/>
              <a:t>, we simply </a:t>
            </a:r>
            <a:r>
              <a:rPr lang="en-US" sz="2400" dirty="0">
                <a:solidFill>
                  <a:srgbClr val="FF0000"/>
                </a:solidFill>
              </a:rPr>
              <a:t>mask some percentage of the input tokens at random, and then predict those masked tokens. </a:t>
            </a:r>
            <a:r>
              <a:rPr lang="en-US" sz="2400" dirty="0"/>
              <a:t>… we </a:t>
            </a:r>
            <a:r>
              <a:rPr lang="en-US" sz="2400" dirty="0">
                <a:solidFill>
                  <a:srgbClr val="FF0000"/>
                </a:solidFill>
              </a:rPr>
              <a:t>only predict the masked words</a:t>
            </a:r>
            <a:r>
              <a:rPr lang="en-US" sz="2400" dirty="0"/>
              <a:t> rather than reconstructing the entire input.</a:t>
            </a:r>
            <a:br>
              <a:rPr lang="en-US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기존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language model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(e.g.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GPT)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 경우 앞 단어를 보고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뒷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단어를 예측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BERT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MLM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을 이용해서 전체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token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들 중 몇 개를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masking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해서 없애고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주변 단어들로 그 없어진 걸 예측하도록 하는 것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… a downside is that we are creating a mismatch between pre-training and fine-tuning, since </a:t>
            </a:r>
            <a:r>
              <a:rPr lang="en-US" sz="2400" dirty="0">
                <a:solidFill>
                  <a:srgbClr val="FF0000"/>
                </a:solidFill>
              </a:rPr>
              <a:t>the [MASK] token does not appear during fine-tuning.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문제점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: masking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fine-tuning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할 때는 나타나지 않는다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 Mismatch.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9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Review. Pre-training BERT - MLM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[MASK] token does not appear during fine-tuning.</a:t>
            </a:r>
            <a:endParaRPr lang="en-US" sz="2400" dirty="0"/>
          </a:p>
          <a:p>
            <a:r>
              <a:rPr lang="en-US" sz="2400" dirty="0"/>
              <a:t>To mitigate this … If the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altLang="ko-KR" sz="2400" dirty="0"/>
              <a:t> token is chosen, we replace the </a:t>
            </a:r>
            <a:r>
              <a:rPr lang="en-US" altLang="ko-KR" sz="2400" i="1" dirty="0" err="1"/>
              <a:t>i-th</a:t>
            </a:r>
            <a:r>
              <a:rPr lang="en-US" altLang="ko-KR" sz="2400" i="1" dirty="0"/>
              <a:t> token</a:t>
            </a:r>
            <a:r>
              <a:rPr lang="en-US" altLang="ko-KR" sz="2400" dirty="0"/>
              <a:t> with</a:t>
            </a:r>
            <a:br>
              <a:rPr lang="en-US" sz="2400" dirty="0"/>
            </a:br>
            <a:r>
              <a:rPr lang="en-US" sz="2400" dirty="0"/>
              <a:t>(1) the [MASK] token 80% of time</a:t>
            </a:r>
            <a:br>
              <a:rPr lang="en-US" sz="2400" dirty="0"/>
            </a:br>
            <a:r>
              <a:rPr lang="en-US" sz="2400" dirty="0"/>
              <a:t>(2) a random token 10% of the time</a:t>
            </a:r>
            <a:br>
              <a:rPr lang="en-US" sz="2400" dirty="0"/>
            </a:br>
            <a:r>
              <a:rPr lang="en-US" sz="2400" dirty="0"/>
              <a:t>(3) the unchanged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token 10%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the time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sz="2400" dirty="0"/>
              <a:t>Then </a:t>
            </a:r>
            <a:r>
              <a:rPr lang="en-US" sz="2400" dirty="0" err="1"/>
              <a:t>T_i</a:t>
            </a:r>
            <a:r>
              <a:rPr lang="en-US" sz="2400" dirty="0"/>
              <a:t> will be used to predict the original token with cross entropy loss.</a:t>
            </a:r>
            <a:br>
              <a:rPr lang="en-US" sz="2400" dirty="0"/>
            </a:b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T_i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: final hidden vector for the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i-th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input token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 encoder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입장에서 보면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predict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해야 하는 자리가 있고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해당 자리의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[mask]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인지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random word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인지 원래 단어인지가 불확실해지기 때문에 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robust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해진다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1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</TotalTime>
  <Words>2041</Words>
  <Application>Microsoft Office PowerPoint</Application>
  <PresentationFormat>On-screen Show (4:3)</PresentationFormat>
  <Paragraphs>164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Cambria Math</vt:lpstr>
      <vt:lpstr>Office Theme</vt:lpstr>
      <vt:lpstr>Coreferential Reasoning Learning for Language Representation (D. Ye, Y. Lin, J. Du, Z. Liu, P. Li, M. Sun, Z. Liu 2020)</vt:lpstr>
      <vt:lpstr>Contents</vt:lpstr>
      <vt:lpstr>Contents</vt:lpstr>
      <vt:lpstr>Review. BERT</vt:lpstr>
      <vt:lpstr>Review. BERT</vt:lpstr>
      <vt:lpstr>Review. BERT Input/Output Representation</vt:lpstr>
      <vt:lpstr>Review. BERT Input/Output Representation</vt:lpstr>
      <vt:lpstr>Review. Pre-training BERT - MLM</vt:lpstr>
      <vt:lpstr>Review. Pre-training BERT - MLM</vt:lpstr>
      <vt:lpstr>Review. Pre-training BERT - MLM</vt:lpstr>
      <vt:lpstr>Review. Pre-training BERT - NSP</vt:lpstr>
      <vt:lpstr>0. Abstract</vt:lpstr>
      <vt:lpstr>0. Abstract</vt:lpstr>
      <vt:lpstr>1. Introduction</vt:lpstr>
      <vt:lpstr>1. Introduction</vt:lpstr>
      <vt:lpstr>1. Introduction</vt:lpstr>
      <vt:lpstr>3. Methodology</vt:lpstr>
      <vt:lpstr>3. Methodology</vt:lpstr>
      <vt:lpstr>3. Methodology</vt:lpstr>
      <vt:lpstr>3. Methodology</vt:lpstr>
      <vt:lpstr>3.1. Mention Referencing Masking</vt:lpstr>
      <vt:lpstr>3.1. Mention Referencing Masking</vt:lpstr>
      <vt:lpstr>3.1. Mention Referencing Masking</vt:lpstr>
      <vt:lpstr>3.2. Copy-based Training Objective</vt:lpstr>
      <vt:lpstr>3.2. Copy-based Training Objective</vt:lpstr>
      <vt:lpstr>3.2. Copy-based Training Objective</vt:lpstr>
      <vt:lpstr>4. Experiments</vt:lpstr>
      <vt:lpstr>4.2. Extractive Question Answering</vt:lpstr>
      <vt:lpstr>4.4. Fact Extraction and Verification</vt:lpstr>
      <vt:lpstr>4.6. GLUE</vt:lpstr>
      <vt:lpstr>5. Ablation Study</vt:lpstr>
      <vt:lpstr>5. Ablation Study</vt:lpstr>
      <vt:lpstr>6. Conclusion and Future Work</vt:lpstr>
      <vt:lpstr>6. Conclusion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: Gloval Vectors for Word Representation</dc:title>
  <dc:creator>최상혁</dc:creator>
  <cp:lastModifiedBy>최상혁</cp:lastModifiedBy>
  <cp:revision>96</cp:revision>
  <dcterms:created xsi:type="dcterms:W3CDTF">2021-01-01T15:11:08Z</dcterms:created>
  <dcterms:modified xsi:type="dcterms:W3CDTF">2021-03-06T00:46:03Z</dcterms:modified>
</cp:coreProperties>
</file>