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60" r:id="rId3"/>
    <p:sldId id="327" r:id="rId4"/>
    <p:sldId id="326" r:id="rId5"/>
    <p:sldId id="331" r:id="rId6"/>
    <p:sldId id="352" r:id="rId7"/>
    <p:sldId id="353" r:id="rId8"/>
    <p:sldId id="313" r:id="rId9"/>
    <p:sldId id="354" r:id="rId10"/>
    <p:sldId id="356" r:id="rId11"/>
    <p:sldId id="357" r:id="rId12"/>
    <p:sldId id="355" r:id="rId13"/>
    <p:sldId id="314" r:id="rId14"/>
    <p:sldId id="350" r:id="rId15"/>
    <p:sldId id="358" r:id="rId16"/>
    <p:sldId id="359" r:id="rId17"/>
    <p:sldId id="360" r:id="rId18"/>
    <p:sldId id="361" r:id="rId19"/>
    <p:sldId id="323" r:id="rId20"/>
    <p:sldId id="322" r:id="rId21"/>
    <p:sldId id="362" r:id="rId22"/>
    <p:sldId id="364" r:id="rId23"/>
    <p:sldId id="365" r:id="rId24"/>
    <p:sldId id="366" r:id="rId25"/>
    <p:sldId id="363" r:id="rId26"/>
    <p:sldId id="368" r:id="rId27"/>
    <p:sldId id="367" r:id="rId28"/>
    <p:sldId id="370" r:id="rId29"/>
    <p:sldId id="369" r:id="rId30"/>
    <p:sldId id="287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상혁" initials="최" lastIdx="1" clrIdx="0">
    <p:extLst>
      <p:ext uri="{19B8F6BF-5375-455C-9EA6-DF929625EA0E}">
        <p15:presenceInfo xmlns:p15="http://schemas.microsoft.com/office/powerpoint/2012/main" userId="99c4a2eb8991ff1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85505" autoAdjust="0"/>
  </p:normalViewPr>
  <p:slideViewPr>
    <p:cSldViewPr snapToGrid="0">
      <p:cViewPr varScale="1">
        <p:scale>
          <a:sx n="98" d="100"/>
          <a:sy n="98" d="100"/>
        </p:scale>
        <p:origin x="18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EB96C-FF28-4295-925B-92A47F377F2E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2AD5A-24AB-4B08-B8B9-F463E6FFD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3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82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정답 단어들과 얼마나 </a:t>
            </a:r>
            <a:r>
              <a:rPr lang="ko-KR" altLang="en-US" dirty="0" err="1"/>
              <a:t>비슷한지를</a:t>
            </a:r>
            <a:r>
              <a:rPr lang="ko-KR" altLang="en-US" dirty="0"/>
              <a:t> 측정하면 되기 때문에</a:t>
            </a:r>
            <a:r>
              <a:rPr lang="en-US" altLang="ko-KR" dirty="0"/>
              <a:t> </a:t>
            </a:r>
            <a:r>
              <a:rPr lang="en-US" altLang="ko-KR" dirty="0" err="1"/>
              <a:t>C_w_i</a:t>
            </a:r>
            <a:r>
              <a:rPr lang="ko-KR" altLang="en-US" dirty="0"/>
              <a:t>에 대해서만 </a:t>
            </a:r>
            <a:r>
              <a:rPr lang="en-US" altLang="ko-KR" dirty="0"/>
              <a:t>Probability</a:t>
            </a:r>
            <a:r>
              <a:rPr lang="ko-KR" altLang="en-US" dirty="0"/>
              <a:t>를 계산하면 된다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29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실제로는 </a:t>
            </a:r>
            <a:r>
              <a:rPr lang="en-US" altLang="ko-KR" dirty="0"/>
              <a:t>TOP 1 PC</a:t>
            </a:r>
            <a:r>
              <a:rPr lang="ko-KR" altLang="en-US" dirty="0"/>
              <a:t>만 사용했다고 합니다</a:t>
            </a:r>
            <a:r>
              <a:rPr lang="en-US" altLang="ko-KR" dirty="0"/>
              <a:t>. (</a:t>
            </a:r>
            <a:r>
              <a:rPr lang="ko-KR" altLang="en-US" dirty="0"/>
              <a:t>즉</a:t>
            </a:r>
            <a:r>
              <a:rPr lang="en-US" altLang="ko-KR" dirty="0"/>
              <a:t>, single direction)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51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정답 단어들과 얼마나 </a:t>
            </a:r>
            <a:r>
              <a:rPr lang="ko-KR" altLang="en-US" dirty="0" err="1"/>
              <a:t>비슷한지를</a:t>
            </a:r>
            <a:r>
              <a:rPr lang="ko-KR" altLang="en-US" dirty="0"/>
              <a:t> 측정하면 되기 때문에</a:t>
            </a:r>
            <a:r>
              <a:rPr lang="en-US" altLang="ko-KR" dirty="0"/>
              <a:t> </a:t>
            </a:r>
            <a:r>
              <a:rPr lang="en-US" altLang="ko-KR" dirty="0" err="1"/>
              <a:t>C_w_i</a:t>
            </a:r>
            <a:r>
              <a:rPr lang="ko-KR" altLang="en-US" dirty="0"/>
              <a:t>에 대해서만 </a:t>
            </a:r>
            <a:r>
              <a:rPr lang="en-US" altLang="ko-KR" dirty="0"/>
              <a:t>Probability</a:t>
            </a:r>
            <a:r>
              <a:rPr lang="ko-KR" altLang="en-US" dirty="0"/>
              <a:t>를 계산하면 된다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878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Gender neutral</a:t>
            </a:r>
            <a:r>
              <a:rPr lang="ko-KR" altLang="en-US" dirty="0"/>
              <a:t>한 </a:t>
            </a:r>
            <a:r>
              <a:rPr lang="en-US" altLang="ko-KR" dirty="0"/>
              <a:t>word</a:t>
            </a:r>
            <a:r>
              <a:rPr lang="ko-KR" altLang="en-US" dirty="0"/>
              <a:t>들은 </a:t>
            </a:r>
            <a:r>
              <a:rPr lang="en-US" altLang="ko-KR" dirty="0"/>
              <a:t>gender subspace</a:t>
            </a:r>
            <a:r>
              <a:rPr lang="ko-KR" altLang="en-US" dirty="0"/>
              <a:t> 방향으로의 크기가 작겠죠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코사인 </a:t>
            </a:r>
            <a:r>
              <a:rPr lang="en-US" altLang="ko-KR" dirty="0"/>
              <a:t>similarity </a:t>
            </a:r>
            <a:r>
              <a:rPr lang="ko-KR" altLang="en-US" dirty="0"/>
              <a:t>값이 작다는 거죠</a:t>
            </a:r>
            <a:endParaRPr lang="en-US" altLang="ko-KR" dirty="0"/>
          </a:p>
          <a:p>
            <a:r>
              <a:rPr lang="ko-KR" altLang="en-US" dirty="0"/>
              <a:t>근데 만약에 </a:t>
            </a:r>
            <a:r>
              <a:rPr lang="en-US" altLang="ko-KR" dirty="0"/>
              <a:t>neutral </a:t>
            </a:r>
            <a:r>
              <a:rPr lang="ko-KR" altLang="en-US" dirty="0"/>
              <a:t>한 </a:t>
            </a:r>
            <a:r>
              <a:rPr lang="en-US" altLang="ko-KR" dirty="0"/>
              <a:t>word</a:t>
            </a:r>
            <a:r>
              <a:rPr lang="ko-KR" altLang="en-US" dirty="0"/>
              <a:t>가 </a:t>
            </a:r>
            <a:r>
              <a:rPr lang="en-US" altLang="ko-KR" dirty="0"/>
              <a:t>gender subspace </a:t>
            </a:r>
            <a:r>
              <a:rPr lang="ko-KR" altLang="en-US" dirty="0"/>
              <a:t>방향으로</a:t>
            </a:r>
            <a:r>
              <a:rPr lang="en-US" altLang="ko-KR" dirty="0"/>
              <a:t> </a:t>
            </a:r>
            <a:r>
              <a:rPr lang="ko-KR" altLang="en-US" dirty="0"/>
              <a:t>크기가 크다면 그건 바람직하지 않은 </a:t>
            </a:r>
            <a:r>
              <a:rPr lang="en-US" altLang="ko-KR" dirty="0"/>
              <a:t>gender information, </a:t>
            </a:r>
            <a:r>
              <a:rPr lang="ko-KR" altLang="en-US" dirty="0"/>
              <a:t>즉 </a:t>
            </a:r>
            <a:r>
              <a:rPr lang="en-US" altLang="ko-KR" dirty="0"/>
              <a:t>bias</a:t>
            </a:r>
            <a:r>
              <a:rPr lang="ko-KR" altLang="en-US" dirty="0"/>
              <a:t>가 </a:t>
            </a:r>
            <a:r>
              <a:rPr lang="en-US" altLang="ko-KR" dirty="0"/>
              <a:t>introduce </a:t>
            </a:r>
            <a:r>
              <a:rPr lang="ko-KR" altLang="en-US" dirty="0"/>
              <a:t>되었다고 말할 수 있다</a:t>
            </a:r>
            <a:r>
              <a:rPr lang="en-US" altLang="ko-K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290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493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878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290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857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87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514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814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079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02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85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여기선</a:t>
            </a:r>
            <a:r>
              <a:rPr lang="ko-KR" altLang="en-US" dirty="0"/>
              <a:t> 아주 간단한 방법으로 </a:t>
            </a:r>
            <a:r>
              <a:rPr lang="en-US" altLang="ko-KR" dirty="0"/>
              <a:t>word2vec</a:t>
            </a:r>
            <a:r>
              <a:rPr lang="ko-KR" altLang="en-US" dirty="0"/>
              <a:t>에 </a:t>
            </a:r>
            <a:r>
              <a:rPr lang="en-US" altLang="ko-KR" dirty="0"/>
              <a:t>gender stereotype </a:t>
            </a:r>
            <a:r>
              <a:rPr lang="ko-KR" altLang="en-US" dirty="0"/>
              <a:t>이</a:t>
            </a:r>
            <a:r>
              <a:rPr lang="en-US" altLang="ko-KR" dirty="0"/>
              <a:t> </a:t>
            </a:r>
            <a:r>
              <a:rPr lang="ko-KR" altLang="en-US" dirty="0"/>
              <a:t>존재함을 보임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03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6F24475A-BFF7-4070-BC1C-A36DE022DC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Woman-Man</a:t>
            </a:r>
            <a:r>
              <a:rPr lang="ko-KR" altLang="en-US" dirty="0"/>
              <a:t>이긴 한데 </a:t>
            </a:r>
            <a:r>
              <a:rPr lang="en-US" altLang="ko-KR" dirty="0"/>
              <a:t>she-he</a:t>
            </a:r>
            <a:r>
              <a:rPr lang="ko-KR" altLang="en-US" dirty="0"/>
              <a:t>라고 생각하고 봐주세요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26DAC7AC-A209-4F34-BA40-F694CF7B1C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이런식으로</a:t>
            </a:r>
            <a:r>
              <a:rPr lang="ko-KR" altLang="en-US" dirty="0"/>
              <a:t> </a:t>
            </a:r>
            <a:r>
              <a:rPr lang="en-US" altLang="ko-KR" dirty="0" err="1"/>
              <a:t>stereotyp</a:t>
            </a:r>
            <a:r>
              <a:rPr lang="ko-KR" altLang="en-US" dirty="0"/>
              <a:t>을 어느 정도 갖고 있음을 먼저 보인 것</a:t>
            </a:r>
            <a:r>
              <a:rPr lang="en-US" altLang="ko-KR" dirty="0"/>
              <a:t>!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1B80-317A-40A8-91C8-31754EEAF74D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1CE26-5E39-4745-A5E6-0D2DFCD9A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0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1B80-317A-40A8-91C8-31754EEAF74D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1CE26-5E39-4745-A5E6-0D2DFCD9A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1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1B80-317A-40A8-91C8-31754EEAF74D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1CE26-5E39-4745-A5E6-0D2DFCD9A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7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645" y="365126"/>
            <a:ext cx="8408710" cy="90749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45" y="1395167"/>
            <a:ext cx="8408710" cy="47817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1B80-317A-40A8-91C8-31754EEAF74D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1CE26-5E39-4745-A5E6-0D2DFCD9A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4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1B80-317A-40A8-91C8-31754EEAF74D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1CE26-5E39-4745-A5E6-0D2DFCD9A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08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1B80-317A-40A8-91C8-31754EEAF74D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1CE26-5E39-4745-A5E6-0D2DFCD9A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9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1B80-317A-40A8-91C8-31754EEAF74D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1CE26-5E39-4745-A5E6-0D2DFCD9A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6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1B80-317A-40A8-91C8-31754EEAF74D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1CE26-5E39-4745-A5E6-0D2DFCD9A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98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1B80-317A-40A8-91C8-31754EEAF74D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1CE26-5E39-4745-A5E6-0D2DFCD9A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6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1B80-317A-40A8-91C8-31754EEAF74D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1CE26-5E39-4745-A5E6-0D2DFCD9A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06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1B80-317A-40A8-91C8-31754EEAF74D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1CE26-5E39-4745-A5E6-0D2DFCD9A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57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91B80-317A-40A8-91C8-31754EEAF74D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1CE26-5E39-4745-A5E6-0D2DFCD9A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6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lga-b/debiaswe" TargetMode="External"/><Relationship Id="rId2" Type="http://schemas.openxmlformats.org/officeDocument/2006/relationships/hyperlink" Target="https://web.stanford.edu/class/archive/cs/cs224n/cs224n.1194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rive.google.com/file/d/1IxIdmreH4qVYnx68QVkqCC9-_yyksoxR/view" TargetMode="External"/><Relationship Id="rId4" Type="http://schemas.openxmlformats.org/officeDocument/2006/relationships/hyperlink" Target="http://hari-sriblog.blogspot.com/2019/04/man-is-to-computer-programmer-as-woman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7CF15-459A-4305-92B1-5F497B9F1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455" y="1443376"/>
            <a:ext cx="854909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Man is to Computer Programmer as Woman is to Homemaker? Debiasing Word Embeddings</a:t>
            </a:r>
            <a:br>
              <a:rPr lang="en-US" altLang="ko-KR" dirty="0"/>
            </a:br>
            <a:r>
              <a:rPr lang="en-US" altLang="ko-KR" sz="2800" dirty="0"/>
              <a:t>(</a:t>
            </a:r>
            <a:r>
              <a:rPr lang="en-US" altLang="ko-KR" sz="2800" dirty="0" err="1"/>
              <a:t>Bolukbasi</a:t>
            </a:r>
            <a:r>
              <a:rPr lang="en-US" altLang="ko-KR" sz="2800" dirty="0"/>
              <a:t>, T., Chang, K. W., Zou, J., </a:t>
            </a:r>
            <a:r>
              <a:rPr lang="en-US" altLang="ko-KR" sz="2800" dirty="0" err="1"/>
              <a:t>Saligrama</a:t>
            </a:r>
            <a:r>
              <a:rPr lang="en-US" altLang="ko-KR" sz="2800" dirty="0"/>
              <a:t>, V., &amp; </a:t>
            </a:r>
            <a:r>
              <a:rPr lang="en-US" altLang="ko-KR" sz="2800" dirty="0" err="1"/>
              <a:t>Kalai</a:t>
            </a:r>
            <a:r>
              <a:rPr lang="en-US" altLang="ko-KR" sz="2800" dirty="0"/>
              <a:t>, A. 2016)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D88C98-24EE-4A9C-AA98-F04B3F2359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343772"/>
            <a:ext cx="6858000" cy="1790699"/>
          </a:xfrm>
        </p:spPr>
        <p:txBody>
          <a:bodyPr anchor="b"/>
          <a:lstStyle/>
          <a:p>
            <a:r>
              <a:rPr lang="en-US" dirty="0"/>
              <a:t>NLP masters</a:t>
            </a:r>
            <a:br>
              <a:rPr lang="en-US" dirty="0"/>
            </a:br>
            <a:br>
              <a:rPr lang="en-US" dirty="0"/>
            </a:br>
            <a:r>
              <a:rPr lang="ko-KR" altLang="en-US" dirty="0"/>
              <a:t>최상혁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08 May 2021</a:t>
            </a:r>
          </a:p>
        </p:txBody>
      </p:sp>
    </p:spTree>
    <p:extLst>
      <p:ext uri="{BB962C8B-B14F-4D97-AF65-F5344CB8AC3E}">
        <p14:creationId xmlns:p14="http://schemas.microsoft.com/office/powerpoint/2010/main" val="498424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645" y="365126"/>
            <a:ext cx="8408710" cy="907493"/>
          </a:xfrm>
        </p:spPr>
        <p:txBody>
          <a:bodyPr>
            <a:normAutofit/>
          </a:bodyPr>
          <a:lstStyle/>
          <a:p>
            <a:r>
              <a:rPr lang="en-US" dirty="0"/>
              <a:t>4. Occupational stereotypes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EBCC2E4-A00F-4F19-A74B-8484C9785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44" y="1395167"/>
            <a:ext cx="8535723" cy="478179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altLang="ko-KR" sz="1800" dirty="0"/>
          </a:p>
          <a:p>
            <a:pPr>
              <a:lnSpc>
                <a:spcPct val="100000"/>
              </a:lnSpc>
            </a:pPr>
            <a:endParaRPr lang="en-US" altLang="ko-KR" sz="1800" dirty="0"/>
          </a:p>
        </p:txBody>
      </p:sp>
      <p:pic>
        <p:nvPicPr>
          <p:cNvPr id="1026" name="Picture 2" descr="http://web.cs.ucla.edu/~kwchang/documents/pub/bolukbasi2016man.png">
            <a:extLst>
              <a:ext uri="{FF2B5EF4-FFF2-40B4-BE49-F238E27FC236}">
                <a16:creationId xmlns:a16="http://schemas.microsoft.com/office/drawing/2014/main" id="{6905B65C-CFF6-4FA7-B57C-0D7A6C5896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68" b="1"/>
          <a:stretch/>
        </p:blipFill>
        <p:spPr bwMode="auto">
          <a:xfrm>
            <a:off x="-6016" y="4048755"/>
            <a:ext cx="9144000" cy="2627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2.bp.blogspot.com/-RUpKuflR6qQ/XLwEXB16ozI/AAAAAAAAr4Q/Jo3_0oqOZfYE6rygFvl8CA0MOo5lkS43QCLcBGAs/s320/Debias1.png">
            <a:extLst>
              <a:ext uri="{FF2B5EF4-FFF2-40B4-BE49-F238E27FC236}">
                <a16:creationId xmlns:a16="http://schemas.microsoft.com/office/drawing/2014/main" id="{2CF8C29B-59CC-4D6D-8113-C7AD1ACBD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656" y="1345005"/>
            <a:ext cx="5158656" cy="212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2D6A66-DDC9-496F-BFF6-A038F65C967B}"/>
              </a:ext>
            </a:extLst>
          </p:cNvPr>
          <p:cNvSpPr txBox="1"/>
          <p:nvPr/>
        </p:nvSpPr>
        <p:spPr>
          <a:xfrm>
            <a:off x="637376" y="3472951"/>
            <a:ext cx="7857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 from: http://hari-sriblog.blogspot.com/2019/04/man-is-to-computer-programmer-as-woman.html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ABA63F-2B0F-42C6-A475-D55F46F82A96}"/>
              </a:ext>
            </a:extLst>
          </p:cNvPr>
          <p:cNvSpPr/>
          <p:nvPr/>
        </p:nvSpPr>
        <p:spPr>
          <a:xfrm>
            <a:off x="1624519" y="5282119"/>
            <a:ext cx="885217" cy="1807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28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645" y="365126"/>
            <a:ext cx="8408710" cy="907493"/>
          </a:xfrm>
        </p:spPr>
        <p:txBody>
          <a:bodyPr>
            <a:normAutofit/>
          </a:bodyPr>
          <a:lstStyle/>
          <a:p>
            <a:r>
              <a:rPr lang="en-US" dirty="0"/>
              <a:t>4. Analogies exhibiting stereotypes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EBCC2E4-A00F-4F19-A74B-8484C9785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44" y="1395167"/>
            <a:ext cx="8535723" cy="478179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endParaRPr lang="en-US" altLang="ko-KR" sz="2400" dirty="0"/>
          </a:p>
          <a:p>
            <a:pPr>
              <a:lnSpc>
                <a:spcPct val="100000"/>
              </a:lnSpc>
            </a:pPr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seed pair of words (a, b) = (she, he)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altLang="ko-KR" sz="2400" dirty="0"/>
              <a:t>Score</a:t>
            </a:r>
            <a:r>
              <a:rPr lang="ko-KR" altLang="en-US" sz="2400" dirty="0"/>
              <a:t>가 높은 순대로 총 </a:t>
            </a:r>
            <a:r>
              <a:rPr lang="en-US" altLang="ko-KR" sz="2400" dirty="0"/>
              <a:t>150</a:t>
            </a:r>
            <a:r>
              <a:rPr lang="ko-KR" altLang="en-US" sz="2400" dirty="0"/>
              <a:t>개의 </a:t>
            </a:r>
            <a:r>
              <a:rPr lang="en-US" altLang="ko-KR" sz="2400" dirty="0"/>
              <a:t>pair</a:t>
            </a:r>
            <a:r>
              <a:rPr lang="ko-KR" altLang="en-US" sz="2400" dirty="0"/>
              <a:t>를 생성</a:t>
            </a:r>
            <a:br>
              <a:rPr lang="en-US" altLang="ko-KR" sz="2400" dirty="0"/>
            </a:br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crowd sourcing</a:t>
            </a:r>
            <a:r>
              <a:rPr lang="ko-KR" altLang="en-US" sz="2400" dirty="0"/>
              <a:t>으로 </a:t>
            </a:r>
            <a:r>
              <a:rPr lang="en-US" sz="2400" dirty="0"/>
              <a:t>rating.</a:t>
            </a:r>
            <a:br>
              <a:rPr lang="en-US" sz="2400" dirty="0"/>
            </a:br>
            <a:r>
              <a:rPr lang="en-US" sz="2400" dirty="0"/>
              <a:t>(</a:t>
            </a:r>
            <a:r>
              <a:rPr lang="ko-KR" altLang="en-US" sz="2400" dirty="0"/>
              <a:t>이 </a:t>
            </a:r>
            <a:r>
              <a:rPr lang="en-US" altLang="ko-KR" sz="2400" dirty="0"/>
              <a:t>word </a:t>
            </a:r>
            <a:r>
              <a:rPr lang="en-US" sz="2400" dirty="0"/>
              <a:t>pair</a:t>
            </a:r>
            <a:r>
              <a:rPr lang="ko-KR" altLang="en-US" sz="2400" dirty="0"/>
              <a:t>가 </a:t>
            </a:r>
            <a:r>
              <a:rPr lang="en-US" sz="2400" dirty="0"/>
              <a:t>gender stereotype</a:t>
            </a:r>
            <a:r>
              <a:rPr lang="ko-KR" altLang="en-US" sz="2400" dirty="0"/>
              <a:t>을 보이고 있나요</a:t>
            </a:r>
            <a:r>
              <a:rPr lang="en-US" altLang="ko-KR" sz="2400" dirty="0"/>
              <a:t>?)</a:t>
            </a:r>
            <a:br>
              <a:rPr lang="en-US" altLang="ko-KR" sz="2400" dirty="0"/>
            </a:br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en-US" altLang="ko-KR" sz="2400" dirty="0"/>
              <a:t>150</a:t>
            </a:r>
            <a:r>
              <a:rPr lang="ko-KR" altLang="en-US" sz="2400" dirty="0"/>
              <a:t>개 </a:t>
            </a:r>
            <a:r>
              <a:rPr lang="en-US" altLang="ko-KR" sz="2400" dirty="0"/>
              <a:t>pairs</a:t>
            </a:r>
            <a:r>
              <a:rPr lang="ko-KR" altLang="en-US" sz="2400" dirty="0"/>
              <a:t>의 분류 결과</a:t>
            </a:r>
            <a:r>
              <a:rPr lang="en-US" altLang="ko-KR" sz="2400" dirty="0"/>
              <a:t>:</a:t>
            </a:r>
            <a:br>
              <a:rPr lang="en-US" altLang="ko-KR" sz="2400" dirty="0"/>
            </a:br>
            <a:r>
              <a:rPr lang="en-US" altLang="ko-KR" sz="2400" dirty="0"/>
              <a:t>29 gender stereotype pairs (e.g. midwife-doctor)</a:t>
            </a:r>
            <a:br>
              <a:rPr lang="en-US" altLang="ko-KR" sz="2400" dirty="0"/>
            </a:br>
            <a:r>
              <a:rPr lang="en-US" altLang="ko-KR" sz="2400" dirty="0"/>
              <a:t>72 gender appropriate pairs (e.g. grandmother-grandfather)</a:t>
            </a:r>
            <a:br>
              <a:rPr lang="en-US" altLang="ko-KR" sz="2400" dirty="0"/>
            </a:br>
            <a:r>
              <a:rPr lang="en-US" altLang="ko-KR" sz="2400" i="1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2400" i="1" dirty="0">
                <a:solidFill>
                  <a:schemeClr val="bg1">
                    <a:lumMod val="65000"/>
                  </a:schemeClr>
                </a:solidFill>
              </a:rPr>
              <a:t>나머지는 </a:t>
            </a:r>
            <a:r>
              <a:rPr lang="ko-KR" altLang="en-US" sz="2400" i="1" dirty="0" err="1">
                <a:solidFill>
                  <a:schemeClr val="bg1">
                    <a:lumMod val="65000"/>
                  </a:schemeClr>
                </a:solidFill>
              </a:rPr>
              <a:t>미분류</a:t>
            </a:r>
            <a:r>
              <a:rPr lang="en-US" altLang="ko-KR" sz="2400" i="1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49DDD4-C802-4FBB-8204-A2E523490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44" y="1395167"/>
            <a:ext cx="5239072" cy="85588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1BB2F7C-2A45-46A0-9ACE-661639F4796A}"/>
              </a:ext>
            </a:extLst>
          </p:cNvPr>
          <p:cNvCxnSpPr>
            <a:cxnSpLocks/>
          </p:cNvCxnSpPr>
          <p:nvPr/>
        </p:nvCxnSpPr>
        <p:spPr>
          <a:xfrm flipH="1">
            <a:off x="5666872" y="1628727"/>
            <a:ext cx="34891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78ACF97-D7D3-4EC7-875F-6B0BAA390E15}"/>
              </a:ext>
            </a:extLst>
          </p:cNvPr>
          <p:cNvSpPr txBox="1"/>
          <p:nvPr/>
        </p:nvSpPr>
        <p:spPr>
          <a:xfrm>
            <a:off x="6015789" y="1382639"/>
            <a:ext cx="308008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 good analogy pair to be</a:t>
            </a:r>
            <a:r>
              <a:rPr lang="en-US" sz="1400" dirty="0">
                <a:solidFill>
                  <a:srgbClr val="FF0000"/>
                </a:solidFill>
              </a:rPr>
              <a:t> close to parallel to the seed direction </a:t>
            </a:r>
            <a:r>
              <a:rPr lang="en-US" sz="1400" dirty="0"/>
              <a:t>while the two words are </a:t>
            </a:r>
            <a:r>
              <a:rPr lang="en-US" sz="1400" dirty="0">
                <a:solidFill>
                  <a:srgbClr val="FF0000"/>
                </a:solidFill>
              </a:rPr>
              <a:t>not too far apart in order to be semantically coherent.</a:t>
            </a: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두 단어의 의미가 적당히 비슷하면서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she-he direction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과 평행한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word pair</a:t>
            </a:r>
          </a:p>
        </p:txBody>
      </p:sp>
    </p:spTree>
    <p:extLst>
      <p:ext uri="{BB962C8B-B14F-4D97-AF65-F5344CB8AC3E}">
        <p14:creationId xmlns:p14="http://schemas.microsoft.com/office/powerpoint/2010/main" val="3873882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645" y="365126"/>
            <a:ext cx="8408710" cy="907493"/>
          </a:xfrm>
        </p:spPr>
        <p:txBody>
          <a:bodyPr>
            <a:normAutofit/>
          </a:bodyPr>
          <a:lstStyle/>
          <a:p>
            <a:r>
              <a:rPr lang="en-US" dirty="0"/>
              <a:t>4. Analogies exhibiting stereotypes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EBCC2E4-A00F-4F19-A74B-8484C9785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44" y="1395167"/>
            <a:ext cx="8535723" cy="478179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ko-KR" altLang="en-US" sz="2400" dirty="0"/>
              <a:t>👇</a:t>
            </a:r>
            <a:r>
              <a:rPr lang="en-US" altLang="ko-KR" sz="2400" dirty="0"/>
              <a:t>“Gender stereotype</a:t>
            </a:r>
            <a:r>
              <a:rPr lang="ko-KR" altLang="en-US" sz="2400" dirty="0"/>
              <a:t>을 보이는</a:t>
            </a:r>
            <a:r>
              <a:rPr lang="en-US" altLang="ko-KR" sz="2400" dirty="0"/>
              <a:t>”</a:t>
            </a:r>
            <a:r>
              <a:rPr lang="ko-KR" altLang="en-US" sz="2400" dirty="0"/>
              <a:t> 단어들 👇</a:t>
            </a:r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en-US" altLang="ko-KR" sz="2400" dirty="0"/>
              <a:t>Gender stereotype she - he analogies (gender neutral words)</a:t>
            </a:r>
            <a:br>
              <a:rPr lang="en-US" altLang="ko-KR" sz="2400" dirty="0"/>
            </a:br>
            <a:r>
              <a:rPr lang="en-US" altLang="ko-KR" sz="1800" dirty="0">
                <a:solidFill>
                  <a:srgbClr val="FF0000"/>
                </a:solidFill>
              </a:rPr>
              <a:t>sewing - carpentry </a:t>
            </a:r>
            <a:r>
              <a:rPr lang="en-US" altLang="ko-KR" sz="1800" dirty="0"/>
              <a:t>/ housewife - shopkeeper / nurse - surgeon / </a:t>
            </a:r>
            <a:r>
              <a:rPr lang="en-US" altLang="ko-KR" sz="1800" dirty="0">
                <a:solidFill>
                  <a:srgbClr val="FF0000"/>
                </a:solidFill>
              </a:rPr>
              <a:t>softball – baseball</a:t>
            </a:r>
            <a:br>
              <a:rPr lang="en-US" altLang="ko-KR" sz="1800" dirty="0">
                <a:solidFill>
                  <a:srgbClr val="FF0000"/>
                </a:solidFill>
              </a:rPr>
            </a:br>
            <a:br>
              <a:rPr lang="en-US" altLang="ko-KR" sz="1800" dirty="0">
                <a:solidFill>
                  <a:srgbClr val="FF0000"/>
                </a:solidFill>
              </a:rPr>
            </a:b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</a:rPr>
              <a:t>Occupation</a:t>
            </a:r>
            <a:r>
              <a:rPr lang="ko-KR" altLang="en-US" sz="1800" dirty="0">
                <a:solidFill>
                  <a:schemeClr val="bg1">
                    <a:lumMod val="65000"/>
                  </a:schemeClr>
                </a:solidFill>
              </a:rPr>
              <a:t>이 아닌 다른 단어들의 </a:t>
            </a: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</a:rPr>
              <a:t>pair</a:t>
            </a:r>
            <a:r>
              <a:rPr lang="ko-KR" altLang="en-US" sz="1800" dirty="0">
                <a:solidFill>
                  <a:schemeClr val="bg1">
                    <a:lumMod val="65000"/>
                  </a:schemeClr>
                </a:solidFill>
              </a:rPr>
              <a:t>도 찾아냈다</a:t>
            </a: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ko-KR" altLang="en-US" sz="2400" dirty="0"/>
              <a:t>👇</a:t>
            </a:r>
            <a:r>
              <a:rPr lang="en-US" altLang="ko-KR" sz="2400" dirty="0"/>
              <a:t>“</a:t>
            </a:r>
            <a:r>
              <a:rPr lang="ko-KR" altLang="en-US" sz="2400" dirty="0"/>
              <a:t>정의 자체가 </a:t>
            </a:r>
            <a:r>
              <a:rPr lang="en-US" altLang="ko-KR" sz="2400" dirty="0"/>
              <a:t>gender specific </a:t>
            </a:r>
            <a:r>
              <a:rPr lang="ko-KR" altLang="en-US" sz="2400" dirty="0"/>
              <a:t>한</a:t>
            </a:r>
            <a:r>
              <a:rPr lang="en-US" altLang="ko-KR" sz="2400" dirty="0"/>
              <a:t>”</a:t>
            </a:r>
            <a:r>
              <a:rPr lang="ko-KR" altLang="en-US" sz="2400" dirty="0"/>
              <a:t> 단어들 👇</a:t>
            </a:r>
            <a:endParaRPr lang="en-US" altLang="ko-KR" sz="24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ko-KR" sz="2400" dirty="0"/>
              <a:t>Gender appropriate she - he analogies (gender definition words)</a:t>
            </a:r>
            <a:br>
              <a:rPr lang="en-US" altLang="ko-KR" sz="2400" dirty="0"/>
            </a:br>
            <a:r>
              <a:rPr lang="en-US" altLang="ko-KR" sz="1800" dirty="0"/>
              <a:t>queen - king / sister - brother / mother - father / waitress - waiter / convent-monastery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845491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5. Geometry of Gender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1F741-02C2-4D3B-82F0-A870D0556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b">
            <a:normAutofit/>
          </a:bodyPr>
          <a:lstStyle/>
          <a:p>
            <a:r>
              <a:rPr lang="ko-KR" altLang="en-US" sz="2000" dirty="0"/>
              <a:t>앞에선 단순히 </a:t>
            </a:r>
            <a:r>
              <a:rPr lang="en-US" altLang="ko-KR" sz="2000" dirty="0"/>
              <a:t>she-he axis</a:t>
            </a:r>
            <a:r>
              <a:rPr lang="ko-KR" altLang="en-US" sz="2000" dirty="0"/>
              <a:t>로 살펴본 것이고</a:t>
            </a:r>
          </a:p>
          <a:p>
            <a:r>
              <a:rPr lang="ko-KR" altLang="en-US" sz="2000" dirty="0"/>
              <a:t>여기서는 </a:t>
            </a:r>
            <a:r>
              <a:rPr lang="en-US" altLang="ko-KR" sz="2000" dirty="0">
                <a:solidFill>
                  <a:srgbClr val="FF0000"/>
                </a:solidFill>
              </a:rPr>
              <a:t>gender subspace</a:t>
            </a:r>
            <a:r>
              <a:rPr lang="ko-KR" altLang="en-US" sz="2000" dirty="0"/>
              <a:t>를 정의해서 </a:t>
            </a:r>
            <a:r>
              <a:rPr lang="en-US" altLang="ko-KR" sz="2000" dirty="0"/>
              <a:t>bias</a:t>
            </a:r>
            <a:r>
              <a:rPr lang="ko-KR" altLang="en-US" sz="2000" dirty="0"/>
              <a:t>를 보다 </a:t>
            </a:r>
            <a:r>
              <a:rPr lang="en-US" altLang="ko-KR" sz="2000" dirty="0"/>
              <a:t>robust </a:t>
            </a:r>
            <a:r>
              <a:rPr lang="ko-KR" altLang="en-US" sz="2000" dirty="0"/>
              <a:t>하게 측정</a:t>
            </a:r>
          </a:p>
          <a:p>
            <a:r>
              <a:rPr lang="en-US" sz="2000" dirty="0"/>
              <a:t>“we shall aggregate across multiple paired comparisons.”</a:t>
            </a:r>
            <a:endParaRPr lang="en-US" sz="1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780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5.1. Identifying the gender subspace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78C1BA-4C36-4B2A-A5EF-CD048D905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563" y="2649907"/>
            <a:ext cx="6238875" cy="35623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AF53FA4-7314-4DF7-940D-C19AD99236F1}"/>
              </a:ext>
            </a:extLst>
          </p:cNvPr>
          <p:cNvSpPr/>
          <p:nvPr/>
        </p:nvSpPr>
        <p:spPr>
          <a:xfrm>
            <a:off x="838308" y="6212257"/>
            <a:ext cx="74673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https://drive.google.com/file/d/1IxIdmreH4qVYnx68QVkqCC9-_yyksoxR/view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7E5506-DCEB-4357-84D0-04914D175072}"/>
              </a:ext>
            </a:extLst>
          </p:cNvPr>
          <p:cNvSpPr txBox="1"/>
          <p:nvPr/>
        </p:nvSpPr>
        <p:spPr>
          <a:xfrm>
            <a:off x="490530" y="1735193"/>
            <a:ext cx="8162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 10 pairs of words that reflect concept (gender) opposites.</a:t>
            </a:r>
          </a:p>
        </p:txBody>
      </p:sp>
    </p:spTree>
    <p:extLst>
      <p:ext uri="{BB962C8B-B14F-4D97-AF65-F5344CB8AC3E}">
        <p14:creationId xmlns:p14="http://schemas.microsoft.com/office/powerpoint/2010/main" val="4269875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5.1. Identifying the gender subspace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D0428C-CEDB-4883-AFF3-F44FA3DD4D62}"/>
              </a:ext>
            </a:extLst>
          </p:cNvPr>
          <p:cNvSpPr txBox="1"/>
          <p:nvPr/>
        </p:nvSpPr>
        <p:spPr>
          <a:xfrm>
            <a:off x="490530" y="1735193"/>
            <a:ext cx="8162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 10 pairs of words that reflect concept (gender) opposites.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F53FA4-7314-4DF7-940D-C19AD99236F1}"/>
              </a:ext>
            </a:extLst>
          </p:cNvPr>
          <p:cNvSpPr/>
          <p:nvPr/>
        </p:nvSpPr>
        <p:spPr>
          <a:xfrm>
            <a:off x="838306" y="6212257"/>
            <a:ext cx="74673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https://drive.google.com/file/d/1IxIdmreH4qVYnx68QVkqCC9-_yyksoxR/view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566277-9FF1-402A-A021-22750B003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87" y="2659432"/>
            <a:ext cx="8124825" cy="35528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B8A7E1F-9E72-46D5-A5E4-CEF725F72A3B}"/>
              </a:ext>
            </a:extLst>
          </p:cNvPr>
          <p:cNvSpPr/>
          <p:nvPr/>
        </p:nvSpPr>
        <p:spPr>
          <a:xfrm>
            <a:off x="5761973" y="4271375"/>
            <a:ext cx="3014382" cy="19408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63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5.1. Identifying the gender subspace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609CB88-EADC-462E-8C3B-318541B25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45" y="4662443"/>
            <a:ext cx="8408710" cy="183043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Left:</a:t>
            </a:r>
            <a:r>
              <a:rPr lang="ko-KR" altLang="en-US" sz="2000" dirty="0"/>
              <a:t> </a:t>
            </a:r>
            <a:r>
              <a:rPr lang="en-US" altLang="ko-KR" sz="2000" dirty="0"/>
              <a:t>the</a:t>
            </a:r>
            <a:r>
              <a:rPr lang="ko-KR" altLang="en-US" sz="2000" dirty="0"/>
              <a:t> </a:t>
            </a:r>
            <a:r>
              <a:rPr lang="en-US" altLang="ko-KR" sz="2000" dirty="0"/>
              <a:t>percentage of variance explained in the PCA of these (gender) vector differences (each difference normalized to be a unit vector).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Right: the corresponding percentages for random unit vectors.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9EF40E-14AE-4863-AFEC-656C79E28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87" y="1668423"/>
            <a:ext cx="85058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542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5.2. Direct Bias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7A631A-98FA-4904-9BD0-E2FF30724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N: gender neutral word</a:t>
            </a:r>
          </a:p>
          <a:p>
            <a:r>
              <a:rPr lang="en-US" dirty="0"/>
              <a:t>g: gender direction (gender subspace)</a:t>
            </a:r>
          </a:p>
          <a:p>
            <a:r>
              <a:rPr lang="en-US" dirty="0"/>
              <a:t>c: parameter that determines how strict do we want to in measuring bias.</a:t>
            </a:r>
            <a:br>
              <a:rPr lang="en-US" dirty="0"/>
            </a:b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</a:rPr>
              <a:t>보통 </a:t>
            </a: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</a:rPr>
              <a:t>c=1,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c=0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</a:rPr>
              <a:t>이면 가장 </a:t>
            </a: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</a:rPr>
              <a:t>strict 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</a:rPr>
              <a:t>한 것</a:t>
            </a: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</a:rPr>
              <a:t>. =&gt; 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</a:rPr>
              <a:t>약간의 </a:t>
            </a: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</a:rPr>
              <a:t>bias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</a:rPr>
              <a:t>도 허용 </a:t>
            </a: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</a:rPr>
              <a:t>x)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/>
              <a:t>|N|: # words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B151AF-2606-4D33-8788-C62606BB9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61" y="4503605"/>
            <a:ext cx="8349878" cy="167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433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F3A7D-39C2-4B91-BE05-643AB150D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5.3. Indirect</a:t>
            </a:r>
            <a:r>
              <a:rPr lang="ko-KR" altLang="en-US" dirty="0"/>
              <a:t> </a:t>
            </a:r>
            <a:r>
              <a:rPr lang="en-US" altLang="ko-KR" dirty="0"/>
              <a:t>Bias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6EE58-7B95-43E4-9DCF-C7946A87B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 </a:t>
            </a:r>
            <a:r>
              <a:rPr lang="en-US" altLang="ko-KR" dirty="0"/>
              <a:t>– receptionist</a:t>
            </a:r>
            <a:r>
              <a:rPr lang="ko-KR" altLang="en-US" dirty="0"/>
              <a:t> </a:t>
            </a:r>
            <a:r>
              <a:rPr lang="en-US" altLang="ko-KR" dirty="0"/>
              <a:t>is</a:t>
            </a:r>
            <a:r>
              <a:rPr lang="ko-KR" altLang="en-US" dirty="0"/>
              <a:t> </a:t>
            </a:r>
            <a:r>
              <a:rPr lang="en-US" altLang="ko-KR" dirty="0"/>
              <a:t>closer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softball</a:t>
            </a:r>
            <a:r>
              <a:rPr lang="ko-KR" altLang="en-US" dirty="0"/>
              <a:t> </a:t>
            </a:r>
            <a:r>
              <a:rPr lang="en-US" altLang="ko-KR" dirty="0"/>
              <a:t>than</a:t>
            </a:r>
            <a:r>
              <a:rPr lang="ko-KR" altLang="en-US" dirty="0"/>
              <a:t> </a:t>
            </a:r>
            <a:r>
              <a:rPr lang="en-US" altLang="ko-KR" dirty="0"/>
              <a:t>football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ko-KR" altLang="en-US" dirty="0"/>
              <a:t>시간 관계상 </a:t>
            </a:r>
            <a:r>
              <a:rPr lang="en-US" altLang="ko-KR" dirty="0"/>
              <a:t>skip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C2F268-F816-47D6-A20E-2890E2B72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93" y="2283087"/>
            <a:ext cx="7834414" cy="150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425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6. Debiasing</a:t>
            </a:r>
            <a:r>
              <a:rPr lang="ko-KR" altLang="en-US" sz="4800" dirty="0"/>
              <a:t> </a:t>
            </a:r>
            <a:r>
              <a:rPr lang="en-US" altLang="ko-KR" sz="4800" dirty="0"/>
              <a:t>algorithms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1F741-02C2-4D3B-82F0-A870D0556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715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CC89C-1FA9-49BB-B04D-F01D1401B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DAFA8-6CF9-44AA-A279-EC0E5DB00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0. Abstract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1. Introduction</a:t>
            </a:r>
          </a:p>
          <a:p>
            <a:r>
              <a:rPr lang="en-US" dirty="0">
                <a:solidFill>
                  <a:schemeClr val="accent3"/>
                </a:solidFill>
              </a:rPr>
              <a:t>2. Related Work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3. Preliminaries</a:t>
            </a:r>
          </a:p>
          <a:p>
            <a:r>
              <a:rPr lang="en-US" dirty="0"/>
              <a:t>4. Gender stereotypes in word embeddings</a:t>
            </a:r>
          </a:p>
          <a:p>
            <a:r>
              <a:rPr lang="en-US" dirty="0"/>
              <a:t>5. Geometry of Gender and Bias</a:t>
            </a:r>
            <a:br>
              <a:rPr lang="en-US" dirty="0"/>
            </a:br>
            <a:r>
              <a:rPr lang="en-US" dirty="0"/>
              <a:t>	5.1. Identifying the gender subspace</a:t>
            </a:r>
            <a:br>
              <a:rPr lang="en-US" dirty="0"/>
            </a:br>
            <a:r>
              <a:rPr lang="en-US" dirty="0"/>
              <a:t>	5.2. Direct bias</a:t>
            </a:r>
            <a:br>
              <a:rPr lang="en-US" dirty="0"/>
            </a:br>
            <a:r>
              <a:rPr lang="en-US" dirty="0"/>
              <a:t>	5.3. Indirect bias</a:t>
            </a:r>
          </a:p>
          <a:p>
            <a:r>
              <a:rPr lang="en-US" dirty="0"/>
              <a:t>6. Debiasing algorithms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7. Determining gender neutral words</a:t>
            </a:r>
          </a:p>
          <a:p>
            <a:r>
              <a:rPr lang="en-US" dirty="0"/>
              <a:t>8. Debiasing results</a:t>
            </a:r>
          </a:p>
          <a:p>
            <a:r>
              <a:rPr lang="en-US" dirty="0"/>
              <a:t>9. Discussions</a:t>
            </a:r>
          </a:p>
        </p:txBody>
      </p:sp>
    </p:spTree>
    <p:extLst>
      <p:ext uri="{BB962C8B-B14F-4D97-AF65-F5344CB8AC3E}">
        <p14:creationId xmlns:p14="http://schemas.microsoft.com/office/powerpoint/2010/main" val="1467610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6. Step 1: Identify gender subspace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DC19D3A-E98B-4636-B911-D622AABEB7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7645" y="1395167"/>
                <a:ext cx="8408710" cy="5343836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𝐺𝑒𝑛𝑑𝑒𝑟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𝑑𝑒𝑓𝑖𝑛𝑖𝑛𝑔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𝑠𝑒𝑡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400" dirty="0"/>
                  <a:t>(</a:t>
                </a:r>
                <a:r>
                  <a:rPr lang="ko-KR" altLang="en-US" sz="2400" dirty="0"/>
                  <a:t>예 </a:t>
                </a:r>
                <a:r>
                  <a:rPr lang="en-US" altLang="ko-KR" sz="2400" dirty="0"/>
                  <a:t>: she-he / woman-man)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ko-KR" sz="2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ko-KR" altLang="en-US" sz="2400" i="1">
                        <a:latin typeface="Cambria Math" panose="02040503050406030204" pitchFamily="18" charset="0"/>
                      </a:rPr>
                      <m:t>각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𝐺𝑒𝑛𝑑𝑒𝑟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𝑑𝑒𝑓𝑖𝑛𝑖𝑛𝑔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𝑠𝑒𝑡</m:t>
                    </m:r>
                    <m:r>
                      <a:rPr lang="ko-KR" altLang="en-US" sz="2400" i="1">
                        <a:latin typeface="Cambria Math" panose="02040503050406030204" pitchFamily="18" charset="0"/>
                      </a:rPr>
                      <m:t>의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400" i="1">
                        <a:latin typeface="Cambria Math" panose="02040503050406030204" pitchFamily="18" charset="0"/>
                      </a:rPr>
                      <m:t>평</m:t>
                    </m:r>
                    <m:r>
                      <a:rPr lang="ko-KR" altLang="en-US" sz="2400" i="1" smtClean="0">
                        <a:latin typeface="Cambria Math" panose="02040503050406030204" pitchFamily="18" charset="0"/>
                      </a:rPr>
                      <m:t>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400" i="1">
                        <a:latin typeface="Cambria Math" panose="02040503050406030204" pitchFamily="18" charset="0"/>
                      </a:rPr>
                      <m:t>방</m:t>
                    </m:r>
                    <m:r>
                      <a:rPr lang="ko-KR" altLang="en-US" sz="2400" i="1" smtClean="0">
                        <a:latin typeface="Cambria Math" panose="02040503050406030204" pitchFamily="18" charset="0"/>
                      </a:rPr>
                      <m:t>향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2400" b="0" dirty="0"/>
              </a:p>
              <a:p>
                <a:pPr>
                  <a:lnSpc>
                    <a:spcPct val="150000"/>
                  </a:lnSpc>
                </a:pPr>
                <a:endParaRPr lang="en-US" altLang="ko-KR" sz="2400" dirty="0"/>
              </a:p>
              <a:p>
                <a:pPr>
                  <a:lnSpc>
                    <a:spcPct val="150000"/>
                  </a:lnSpc>
                </a:pPr>
                <a:endParaRPr lang="en-US" altLang="ko-KR" sz="2400" b="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𝐿𝑒𝑡</m:t>
                    </m:r>
                    <m:r>
                      <a:rPr lang="en-US" altLang="ko-K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𝑏𝑖𝑎𝑠</m:t>
                    </m:r>
                    <m:r>
                      <a:rPr lang="en-US" altLang="ko-K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𝑠𝑢𝑏𝑠𝑝𝑎𝑐𝑒</m:t>
                    </m:r>
                    <m:r>
                      <a:rPr lang="en-US" altLang="ko-K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𝑏𝑒</m:t>
                    </m:r>
                    <m:r>
                      <a:rPr lang="en-US" altLang="ko-K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𝑓𝑖𝑟𝑠𝑡</m:t>
                    </m:r>
                    <m:r>
                      <a:rPr lang="en-US" altLang="ko-K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𝑟𝑜𝑤𝑠</m:t>
                    </m:r>
                    <m:r>
                      <a:rPr lang="en-US" altLang="ko-K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𝑆𝑉𝐷</m:t>
                    </m:r>
                    <m:d>
                      <m:dPr>
                        <m:ctrlPr>
                          <a:rPr lang="en-US" altLang="ko-K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altLang="ko-KR" sz="2100" dirty="0">
                    <a:solidFill>
                      <a:schemeClr val="bg1">
                        <a:lumMod val="65000"/>
                      </a:schemeClr>
                    </a:solidFill>
                  </a:rPr>
                  <a:t>  (</a:t>
                </a:r>
                <a:r>
                  <a:rPr lang="ko-KR" altLang="en-US" sz="2100" dirty="0">
                    <a:solidFill>
                      <a:schemeClr val="bg1">
                        <a:lumMod val="65000"/>
                      </a:schemeClr>
                    </a:solidFill>
                  </a:rPr>
                  <a:t>보통</a:t>
                </a:r>
                <a:r>
                  <a:rPr lang="en-US" altLang="ko-KR" sz="2100" dirty="0">
                    <a:solidFill>
                      <a:schemeClr val="bg1">
                        <a:lumMod val="65000"/>
                      </a:schemeClr>
                    </a:solidFill>
                  </a:rPr>
                  <a:t> k=1)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2100" dirty="0">
                    <a:solidFill>
                      <a:schemeClr val="bg1">
                        <a:lumMod val="65000"/>
                      </a:schemeClr>
                    </a:solidFill>
                  </a:rPr>
                  <a:t>앞에선 </a:t>
                </a:r>
                <a:r>
                  <a:rPr lang="en-US" altLang="ko-KR" sz="2100" dirty="0">
                    <a:solidFill>
                      <a:schemeClr val="bg1">
                        <a:lumMod val="65000"/>
                      </a:schemeClr>
                    </a:solidFill>
                  </a:rPr>
                  <a:t>(she-he) / (female-male) </a:t>
                </a:r>
                <a:r>
                  <a:rPr lang="ko-KR" altLang="en-US" sz="2100" dirty="0">
                    <a:solidFill>
                      <a:schemeClr val="bg1">
                        <a:lumMod val="65000"/>
                      </a:schemeClr>
                    </a:solidFill>
                  </a:rPr>
                  <a:t>로 했지만 더 엄격하게 하기 위해서</a:t>
                </a:r>
                <a:br>
                  <a:rPr lang="en-US" altLang="ko-KR" sz="2100" dirty="0">
                    <a:solidFill>
                      <a:schemeClr val="bg1">
                        <a:lumMod val="65000"/>
                      </a:schemeClr>
                    </a:solidFill>
                  </a:rPr>
                </a:br>
                <a:r>
                  <a:rPr lang="en-US" altLang="ko-KR" sz="2100" dirty="0">
                    <a:solidFill>
                      <a:schemeClr val="bg1">
                        <a:lumMod val="65000"/>
                      </a:schemeClr>
                    </a:solidFill>
                  </a:rPr>
                  <a:t>(she - μ_1), (he - μ_1), (female - μ_2), (male - μ_2), ...</a:t>
                </a:r>
                <a:br>
                  <a:rPr lang="en-US" altLang="ko-KR" sz="2100" dirty="0">
                    <a:solidFill>
                      <a:schemeClr val="bg1">
                        <a:lumMod val="65000"/>
                      </a:schemeClr>
                    </a:solidFill>
                  </a:rPr>
                </a:br>
                <a:r>
                  <a:rPr lang="ko-KR" altLang="en-US" sz="2100" dirty="0">
                    <a:solidFill>
                      <a:schemeClr val="bg1">
                        <a:lumMod val="65000"/>
                      </a:schemeClr>
                    </a:solidFill>
                  </a:rPr>
                  <a:t>이렇게 평균을 </a:t>
                </a:r>
                <a:r>
                  <a:rPr lang="ko-KR" altLang="en-US" sz="2100" dirty="0" err="1">
                    <a:solidFill>
                      <a:schemeClr val="bg1">
                        <a:lumMod val="65000"/>
                      </a:schemeClr>
                    </a:solidFill>
                  </a:rPr>
                  <a:t>빼주는</a:t>
                </a:r>
                <a:r>
                  <a:rPr lang="ko-KR" altLang="en-US" sz="2100" dirty="0">
                    <a:solidFill>
                      <a:schemeClr val="bg1">
                        <a:lumMod val="65000"/>
                      </a:schemeClr>
                    </a:solidFill>
                  </a:rPr>
                  <a:t> 방식을 취한 것으로 보임</a:t>
                </a:r>
                <a:r>
                  <a:rPr lang="en-US" altLang="ko-KR" sz="2100" dirty="0">
                    <a:solidFill>
                      <a:schemeClr val="bg1">
                        <a:lumMod val="6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DC19D3A-E98B-4636-B911-D622AABEB7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7645" y="1395167"/>
                <a:ext cx="8408710" cy="5343836"/>
              </a:xfrm>
              <a:blipFill>
                <a:blip r:embed="rId3"/>
                <a:stretch>
                  <a:fillRect l="-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35B191F-F69F-4182-AAB0-BCA2CCA836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010" y="2115492"/>
            <a:ext cx="2813965" cy="11221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6802A6-E234-49E4-9656-78C19EB9F0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010" y="3758111"/>
            <a:ext cx="5063170" cy="121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535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6. Step 2a. Hard debiasing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DC19D3A-E98B-4636-B911-D622AABEB7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7645" y="1395167"/>
                <a:ext cx="8408710" cy="534383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>
                    <a:solidFill>
                      <a:srgbClr val="FF0000"/>
                    </a:solidFill>
                  </a:rPr>
                  <a:t>Neutralize</a:t>
                </a:r>
                <a:r>
                  <a:rPr lang="en-US" altLang="ko-KR" dirty="0"/>
                  <a:t> &amp; Equalize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ko-KR" dirty="0">
                    <a:solidFill>
                      <a:srgbClr val="FF0000"/>
                    </a:solidFill>
                  </a:rPr>
                  <a:t>Neutralize</a:t>
                </a:r>
                <a:r>
                  <a:rPr lang="en-US" altLang="ko-KR" dirty="0"/>
                  <a:t>: gender neutral words must be zero in the gender subspace.</a:t>
                </a:r>
                <a:br>
                  <a:rPr lang="en-US" altLang="ko-KR" dirty="0"/>
                </a:br>
                <a:r>
                  <a:rPr lang="en-US" altLang="ko-KR" dirty="0"/>
                  <a:t>=&gt;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Gender neutral words 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에 대한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debiasing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𝑔𝑒𝑛𝑑𝑒𝑟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𝑛𝑒𝑢𝑡𝑟𝑎𝑙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𝑤𝑜𝑟𝑑</m:t>
                    </m:r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𝑔𝑒𝑛𝑑𝑒𝑟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𝑠𝑢𝑏𝑠𝑝𝑎𝑐𝑒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DC19D3A-E98B-4636-B911-D622AABEB7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7645" y="1395167"/>
                <a:ext cx="8408710" cy="5343836"/>
              </a:xfrm>
              <a:blipFill>
                <a:blip r:embed="rId3"/>
                <a:stretch>
                  <a:fillRect l="-1304" t="-1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1622E2F-FCF3-4F59-8A28-A58FE9724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6098" y="4957174"/>
            <a:ext cx="5711804" cy="101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42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6. Step 2a. Hard debiasing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C19D3A-E98B-4636-B911-D622AABEB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45" y="1395167"/>
            <a:ext cx="8408710" cy="534383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Neutralize &amp; </a:t>
            </a:r>
            <a:r>
              <a:rPr lang="en-US" altLang="ko-KR" dirty="0">
                <a:solidFill>
                  <a:srgbClr val="FF0000"/>
                </a:solidFill>
              </a:rPr>
              <a:t>Equalize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Equalize</a:t>
            </a:r>
            <a:r>
              <a:rPr lang="en-US" altLang="ko-KR" dirty="0"/>
              <a:t>: perfectly equalizes sets of words outside the subspace and thereby enforces the property that any neutral word is equidistant to all words in each equality set.</a:t>
            </a:r>
            <a:br>
              <a:rPr lang="en-US" altLang="ko-KR" dirty="0"/>
            </a:br>
            <a:r>
              <a:rPr lang="en-US" altLang="ko-KR" dirty="0"/>
              <a:t>=&gt; </a:t>
            </a:r>
            <a:r>
              <a:rPr lang="en-US" altLang="ko-KR" dirty="0">
                <a:solidFill>
                  <a:srgbClr val="FF0000"/>
                </a:solidFill>
              </a:rPr>
              <a:t>Gender specific word pair (e.g. girl &amp; boy) </a:t>
            </a:r>
            <a:r>
              <a:rPr lang="ko-KR" altLang="en-US" dirty="0">
                <a:solidFill>
                  <a:srgbClr val="FF0000"/>
                </a:solidFill>
              </a:rPr>
              <a:t>에서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>any gender neutral word (e.g. doctor) </a:t>
            </a:r>
            <a:r>
              <a:rPr lang="ko-KR" altLang="en-US" dirty="0">
                <a:solidFill>
                  <a:srgbClr val="FF0000"/>
                </a:solidFill>
              </a:rPr>
              <a:t>까지의 거리가 같도록 </a:t>
            </a:r>
            <a:r>
              <a:rPr lang="en-US" altLang="ko-KR" dirty="0"/>
              <a:t>Gender specific words </a:t>
            </a:r>
            <a:r>
              <a:rPr lang="ko-KR" altLang="en-US" dirty="0"/>
              <a:t>를 수정하는 것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68596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6. Step 2a. Hard debiasing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DC19D3A-E98B-4636-B911-D622AABEB7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7645" y="1395167"/>
                <a:ext cx="8408710" cy="5343836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Neutralize &amp;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Equalize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𝑔𝑒𝑛𝑑𝑒𝑟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𝑒𝑞𝑢𝑎𝑙𝑖𝑡𝑦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𝑠𝑒𝑡</m:t>
                    </m:r>
                  </m:oMath>
                </a14:m>
                <a:r>
                  <a:rPr lang="en-US" altLang="ko-KR" b="0" i="1" dirty="0">
                    <a:latin typeface="Cambria Math" panose="02040503050406030204" pitchFamily="18" charset="0"/>
                  </a:rPr>
                  <a:t>  …  </a:t>
                </a:r>
                <a:r>
                  <a:rPr lang="ko-KR" altLang="en-US" b="0" i="1" dirty="0">
                    <a:latin typeface="Cambria Math" panose="02040503050406030204" pitchFamily="18" charset="0"/>
                  </a:rPr>
                  <a:t>예</a:t>
                </a:r>
                <a:r>
                  <a:rPr lang="en-US" altLang="ko-KR" b="0" i="1" dirty="0">
                    <a:latin typeface="Cambria Math" panose="02040503050406030204" pitchFamily="18" charset="0"/>
                  </a:rPr>
                  <a:t>: girl &amp; boy</a:t>
                </a:r>
                <a:br>
                  <a:rPr lang="en-US" altLang="ko-KR" dirty="0"/>
                </a:b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endParaRPr lang="en-US" altLang="ko-KR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1) E (girl &amp; boy) </a:t>
                </a:r>
                <a:r>
                  <a:rPr lang="ko-KR" altLang="en-US" dirty="0"/>
                  <a:t>의 평균을 구하고</a:t>
                </a:r>
                <a:r>
                  <a:rPr lang="en-US" altLang="ko-KR" dirty="0"/>
                  <a:t> 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𝑔𝑖𝑟𝑙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𝑏𝑜𝑦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2) </a:t>
                </a:r>
                <a:r>
                  <a:rPr lang="el-GR" dirty="0"/>
                  <a:t>μ</a:t>
                </a:r>
                <a:r>
                  <a:rPr lang="en-US" dirty="0"/>
                  <a:t> 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gender </a:t>
                </a:r>
                <a:r>
                  <a:rPr lang="ko-KR" altLang="en-US" dirty="0"/>
                  <a:t>요소를 제거하고 </a:t>
                </a:r>
                <a:r>
                  <a:rPr lang="en-US" altLang="ko-KR" dirty="0"/>
                  <a:t>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𝑔𝑖𝑟𝑙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𝑏𝑜𝑦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3)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𝑔𝑖𝑟𝑙</m:t>
                        </m:r>
                      </m:sub>
                    </m:sSub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𝑔𝑖𝑟𝑙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𝑏𝑜𝑦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+  (norm) </a:t>
                </a:r>
                <a:r>
                  <a:rPr lang="en-US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𝑔𝑖𝑟𝑙</m:t>
                        </m:r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𝑔𝑖𝑟𝑙</m:t>
                        </m:r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𝑏𝑜𝑦</m:t>
                        </m:r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)</a:t>
                </a:r>
                <a:br>
                  <a:rPr lang="en-US" altLang="ko-KR" dirty="0">
                    <a:solidFill>
                      <a:srgbClr val="FF0000"/>
                    </a:solidFill>
                  </a:rPr>
                </a:br>
                <a:r>
                  <a:rPr lang="en-US" altLang="ko-KR" dirty="0">
                    <a:solidFill>
                      <a:srgbClr val="FF0000"/>
                    </a:solidFill>
                  </a:rPr>
                  <a:t>				            </a:t>
                </a:r>
                <a:r>
                  <a:rPr lang="en-US" altLang="ko-KR" sz="2400" dirty="0">
                    <a:solidFill>
                      <a:srgbClr val="FF0000"/>
                    </a:solidFill>
                  </a:rPr>
                  <a:t>centered gender projection</a:t>
                </a:r>
                <a:endParaRPr lang="en-US" altLang="ko-K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DC19D3A-E98B-4636-B911-D622AABEB7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7645" y="1395167"/>
                <a:ext cx="8408710" cy="5343836"/>
              </a:xfrm>
              <a:blipFill>
                <a:blip r:embed="rId3"/>
                <a:stretch>
                  <a:fillRect l="-1304" t="-1941" r="-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E81D8C4-D813-4917-91F4-F64C7D8CD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0077" y="2465608"/>
            <a:ext cx="6663846" cy="192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607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6. Step 2a. Hard debiasing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DC19D3A-E98B-4636-B911-D622AABEB7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7645" y="1395167"/>
                <a:ext cx="8408710" cy="5343836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Gender specific word pair (e.g. girl &amp; boy) </a:t>
                </a:r>
                <a:r>
                  <a:rPr lang="ko-KR" altLang="en-US" dirty="0"/>
                  <a:t>에서</a:t>
                </a:r>
                <a:br>
                  <a:rPr lang="en-US" altLang="ko-KR" dirty="0"/>
                </a:br>
                <a:r>
                  <a:rPr lang="en-US" altLang="ko-KR" dirty="0"/>
                  <a:t>any gender neutral word (e.g. doctor) </a:t>
                </a:r>
                <a:r>
                  <a:rPr lang="ko-KR" altLang="en-US" dirty="0"/>
                  <a:t>까지의 거리가 같아졌다</a:t>
                </a:r>
                <a:r>
                  <a:rPr lang="en-US" altLang="ko-KR" dirty="0"/>
                  <a:t>!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Gender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neutral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word:</a:t>
                </a:r>
                <a:r>
                  <a:rPr lang="ko-KR" altLang="en-US" dirty="0"/>
                  <a:t> </a:t>
                </a:r>
                <a:br>
                  <a:rPr lang="en-US" altLang="ko-KR" dirty="0"/>
                </a:br>
                <a:r>
                  <a:rPr lang="en-US" altLang="ko-KR" dirty="0"/>
                  <a:t>(gender subspace B</a:t>
                </a:r>
                <a:r>
                  <a:rPr lang="ko-KR" altLang="en-US" dirty="0"/>
                  <a:t>에 </a:t>
                </a:r>
                <a:r>
                  <a:rPr lang="en-US" altLang="ko-KR" dirty="0"/>
                  <a:t>orthogonal)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Gender specific word: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altLang="ko-KR" dirty="0"/>
                  <a:t> (</a:t>
                </a:r>
                <a:r>
                  <a:rPr lang="ko-KR" altLang="en-US" dirty="0"/>
                  <a:t>공통</a:t>
                </a:r>
                <a:r>
                  <a:rPr lang="en-US" altLang="ko-KR" dirty="0"/>
                  <a:t>) + something in B</a:t>
                </a: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따라서 </a:t>
                </a:r>
                <a:r>
                  <a:rPr lang="en-US" altLang="ko-KR" dirty="0"/>
                  <a:t>a gender neutral word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ko-KR" altLang="en-US" dirty="0"/>
                  <a:t>와</a:t>
                </a:r>
                <a:r>
                  <a:rPr lang="en-US" altLang="ko-KR" dirty="0"/>
                  <a:t> any equality pair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에 대해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we</m:t>
                        </m:r>
                      </m:e>
                      <m:sub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endParaRPr lang="en-US" altLang="ko-KR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DC19D3A-E98B-4636-B911-D622AABEB7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7645" y="1395167"/>
                <a:ext cx="8408710" cy="5343836"/>
              </a:xfrm>
              <a:blipFill>
                <a:blip r:embed="rId3"/>
                <a:stretch>
                  <a:fillRect l="-1087" t="-1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1AC2222-1479-4E23-8F7F-4D1B649F6C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1433"/>
          <a:stretch/>
        </p:blipFill>
        <p:spPr>
          <a:xfrm>
            <a:off x="2505205" y="3749657"/>
            <a:ext cx="6167195" cy="6877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D385D2-E142-4AAD-B5C3-95B71821CE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8538" y="2312994"/>
            <a:ext cx="3699535" cy="65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317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6. Step 2b. Soft bias correction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C19D3A-E98B-4636-B911-D622AABEB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45" y="1395167"/>
            <a:ext cx="8408710" cy="534383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Hard debiasing</a:t>
            </a:r>
            <a:r>
              <a:rPr lang="ko-KR" altLang="en-US" dirty="0"/>
              <a:t>의 </a:t>
            </a:r>
            <a:r>
              <a:rPr lang="en-US" altLang="ko-KR" dirty="0"/>
              <a:t>Equalize</a:t>
            </a:r>
            <a:r>
              <a:rPr lang="ko-KR" altLang="en-US" dirty="0"/>
              <a:t>는 너무 과하다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valuable distinctions</a:t>
            </a:r>
            <a:r>
              <a:rPr lang="ko-KR" altLang="en-US" dirty="0"/>
              <a:t>도 없어지게 함</a:t>
            </a:r>
            <a:r>
              <a:rPr lang="en-US" altLang="ko-KR" dirty="0"/>
              <a:t>. 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Parameter </a:t>
            </a:r>
            <a:r>
              <a:rPr lang="el-GR" dirty="0"/>
              <a:t>λ</a:t>
            </a:r>
            <a:r>
              <a:rPr lang="ko-KR" altLang="en-US" dirty="0"/>
              <a:t>로 </a:t>
            </a:r>
            <a:r>
              <a:rPr lang="en-US" altLang="ko-KR" dirty="0"/>
              <a:t>correction</a:t>
            </a:r>
            <a:r>
              <a:rPr lang="ko-KR" altLang="en-US" dirty="0"/>
              <a:t>의 수준을 조절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시간 관계상 </a:t>
            </a:r>
            <a:r>
              <a:rPr lang="en-US" altLang="ko-KR" dirty="0"/>
              <a:t>Skip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2B9DF2-2762-4842-9A42-74513CED5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483" y="3300607"/>
            <a:ext cx="7389034" cy="93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7447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8. Debiasing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1F741-02C2-4D3B-82F0-A870D0556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169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8. Debiasing results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C19D3A-E98B-4636-B911-D622AABEB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45" y="1395167"/>
            <a:ext cx="8408710" cy="5343836"/>
          </a:xfrm>
        </p:spPr>
        <p:txBody>
          <a:bodyPr>
            <a:normAutofit/>
          </a:bodyPr>
          <a:lstStyle/>
          <a:p>
            <a:r>
              <a:rPr lang="en-US" b="1" dirty="0"/>
              <a:t>Direct bias</a:t>
            </a:r>
            <a:br>
              <a:rPr lang="en-US" b="1" dirty="0"/>
            </a:br>
            <a:r>
              <a:rPr lang="en-US" dirty="0" err="1"/>
              <a:t>she:he</a:t>
            </a:r>
            <a:r>
              <a:rPr lang="en-US" dirty="0"/>
              <a:t> :: A:B </a:t>
            </a:r>
            <a:r>
              <a:rPr lang="ko-KR" altLang="en-US" dirty="0"/>
              <a:t>이런 식으로</a:t>
            </a:r>
            <a:br>
              <a:rPr lang="en-US" altLang="ko-KR" dirty="0"/>
            </a:br>
            <a:r>
              <a:rPr lang="en-US" dirty="0"/>
              <a:t>automatically A, B</a:t>
            </a:r>
            <a:r>
              <a:rPr lang="ko-KR" altLang="en-US" dirty="0"/>
              <a:t>를 </a:t>
            </a:r>
            <a:r>
              <a:rPr lang="en-US" dirty="0"/>
              <a:t>generate.</a:t>
            </a:r>
            <a:br>
              <a:rPr lang="en-US" dirty="0"/>
            </a:br>
            <a:r>
              <a:rPr lang="ko-KR" altLang="en-US" dirty="0"/>
              <a:t>그리고 </a:t>
            </a:r>
            <a:r>
              <a:rPr lang="en-US" dirty="0"/>
              <a:t>crowdsourcing</a:t>
            </a:r>
            <a:r>
              <a:rPr lang="ko-KR" altLang="en-US" dirty="0"/>
              <a:t>으로</a:t>
            </a:r>
            <a:br>
              <a:rPr lang="en-US" altLang="ko-KR" dirty="0"/>
            </a:br>
            <a:r>
              <a:rPr lang="en-US" dirty="0"/>
              <a:t>gender stereotype </a:t>
            </a:r>
            <a:r>
              <a:rPr lang="ko-KR" altLang="en-US" dirty="0"/>
              <a:t>정도를 </a:t>
            </a:r>
            <a:r>
              <a:rPr lang="ko-KR" altLang="en-US" dirty="0" err="1"/>
              <a:t>물어봄</a:t>
            </a:r>
            <a:r>
              <a:rPr lang="ko-KR" altLang="en-US" dirty="0"/>
              <a:t> ⇒ </a:t>
            </a:r>
            <a:r>
              <a:rPr lang="en-US" altLang="ko-KR" dirty="0">
                <a:solidFill>
                  <a:srgbClr val="FF0000"/>
                </a:solidFill>
              </a:rPr>
              <a:t>19%</a:t>
            </a:r>
          </a:p>
          <a:p>
            <a:r>
              <a:rPr lang="en-US" dirty="0"/>
              <a:t>hard debiasing (neutralize and equalize) </a:t>
            </a:r>
            <a:r>
              <a:rPr lang="ko-KR" altLang="en-US" dirty="0"/>
              <a:t>한 다음에</a:t>
            </a:r>
            <a:br>
              <a:rPr lang="en-US" altLang="ko-KR" dirty="0"/>
            </a:br>
            <a:r>
              <a:rPr lang="ko-KR" altLang="en-US" dirty="0"/>
              <a:t>다시 똑같은 방식으로 생성해서 물어보니 ⇒ </a:t>
            </a:r>
            <a:r>
              <a:rPr lang="en-US" altLang="ko-KR" dirty="0">
                <a:solidFill>
                  <a:srgbClr val="FF0000"/>
                </a:solidFill>
              </a:rPr>
              <a:t>6%</a:t>
            </a:r>
          </a:p>
        </p:txBody>
      </p:sp>
    </p:spTree>
    <p:extLst>
      <p:ext uri="{BB962C8B-B14F-4D97-AF65-F5344CB8AC3E}">
        <p14:creationId xmlns:p14="http://schemas.microsoft.com/office/powerpoint/2010/main" val="37444538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9.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1F741-02C2-4D3B-82F0-A870D0556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8273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8. Debiasing results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C19D3A-E98B-4636-B911-D622AABEB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45" y="1395167"/>
            <a:ext cx="8408710" cy="5343836"/>
          </a:xfrm>
        </p:spPr>
        <p:txBody>
          <a:bodyPr>
            <a:normAutofit/>
          </a:bodyPr>
          <a:lstStyle/>
          <a:p>
            <a:r>
              <a:rPr lang="en-US" dirty="0"/>
              <a:t>We find a </a:t>
            </a:r>
            <a:r>
              <a:rPr lang="en-US" dirty="0">
                <a:solidFill>
                  <a:srgbClr val="FF0000"/>
                </a:solidFill>
              </a:rPr>
              <a:t>single direction </a:t>
            </a:r>
            <a:r>
              <a:rPr lang="en-US" dirty="0"/>
              <a:t>that largely captures gender.</a:t>
            </a:r>
          </a:p>
          <a:p>
            <a:r>
              <a:rPr lang="en-US" dirty="0"/>
              <a:t>The projection of gender neutral words on this direction enables us to </a:t>
            </a:r>
            <a:r>
              <a:rPr lang="en-US" dirty="0">
                <a:solidFill>
                  <a:srgbClr val="FF0000"/>
                </a:solidFill>
              </a:rPr>
              <a:t>quantify their degree of female- or male-bias.</a:t>
            </a:r>
          </a:p>
          <a:p>
            <a:r>
              <a:rPr lang="en-US" dirty="0">
                <a:solidFill>
                  <a:srgbClr val="0070C0"/>
                </a:solidFill>
              </a:rPr>
              <a:t>By equating grandmother and grandfather outside of gender, and since we've removed g from babysit, both grandmother and grandfather are equally close to babysit after debiasing.</a:t>
            </a:r>
          </a:p>
          <a:p>
            <a:r>
              <a:rPr lang="en-US" dirty="0">
                <a:solidFill>
                  <a:srgbClr val="FF0000"/>
                </a:solidFill>
              </a:rPr>
              <a:t>... machine learning should not be used to inadvertently amplify these biases.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0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0. 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1F741-02C2-4D3B-82F0-A870D0556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991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ED05CA-1A3A-4226-98A7-55A0F87A8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54238"/>
            <a:ext cx="7772400" cy="2387600"/>
          </a:xfrm>
        </p:spPr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650983F-88CD-4B50-AABD-CAAAE43A8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222656"/>
            <a:ext cx="7772400" cy="2387600"/>
          </a:xfrm>
        </p:spPr>
        <p:txBody>
          <a:bodyPr anchor="t">
            <a:normAutofit fontScale="85000" lnSpcReduction="10000"/>
          </a:bodyPr>
          <a:lstStyle/>
          <a:p>
            <a:pPr algn="l">
              <a:lnSpc>
                <a:spcPct val="150000"/>
              </a:lnSpc>
            </a:pPr>
            <a:r>
              <a:rPr lang="en-US" dirty="0"/>
              <a:t>References</a:t>
            </a:r>
            <a:br>
              <a:rPr lang="en-US" dirty="0"/>
            </a:br>
            <a:r>
              <a:rPr lang="en-US" sz="1400" dirty="0" err="1"/>
              <a:t>Bolukbasi</a:t>
            </a:r>
            <a:r>
              <a:rPr lang="en-US" sz="1400" dirty="0"/>
              <a:t>, </a:t>
            </a:r>
            <a:r>
              <a:rPr lang="en-US" sz="1400" dirty="0" err="1"/>
              <a:t>Tolga</a:t>
            </a:r>
            <a:r>
              <a:rPr lang="en-US" sz="1400" dirty="0"/>
              <a:t>, et al. "Man is to computer programmer as woman is to homemaker? debiasing word embeddings.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hlinkClick r:id="rId2"/>
              </a:rPr>
              <a:t>https://web.stanford.edu/class/archive/cs/cs224n/cs224n.1194/</a:t>
            </a:r>
            <a:endParaRPr lang="en-US" sz="1400" dirty="0"/>
          </a:p>
          <a:p>
            <a:pPr algn="l">
              <a:lnSpc>
                <a:spcPct val="150000"/>
              </a:lnSpc>
            </a:pPr>
            <a:r>
              <a:rPr lang="en-US" sz="1400" dirty="0">
                <a:hlinkClick r:id="rId3"/>
              </a:rPr>
              <a:t>https://github.com/tolga-b/debiaswe</a:t>
            </a:r>
            <a:endParaRPr lang="en-US" sz="1400" dirty="0"/>
          </a:p>
          <a:p>
            <a:pPr algn="l">
              <a:lnSpc>
                <a:spcPct val="150000"/>
              </a:lnSpc>
            </a:pPr>
            <a:r>
              <a:rPr lang="en-US" sz="1400" dirty="0">
                <a:hlinkClick r:id="rId4"/>
              </a:rPr>
              <a:t>http://hari-sriblog.blogspot.com/2019/04/man-is-to-computer-programmer-as-woman.html</a:t>
            </a:r>
            <a:endParaRPr lang="en-US" sz="1400" dirty="0"/>
          </a:p>
          <a:p>
            <a:pPr algn="l">
              <a:lnSpc>
                <a:spcPct val="150000"/>
              </a:lnSpc>
            </a:pPr>
            <a:r>
              <a:rPr lang="en-US" sz="1400" dirty="0">
                <a:hlinkClick r:id="rId5"/>
              </a:rPr>
              <a:t>https://drive.google.com/file/d/1IxIdmreH4qVYnx68QVkqCC9-_yyksoxR/view</a:t>
            </a:r>
            <a:endParaRPr lang="en-US" sz="1400" b="1" dirty="0"/>
          </a:p>
          <a:p>
            <a:pPr algn="l">
              <a:lnSpc>
                <a:spcPct val="150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67734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0. 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1F741-02C2-4D3B-82F0-A870D0556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1) Gender bias is shown to be captured by </a:t>
            </a:r>
            <a:r>
              <a:rPr lang="en-US" sz="2400" dirty="0">
                <a:solidFill>
                  <a:srgbClr val="FF0000"/>
                </a:solidFill>
              </a:rPr>
              <a:t>a direction</a:t>
            </a:r>
            <a:r>
              <a:rPr lang="en-US" sz="2400" dirty="0"/>
              <a:t> in the word embedding.</a:t>
            </a:r>
            <a:br>
              <a:rPr lang="en-US" sz="2400" dirty="0"/>
            </a:b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Gender bias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를 담고있는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direction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이 있더라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/>
              <a:t>2) Gender neutral words are shown to be </a:t>
            </a:r>
            <a:r>
              <a:rPr lang="en-US" sz="2400" dirty="0">
                <a:solidFill>
                  <a:srgbClr val="FF0000"/>
                </a:solidFill>
              </a:rPr>
              <a:t>linearly separable </a:t>
            </a:r>
            <a:r>
              <a:rPr lang="en-US" sz="2400" dirty="0"/>
              <a:t>from gender definition words in the word embedding.</a:t>
            </a:r>
            <a:br>
              <a:rPr lang="en-US" sz="2400" dirty="0"/>
            </a:b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Gender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neutral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words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=&gt; 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의사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간호사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, …</a:t>
            </a:r>
            <a:b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Gender definition words =&gt; 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엄마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아빠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, he/she, …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We provide a methodology for modifying an embedding to remove gender stereotypes while maintaining desired associations.</a:t>
            </a:r>
            <a:endParaRPr lang="en-US" altLang="ko-KR" sz="2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474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1F741-02C2-4D3B-82F0-A870D0556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837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DDCEBC0-EBAC-4CE5-8763-A31A8DCBB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822" y="1942659"/>
            <a:ext cx="6490355" cy="2275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1F741-02C2-4D3B-82F0-A870D0556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45" y="1395167"/>
            <a:ext cx="8408710" cy="47817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Word2Vec</a:t>
            </a:r>
            <a:endParaRPr lang="en-US" altLang="ko-KR" sz="1600" dirty="0">
              <a:solidFill>
                <a:schemeClr val="accent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4D0470-7679-4191-977B-97C61FF11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2278" y="4915341"/>
            <a:ext cx="4199442" cy="6460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6F973B-1C75-46FC-A1C5-B7A046A882D4}"/>
              </a:ext>
            </a:extLst>
          </p:cNvPr>
          <p:cNvSpPr txBox="1"/>
          <p:nvPr/>
        </p:nvSpPr>
        <p:spPr>
          <a:xfrm>
            <a:off x="1663962" y="4239736"/>
            <a:ext cx="581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Image from: https://web.stanford.edu/class/archive/cs/cs224n/cs224n.1194/</a:t>
            </a:r>
          </a:p>
        </p:txBody>
      </p:sp>
    </p:spTree>
    <p:extLst>
      <p:ext uri="{BB962C8B-B14F-4D97-AF65-F5344CB8AC3E}">
        <p14:creationId xmlns:p14="http://schemas.microsoft.com/office/powerpoint/2010/main" val="3933035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515719A-66F3-473C-80A3-83F353526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822" y="1475333"/>
            <a:ext cx="6490355" cy="2275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1F741-02C2-4D3B-82F0-A870D0556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Word2Vec</a:t>
            </a:r>
            <a:endParaRPr lang="en-US" altLang="ko-KR" sz="1600" dirty="0">
              <a:solidFill>
                <a:schemeClr val="accent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B5E461-7D9E-4E7B-9367-620AAAAA0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734" y="4934130"/>
            <a:ext cx="7304531" cy="730453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8E1AF7-8AD8-4DAA-9994-5A8C3409D487}"/>
              </a:ext>
            </a:extLst>
          </p:cNvPr>
          <p:cNvSpPr txBox="1"/>
          <p:nvPr/>
        </p:nvSpPr>
        <p:spPr>
          <a:xfrm>
            <a:off x="1217651" y="5722444"/>
            <a:ext cx="67086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“Word embeddings not only reflect such Stereotypes</a:t>
            </a:r>
          </a:p>
          <a:p>
            <a:r>
              <a:rPr lang="en-US" sz="2400" i="1" dirty="0">
                <a:solidFill>
                  <a:srgbClr val="FF0000"/>
                </a:solidFill>
              </a:rPr>
              <a:t>but can also amplify them (e.g. search engine)”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256336-8F59-41E8-9919-800C3BE18C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2278" y="4244915"/>
            <a:ext cx="4199442" cy="6460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A74264-1CC3-4EF2-B07C-B72FCE71BC7F}"/>
              </a:ext>
            </a:extLst>
          </p:cNvPr>
          <p:cNvSpPr txBox="1"/>
          <p:nvPr/>
        </p:nvSpPr>
        <p:spPr>
          <a:xfrm>
            <a:off x="1663962" y="3772410"/>
            <a:ext cx="581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Image from: https://web.stanford.edu/class/archive/cs/cs224n/cs224n.1194/</a:t>
            </a:r>
          </a:p>
        </p:txBody>
      </p:sp>
    </p:spTree>
    <p:extLst>
      <p:ext uri="{BB962C8B-B14F-4D97-AF65-F5344CB8AC3E}">
        <p14:creationId xmlns:p14="http://schemas.microsoft.com/office/powerpoint/2010/main" val="2684073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Gender stereotypes in word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1F741-02C2-4D3B-82F0-A870D0556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739147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[Occupational stereotypes]</a:t>
            </a:r>
            <a:br>
              <a:rPr lang="en-US" sz="20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whether the embedding has stereotypes on occupation words</a:t>
            </a:r>
          </a:p>
          <a:p>
            <a:pPr marL="457200" indent="-457200">
              <a:buAutoNum type="arabicParenR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[Analogies exhibiting stereotypes]</a:t>
            </a:r>
            <a:br>
              <a:rPr lang="en-US" sz="20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whether the embedding produces analogies that are judged to reflect stereotypes by humans</a:t>
            </a:r>
          </a:p>
        </p:txBody>
      </p:sp>
    </p:spTree>
    <p:extLst>
      <p:ext uri="{BB962C8B-B14F-4D97-AF65-F5344CB8AC3E}">
        <p14:creationId xmlns:p14="http://schemas.microsoft.com/office/powerpoint/2010/main" val="848760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645" y="365126"/>
            <a:ext cx="8408710" cy="907493"/>
          </a:xfrm>
        </p:spPr>
        <p:txBody>
          <a:bodyPr>
            <a:normAutofit/>
          </a:bodyPr>
          <a:lstStyle/>
          <a:p>
            <a:r>
              <a:rPr lang="en-US" dirty="0"/>
              <a:t>4. Occupational stereotypes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EBCC2E4-A00F-4F19-A74B-8484C9785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44" y="1395167"/>
            <a:ext cx="8535723" cy="478179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ko-KR" sz="2400" dirty="0"/>
              <a:t>10</a:t>
            </a:r>
            <a:r>
              <a:rPr lang="ko-KR" altLang="en-US" sz="2400" dirty="0"/>
              <a:t>명의 </a:t>
            </a:r>
            <a:r>
              <a:rPr lang="en-US" sz="2400" dirty="0"/>
              <a:t>crowd-workers</a:t>
            </a:r>
            <a:r>
              <a:rPr lang="ko-KR" altLang="en-US" sz="2400" dirty="0"/>
              <a:t>가 각 </a:t>
            </a:r>
            <a:r>
              <a:rPr lang="en-US" sz="2400" dirty="0"/>
              <a:t>occupation word</a:t>
            </a:r>
            <a:r>
              <a:rPr lang="ko-KR" altLang="en-US" sz="2400" dirty="0"/>
              <a:t>에 대해</a:t>
            </a:r>
            <a:br>
              <a:rPr lang="en-US" altLang="ko-KR" sz="2400" dirty="0"/>
            </a:br>
            <a:r>
              <a:rPr lang="en-US" sz="2400" dirty="0"/>
              <a:t>gender stereotype</a:t>
            </a:r>
            <a:r>
              <a:rPr lang="ko-KR" altLang="en-US" sz="2400" dirty="0"/>
              <a:t>이다</a:t>
            </a:r>
            <a:r>
              <a:rPr lang="en-US" altLang="ko-KR" sz="2400" dirty="0"/>
              <a:t>/</a:t>
            </a:r>
            <a:r>
              <a:rPr lang="ko-KR" altLang="en-US" sz="2400" dirty="0" err="1"/>
              <a:t>아니다를</a:t>
            </a:r>
            <a:r>
              <a:rPr lang="ko-KR" altLang="en-US" sz="2400" dirty="0"/>
              <a:t> 판단</a:t>
            </a:r>
            <a:br>
              <a:rPr lang="en-US" altLang="ko-KR" sz="2400" dirty="0"/>
            </a:br>
            <a:r>
              <a:rPr lang="ko-KR" altLang="en-US" sz="2400" dirty="0"/>
              <a:t>⇒ </a:t>
            </a:r>
            <a:r>
              <a:rPr lang="en-US" altLang="ko-KR" sz="2400" dirty="0"/>
              <a:t>0~10 </a:t>
            </a:r>
            <a:r>
              <a:rPr lang="en-US" sz="2400" dirty="0"/>
              <a:t>scale</a:t>
            </a:r>
            <a:r>
              <a:rPr lang="ko-KR" altLang="en-US" sz="2400" dirty="0"/>
              <a:t>의 </a:t>
            </a:r>
            <a:r>
              <a:rPr lang="en-US" altLang="ko-KR" sz="2400" dirty="0"/>
              <a:t>human annotated </a:t>
            </a:r>
            <a:r>
              <a:rPr lang="en-US" sz="2400" dirty="0" err="1"/>
              <a:t>stereotypicality</a:t>
            </a:r>
            <a:r>
              <a:rPr lang="ko-KR" altLang="en-US" sz="2400" dirty="0"/>
              <a:t>를 얻음</a:t>
            </a:r>
            <a:br>
              <a:rPr lang="en-US" altLang="ko-KR" sz="2400" dirty="0"/>
            </a:br>
            <a:r>
              <a:rPr lang="en-US" altLang="ko-KR" sz="2400" dirty="0"/>
              <a:t>(e.g.</a:t>
            </a:r>
            <a:r>
              <a:rPr lang="ko-KR" altLang="en-US" sz="2400" dirty="0"/>
              <a:t> </a:t>
            </a:r>
            <a:r>
              <a:rPr lang="en-US" altLang="ko-KR" sz="2400" dirty="0"/>
              <a:t>homemaker: 8, maestro: 2)</a:t>
            </a:r>
          </a:p>
          <a:p>
            <a:pPr>
              <a:lnSpc>
                <a:spcPct val="100000"/>
              </a:lnSpc>
            </a:pPr>
            <a:r>
              <a:rPr lang="en-US" altLang="ko-KR" sz="2400" dirty="0"/>
              <a:t>The </a:t>
            </a:r>
            <a:r>
              <a:rPr lang="en-US" altLang="ko-KR" sz="2400" dirty="0">
                <a:solidFill>
                  <a:srgbClr val="FF0000"/>
                </a:solidFill>
              </a:rPr>
              <a:t>projection of the occupation words onto the she-he axis </a:t>
            </a:r>
            <a:r>
              <a:rPr lang="en-US" altLang="ko-KR" sz="2400" dirty="0"/>
              <a:t>is strongly correlated with human annotated </a:t>
            </a:r>
            <a:r>
              <a:rPr lang="en-US" altLang="ko-KR" sz="2400" dirty="0" err="1"/>
              <a:t>stereotypicality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r>
              <a:rPr lang="en-US" altLang="ko-KR" sz="2400" dirty="0">
                <a:solidFill>
                  <a:srgbClr val="FF0000"/>
                </a:solidFill>
              </a:rPr>
              <a:t>(Spearman </a:t>
            </a:r>
            <a:r>
              <a:rPr lang="el-GR" sz="2400" dirty="0">
                <a:solidFill>
                  <a:srgbClr val="FF0000"/>
                </a:solidFill>
              </a:rPr>
              <a:t>ρ </a:t>
            </a:r>
            <a:r>
              <a:rPr lang="en-US" sz="2400" dirty="0">
                <a:solidFill>
                  <a:srgbClr val="FF0000"/>
                </a:solidFill>
              </a:rPr>
              <a:t>=0.51)</a:t>
            </a:r>
            <a:endParaRPr lang="en-US" altLang="ko-KR" sz="24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/>
              <a:t>The geometric biases of embedding vectors is aligned with crowd judgement of gender stereotypes</a:t>
            </a:r>
            <a:br>
              <a:rPr lang="en-US" sz="2400" dirty="0"/>
            </a:br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en-US" altLang="ko-KR" sz="2400" dirty="0"/>
              <a:t>Extreme “she” occupations</a:t>
            </a: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</a:rPr>
              <a:t>“she”</a:t>
            </a:r>
            <a:r>
              <a:rPr lang="ko-KR" altLang="en-US" sz="1800" dirty="0">
                <a:solidFill>
                  <a:schemeClr val="bg1">
                    <a:lumMod val="65000"/>
                  </a:schemeClr>
                </a:solidFill>
              </a:rPr>
              <a:t>와 가까운 직업 단어들</a:t>
            </a:r>
            <a:br>
              <a:rPr lang="en-US" altLang="ko-KR" sz="18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sz="1800" dirty="0"/>
              <a:t>homemaker / nurse / receptionist / librarian / socialite / hairdresser / nanny …</a:t>
            </a:r>
          </a:p>
          <a:p>
            <a:pPr>
              <a:lnSpc>
                <a:spcPct val="100000"/>
              </a:lnSpc>
            </a:pPr>
            <a:r>
              <a:rPr lang="en-US" altLang="ko-KR" sz="2400" dirty="0"/>
              <a:t>Extreme “he” occupations</a:t>
            </a: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</a:rPr>
              <a:t>“he”</a:t>
            </a:r>
            <a:r>
              <a:rPr lang="ko-KR" altLang="en-US" sz="1800" dirty="0">
                <a:solidFill>
                  <a:schemeClr val="bg1">
                    <a:lumMod val="65000"/>
                  </a:schemeClr>
                </a:solidFill>
              </a:rPr>
              <a:t>와 가까운 직업 단어들</a:t>
            </a:r>
            <a:br>
              <a:rPr lang="en-US" altLang="ko-KR" sz="18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sz="1800" dirty="0"/>
              <a:t>maestro / skipper / protégé / philosopher / captain / architect / financier / …</a:t>
            </a:r>
          </a:p>
          <a:p>
            <a:pPr>
              <a:lnSpc>
                <a:spcPct val="100000"/>
              </a:lnSpc>
            </a:pPr>
            <a:endParaRPr lang="en-US" altLang="ko-KR" sz="1800" dirty="0"/>
          </a:p>
          <a:p>
            <a:pPr>
              <a:lnSpc>
                <a:spcPct val="100000"/>
              </a:lnSpc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423494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2336</TotalTime>
  <Words>1714</Words>
  <Application>Microsoft Office PowerPoint</Application>
  <PresentationFormat>On-screen Show (4:3)</PresentationFormat>
  <Paragraphs>164</Paragraphs>
  <Slides>30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맑은 고딕</vt:lpstr>
      <vt:lpstr>Arial</vt:lpstr>
      <vt:lpstr>Calibri</vt:lpstr>
      <vt:lpstr>Calibri Light</vt:lpstr>
      <vt:lpstr>Cambria Math</vt:lpstr>
      <vt:lpstr>Office Theme</vt:lpstr>
      <vt:lpstr>Man is to Computer Programmer as Woman is to Homemaker? Debiasing Word Embeddings (Bolukbasi, T., Chang, K. W., Zou, J., Saligrama, V., &amp; Kalai, A. 2016)</vt:lpstr>
      <vt:lpstr>Contents</vt:lpstr>
      <vt:lpstr>0. Abstract</vt:lpstr>
      <vt:lpstr>0. Abstract</vt:lpstr>
      <vt:lpstr>1. Introduction</vt:lpstr>
      <vt:lpstr>1. Introduction</vt:lpstr>
      <vt:lpstr>1. Introduction</vt:lpstr>
      <vt:lpstr>4. Gender stereotypes in word embeddings</vt:lpstr>
      <vt:lpstr>4. Occupational stereotypes</vt:lpstr>
      <vt:lpstr>4. Occupational stereotypes</vt:lpstr>
      <vt:lpstr>4. Analogies exhibiting stereotypes</vt:lpstr>
      <vt:lpstr>4. Analogies exhibiting stereotypes</vt:lpstr>
      <vt:lpstr>5. Geometry of Gender Bias</vt:lpstr>
      <vt:lpstr>5.1. Identifying the gender subspace</vt:lpstr>
      <vt:lpstr>5.1. Identifying the gender subspace</vt:lpstr>
      <vt:lpstr>5.1. Identifying the gender subspace</vt:lpstr>
      <vt:lpstr>5.2. Direct Bias</vt:lpstr>
      <vt:lpstr>5.3. Indirect Bias</vt:lpstr>
      <vt:lpstr>6. Debiasing algorithms</vt:lpstr>
      <vt:lpstr>6. Step 1: Identify gender subspace</vt:lpstr>
      <vt:lpstr>6. Step 2a. Hard debiasing</vt:lpstr>
      <vt:lpstr>6. Step 2a. Hard debiasing</vt:lpstr>
      <vt:lpstr>6. Step 2a. Hard debiasing</vt:lpstr>
      <vt:lpstr>6. Step 2a. Hard debiasing</vt:lpstr>
      <vt:lpstr>6. Step 2b. Soft bias correction</vt:lpstr>
      <vt:lpstr>8. Debiasing results</vt:lpstr>
      <vt:lpstr>8. Debiasing results</vt:lpstr>
      <vt:lpstr>9. Discussion</vt:lpstr>
      <vt:lpstr>8. Debiasing results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GloVe : Gloval Vectors for Word Representation</dc:title>
  <dc:creator>최상혁</dc:creator>
  <cp:lastModifiedBy>최상혁</cp:lastModifiedBy>
  <cp:revision>129</cp:revision>
  <dcterms:created xsi:type="dcterms:W3CDTF">2021-01-01T15:11:08Z</dcterms:created>
  <dcterms:modified xsi:type="dcterms:W3CDTF">2021-05-08T00:38:44Z</dcterms:modified>
</cp:coreProperties>
</file>