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98" r:id="rId2"/>
    <p:sldId id="304" r:id="rId3"/>
    <p:sldId id="301" r:id="rId4"/>
    <p:sldId id="300" r:id="rId5"/>
    <p:sldId id="321" r:id="rId6"/>
    <p:sldId id="322" r:id="rId7"/>
    <p:sldId id="323" r:id="rId8"/>
    <p:sldId id="328" r:id="rId9"/>
    <p:sldId id="324" r:id="rId10"/>
    <p:sldId id="325" r:id="rId11"/>
    <p:sldId id="326" r:id="rId12"/>
    <p:sldId id="327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20" r:id="rId22"/>
    <p:sldId id="337" r:id="rId23"/>
    <p:sldId id="26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954D"/>
    <a:srgbClr val="9B8D7D"/>
    <a:srgbClr val="543E6A"/>
    <a:srgbClr val="7F7F7F"/>
    <a:srgbClr val="BEB678"/>
    <a:srgbClr val="EEBB60"/>
    <a:srgbClr val="905E68"/>
    <a:srgbClr val="D1CB9F"/>
    <a:srgbClr val="F8A208"/>
    <a:srgbClr val="473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2" autoAdjust="0"/>
    <p:restoredTop sz="80210" autoAdjust="0"/>
  </p:normalViewPr>
  <p:slideViewPr>
    <p:cSldViewPr snapToGrid="0">
      <p:cViewPr varScale="1">
        <p:scale>
          <a:sx n="92" d="100"/>
          <a:sy n="92" d="100"/>
        </p:scale>
        <p:origin x="11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5B201-D511-41F5-8167-683039A881A3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E8601-6D10-4770-9212-B640A7995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957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사실 초파리 뇌 구조로 하는 관련 연구는 이전에도 꽤 있었다</a:t>
            </a:r>
            <a:r>
              <a:rPr lang="en-US" altLang="ko-KR" dirty="0"/>
              <a:t>! </a:t>
            </a:r>
            <a:r>
              <a:rPr lang="ko-KR" altLang="en-US" dirty="0"/>
              <a:t>이게 처음이 아님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지난 연구들을 바탕으로 모델을 만들어 </a:t>
            </a:r>
            <a:r>
              <a:rPr lang="en-US" altLang="ko-KR" dirty="0"/>
              <a:t>Word embedding</a:t>
            </a:r>
            <a:r>
              <a:rPr lang="ko-KR" altLang="en-US" dirty="0"/>
              <a:t>을 학습할 수 있는지 알아보는 게 이 논문의 목적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E8601-6D10-4770-9212-B640A799547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45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근데 </a:t>
            </a:r>
            <a:r>
              <a:rPr lang="en-US" altLang="ko-KR" dirty="0"/>
              <a:t>binary word embedding</a:t>
            </a:r>
            <a:r>
              <a:rPr lang="ko-KR" altLang="en-US" dirty="0"/>
              <a:t>을 쓰나</a:t>
            </a:r>
            <a:r>
              <a:rPr lang="en-US" altLang="ko-KR" dirty="0"/>
              <a:t>..?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E8601-6D10-4770-9212-B640A799547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564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근데 </a:t>
            </a:r>
            <a:r>
              <a:rPr lang="en-US" altLang="ko-KR" dirty="0"/>
              <a:t>binary word embedding</a:t>
            </a:r>
            <a:r>
              <a:rPr lang="ko-KR" altLang="en-US" dirty="0"/>
              <a:t>을 쓰나</a:t>
            </a:r>
            <a:r>
              <a:rPr lang="en-US" altLang="ko-KR" dirty="0"/>
              <a:t>..?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E8601-6D10-4770-9212-B640A799547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3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근데 </a:t>
            </a:r>
            <a:r>
              <a:rPr lang="en-US" altLang="ko-KR" dirty="0"/>
              <a:t>binary word embedding</a:t>
            </a:r>
            <a:r>
              <a:rPr lang="ko-KR" altLang="en-US" dirty="0"/>
              <a:t>을 쓰나</a:t>
            </a:r>
            <a:r>
              <a:rPr lang="en-US" altLang="ko-KR" dirty="0"/>
              <a:t>..?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E8601-6D10-4770-9212-B640A799547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038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근데 </a:t>
            </a:r>
            <a:r>
              <a:rPr lang="en-US" altLang="ko-KR" dirty="0"/>
              <a:t>binary word embedding</a:t>
            </a:r>
            <a:r>
              <a:rPr lang="ko-KR" altLang="en-US" dirty="0"/>
              <a:t>을 쓰나</a:t>
            </a:r>
            <a:r>
              <a:rPr lang="en-US" altLang="ko-KR" dirty="0"/>
              <a:t>..?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E8601-6D10-4770-9212-B640A799547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609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근데 </a:t>
            </a:r>
            <a:r>
              <a:rPr lang="en-US" altLang="ko-KR" dirty="0"/>
              <a:t>binary word embedding</a:t>
            </a:r>
            <a:r>
              <a:rPr lang="ko-KR" altLang="en-US" dirty="0"/>
              <a:t>을 쓰나</a:t>
            </a:r>
            <a:r>
              <a:rPr lang="en-US" altLang="ko-KR" dirty="0"/>
              <a:t>..?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E8601-6D10-4770-9212-B640A799547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089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근데 </a:t>
            </a:r>
            <a:r>
              <a:rPr lang="en-US" altLang="ko-KR" dirty="0"/>
              <a:t>binary word embedding</a:t>
            </a:r>
            <a:r>
              <a:rPr lang="ko-KR" altLang="en-US" dirty="0"/>
              <a:t>을 쓰나</a:t>
            </a:r>
            <a:r>
              <a:rPr lang="en-US" altLang="ko-KR" dirty="0"/>
              <a:t>..?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E8601-6D10-4770-9212-B640A799547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802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근데 </a:t>
            </a:r>
            <a:r>
              <a:rPr lang="en-US" altLang="ko-KR" dirty="0"/>
              <a:t>binary word embedding</a:t>
            </a:r>
            <a:r>
              <a:rPr lang="ko-KR" altLang="en-US" dirty="0"/>
              <a:t>을 쓰나</a:t>
            </a:r>
            <a:r>
              <a:rPr lang="en-US" altLang="ko-KR" dirty="0"/>
              <a:t>..?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E8601-6D10-4770-9212-B640A799547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270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V_i^A</a:t>
            </a:r>
            <a:r>
              <a:rPr lang="ko-KR" altLang="en-US" dirty="0"/>
              <a:t>는 </a:t>
            </a:r>
            <a:r>
              <a:rPr lang="en-US" altLang="ko-KR" dirty="0"/>
              <a:t>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이다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E8601-6D10-4770-9212-B640A799547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5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updates of the position of that centroid are computed by enhancing the contributions of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rare words (small pi) and suppressing the contributions of frequent words (large pi).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E8601-6D10-4770-9212-B640A799547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151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updates of the position of that centroid are computed by enhancing the contributions of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rare words (small pi) and suppressing the contributions of frequent words (large pi).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E8601-6D10-4770-9212-B640A799547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484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E8601-6D10-4770-9212-B640A799547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2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E8601-6D10-4770-9212-B640A799547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06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E8601-6D10-4770-9212-B640A799547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320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E8601-6D10-4770-9212-B640A799547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445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E8601-6D10-4770-9212-B640A799547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44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AF9A4C0D-2F62-4867-9D68-73E745BEC9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86122"/>
            <a:ext cx="12192000" cy="3475979"/>
          </a:xfrm>
          <a:solidFill>
            <a:srgbClr val="543E6A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1800"/>
              </a:spcBef>
              <a:buNone/>
              <a:defRPr sz="4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 1</a:t>
            </a:r>
          </a:p>
          <a:p>
            <a:pPr lvl="0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 2</a:t>
            </a:r>
          </a:p>
          <a:p>
            <a:pPr lvl="0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 3</a:t>
            </a:r>
          </a:p>
          <a:p>
            <a:pPr lvl="0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 4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CBE1546-D749-4E95-B96A-29DFC31CCF84}"/>
              </a:ext>
            </a:extLst>
          </p:cNvPr>
          <p:cNvSpPr>
            <a:spLocks noGrp="1"/>
          </p:cNvSpPr>
          <p:nvPr userDrawn="1">
            <p:ph sz="quarter" idx="11" hasCustomPrompt="1"/>
          </p:nvPr>
        </p:nvSpPr>
        <p:spPr>
          <a:xfrm>
            <a:off x="3431357" y="4854806"/>
            <a:ext cx="5329286" cy="1291470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Some Information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CF3B9D-FE69-4B39-A489-5071A4DFE045}"/>
              </a:ext>
            </a:extLst>
          </p:cNvPr>
          <p:cNvCxnSpPr>
            <a:cxnSpLocks/>
          </p:cNvCxnSpPr>
          <p:nvPr userDrawn="1"/>
        </p:nvCxnSpPr>
        <p:spPr>
          <a:xfrm>
            <a:off x="3833567" y="6216975"/>
            <a:ext cx="452486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85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AF9A4C0D-2F62-4867-9D68-73E745BEC9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90775" y="1531937"/>
            <a:ext cx="7410450" cy="3794126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1800"/>
              </a:spcBef>
              <a:buNone/>
              <a:defRPr sz="28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 1</a:t>
            </a:r>
          </a:p>
          <a:p>
            <a:pPr lvl="0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 2</a:t>
            </a:r>
          </a:p>
          <a:p>
            <a:pPr lvl="0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 3</a:t>
            </a:r>
          </a:p>
          <a:p>
            <a:pPr lvl="0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 4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208189B-3EF7-480F-A994-9533F65D21DC}"/>
              </a:ext>
            </a:extLst>
          </p:cNvPr>
          <p:cNvCxnSpPr>
            <a:cxnSpLocks/>
          </p:cNvCxnSpPr>
          <p:nvPr userDrawn="1"/>
        </p:nvCxnSpPr>
        <p:spPr>
          <a:xfrm>
            <a:off x="2085975" y="2043112"/>
            <a:ext cx="0" cy="2771775"/>
          </a:xfrm>
          <a:prstGeom prst="line">
            <a:avLst/>
          </a:prstGeom>
          <a:ln w="19050">
            <a:solidFill>
              <a:srgbClr val="543E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02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1D054-300C-48D9-B804-0DCBB982E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562102"/>
            <a:ext cx="11531600" cy="4711690"/>
          </a:xfrm>
        </p:spPr>
        <p:txBody>
          <a:bodyPr/>
          <a:lstStyle>
            <a:lvl1pPr>
              <a:lnSpc>
                <a:spcPct val="110000"/>
              </a:lnSpc>
              <a:defRPr sz="2000"/>
            </a:lvl1pPr>
            <a:lvl2pPr>
              <a:lnSpc>
                <a:spcPct val="110000"/>
              </a:lnSpc>
              <a:defRPr sz="2000"/>
            </a:lvl2pPr>
            <a:lvl3pPr>
              <a:lnSpc>
                <a:spcPct val="110000"/>
              </a:lnSpc>
              <a:defRPr sz="20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9E82E-7535-4E84-BE3D-97316C46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638F316C-E2E1-42D7-A4E7-AD0E97214EA1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6A72831-78E6-4025-AACE-B3548BECDFE5}"/>
              </a:ext>
            </a:extLst>
          </p:cNvPr>
          <p:cNvCxnSpPr>
            <a:cxnSpLocks/>
          </p:cNvCxnSpPr>
          <p:nvPr userDrawn="1"/>
        </p:nvCxnSpPr>
        <p:spPr>
          <a:xfrm>
            <a:off x="330200" y="6315075"/>
            <a:ext cx="115316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B208011B-BAAD-4E10-8A7A-89085D7ED0F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200" y="6356352"/>
            <a:ext cx="5765799" cy="247573"/>
          </a:xfrm>
        </p:spPr>
        <p:txBody>
          <a:bodyPr lIns="36000" tIns="36000" rIns="36000" bIns="36000" anchor="b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0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LIANG, </a:t>
            </a:r>
            <a:r>
              <a:rPr lang="en-US" dirty="0" err="1"/>
              <a:t>Yuchen</a:t>
            </a:r>
            <a:r>
              <a:rPr lang="en-US" dirty="0"/>
              <a:t>, et al. Can a Fruit Fly Learn Word Embeddings? (ICLR 2021)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B49BEFC-C4E0-45F0-B8E2-2322CC16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54001"/>
            <a:ext cx="11531600" cy="711199"/>
          </a:xfrm>
        </p:spPr>
        <p:txBody>
          <a:bodyPr tIns="36000" rIns="90000" bIns="36000" anchor="b" anchorCtr="0">
            <a:noAutofit/>
          </a:bodyPr>
          <a:lstStyle>
            <a:lvl1pPr>
              <a:defRPr sz="36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5" name="직선 연결선 6">
            <a:extLst>
              <a:ext uri="{FF2B5EF4-FFF2-40B4-BE49-F238E27FC236}">
                <a16:creationId xmlns:a16="http://schemas.microsoft.com/office/drawing/2014/main" id="{21FD644B-9285-4CAA-85C5-5258EAA37715}"/>
              </a:ext>
            </a:extLst>
          </p:cNvPr>
          <p:cNvCxnSpPr>
            <a:cxnSpLocks/>
          </p:cNvCxnSpPr>
          <p:nvPr userDrawn="1"/>
        </p:nvCxnSpPr>
        <p:spPr>
          <a:xfrm>
            <a:off x="330200" y="1428749"/>
            <a:ext cx="11531600" cy="0"/>
          </a:xfrm>
          <a:prstGeom prst="line">
            <a:avLst/>
          </a:prstGeom>
          <a:ln w="19050">
            <a:solidFill>
              <a:srgbClr val="543E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8">
            <a:extLst>
              <a:ext uri="{FF2B5EF4-FFF2-40B4-BE49-F238E27FC236}">
                <a16:creationId xmlns:a16="http://schemas.microsoft.com/office/drawing/2014/main" id="{BF27AED2-872A-4B18-9F4A-5928EF3653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0200" y="965200"/>
            <a:ext cx="11531600" cy="464124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Summary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8068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1D054-300C-48D9-B804-0DCBB982E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1" y="1935028"/>
            <a:ext cx="5652000" cy="4338763"/>
          </a:xfrm>
        </p:spPr>
        <p:txBody>
          <a:bodyPr/>
          <a:lstStyle>
            <a:lvl1pPr>
              <a:lnSpc>
                <a:spcPct val="110000"/>
              </a:lnSpc>
              <a:defRPr sz="2000"/>
            </a:lvl1pPr>
            <a:lvl2pPr>
              <a:lnSpc>
                <a:spcPct val="110000"/>
              </a:lnSpc>
              <a:defRPr sz="2000"/>
            </a:lvl2pPr>
            <a:lvl3pPr>
              <a:lnSpc>
                <a:spcPct val="110000"/>
              </a:lnSpc>
              <a:defRPr sz="20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9E82E-7535-4E84-BE3D-97316C46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638F316C-E2E1-42D7-A4E7-AD0E97214EA1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6A72831-78E6-4025-AACE-B3548BECDFE5}"/>
              </a:ext>
            </a:extLst>
          </p:cNvPr>
          <p:cNvCxnSpPr>
            <a:cxnSpLocks/>
          </p:cNvCxnSpPr>
          <p:nvPr userDrawn="1"/>
        </p:nvCxnSpPr>
        <p:spPr>
          <a:xfrm>
            <a:off x="330200" y="6315075"/>
            <a:ext cx="115316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2477E25-B6FC-4744-AC89-377259C09F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200" y="1502176"/>
            <a:ext cx="5652000" cy="360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FE70F23-AB7C-4B99-A029-6E923489143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03953" y="1935028"/>
            <a:ext cx="5652000" cy="4338759"/>
          </a:xfrm>
        </p:spPr>
        <p:txBody>
          <a:bodyPr/>
          <a:lstStyle>
            <a:lvl1pPr>
              <a:lnSpc>
                <a:spcPct val="110000"/>
              </a:lnSpc>
              <a:defRPr sz="2000"/>
            </a:lvl1pPr>
            <a:lvl2pPr>
              <a:lnSpc>
                <a:spcPct val="110000"/>
              </a:lnSpc>
              <a:defRPr sz="2000"/>
            </a:lvl2pPr>
            <a:lvl3pPr>
              <a:lnSpc>
                <a:spcPct val="110000"/>
              </a:lnSpc>
              <a:defRPr sz="20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4" name="텍스트 개체 틀 7">
            <a:extLst>
              <a:ext uri="{FF2B5EF4-FFF2-40B4-BE49-F238E27FC236}">
                <a16:creationId xmlns:a16="http://schemas.microsoft.com/office/drawing/2014/main" id="{DBCC46C2-4D82-42F1-8488-B8A6008E8E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03952" y="1502176"/>
            <a:ext cx="5652000" cy="360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129BBF1B-BF6A-4CDE-91D7-BB140547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54001"/>
            <a:ext cx="11531600" cy="711199"/>
          </a:xfrm>
        </p:spPr>
        <p:txBody>
          <a:bodyPr tIns="36000" rIns="90000" bIns="36000" anchor="b" anchorCtr="0">
            <a:noAutofit/>
          </a:bodyPr>
          <a:lstStyle>
            <a:lvl1pPr>
              <a:defRPr sz="36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7" name="직선 연결선 6">
            <a:extLst>
              <a:ext uri="{FF2B5EF4-FFF2-40B4-BE49-F238E27FC236}">
                <a16:creationId xmlns:a16="http://schemas.microsoft.com/office/drawing/2014/main" id="{1D8C90F6-1751-4960-AEC5-AB61BE508689}"/>
              </a:ext>
            </a:extLst>
          </p:cNvPr>
          <p:cNvCxnSpPr>
            <a:cxnSpLocks/>
          </p:cNvCxnSpPr>
          <p:nvPr userDrawn="1"/>
        </p:nvCxnSpPr>
        <p:spPr>
          <a:xfrm>
            <a:off x="330200" y="1428749"/>
            <a:ext cx="11531600" cy="0"/>
          </a:xfrm>
          <a:prstGeom prst="line">
            <a:avLst/>
          </a:prstGeom>
          <a:ln w="19050">
            <a:solidFill>
              <a:srgbClr val="543E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8">
            <a:extLst>
              <a:ext uri="{FF2B5EF4-FFF2-40B4-BE49-F238E27FC236}">
                <a16:creationId xmlns:a16="http://schemas.microsoft.com/office/drawing/2014/main" id="{CBC120E2-10A1-4C1B-B247-79DBC850C4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0200" y="965200"/>
            <a:ext cx="11531600" cy="464124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19" name="텍스트 개체 틀 13">
            <a:extLst>
              <a:ext uri="{FF2B5EF4-FFF2-40B4-BE49-F238E27FC236}">
                <a16:creationId xmlns:a16="http://schemas.microsoft.com/office/drawing/2014/main" id="{867EB9EB-D835-4129-A0BF-BBAF4C34E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0200" y="6356352"/>
            <a:ext cx="5765799" cy="247616"/>
          </a:xfrm>
        </p:spPr>
        <p:txBody>
          <a:bodyPr lIns="36000" tIns="36000" rIns="36000" bIns="36000" anchor="b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0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LIANG, </a:t>
            </a:r>
            <a:r>
              <a:rPr lang="en-US" dirty="0" err="1"/>
              <a:t>Yuchen</a:t>
            </a:r>
            <a:r>
              <a:rPr lang="en-US" dirty="0"/>
              <a:t>, et al. Can a Fruit Fly Learn Word Embeddings? (ICLR 2021)</a:t>
            </a:r>
          </a:p>
        </p:txBody>
      </p:sp>
    </p:spTree>
    <p:extLst>
      <p:ext uri="{BB962C8B-B14F-4D97-AF65-F5344CB8AC3E}">
        <p14:creationId xmlns:p14="http://schemas.microsoft.com/office/powerpoint/2010/main" val="277541140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6366886-97F8-49F0-B654-599E28300B85}"/>
              </a:ext>
            </a:extLst>
          </p:cNvPr>
          <p:cNvSpPr/>
          <p:nvPr userDrawn="1"/>
        </p:nvSpPr>
        <p:spPr>
          <a:xfrm>
            <a:off x="1" y="0"/>
            <a:ext cx="12192001" cy="6858000"/>
          </a:xfrm>
          <a:prstGeom prst="rect">
            <a:avLst/>
          </a:prstGeom>
          <a:solidFill>
            <a:srgbClr val="543E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2BD190-D8A6-4D7C-8728-3B7FC60B83C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0200" y="2878755"/>
            <a:ext cx="11531600" cy="1100490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6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533E8FE-18DA-4439-B03B-F4D2E26EC569}"/>
              </a:ext>
            </a:extLst>
          </p:cNvPr>
          <p:cNvCxnSpPr>
            <a:cxnSpLocks/>
          </p:cNvCxnSpPr>
          <p:nvPr userDrawn="1"/>
        </p:nvCxnSpPr>
        <p:spPr>
          <a:xfrm>
            <a:off x="6095999" y="2"/>
            <a:ext cx="0" cy="2337487"/>
          </a:xfrm>
          <a:prstGeom prst="line">
            <a:avLst/>
          </a:prstGeom>
          <a:ln w="12700">
            <a:solidFill>
              <a:schemeClr val="bg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293D7EC-B43E-45D3-A59F-F631BF19834D}"/>
              </a:ext>
            </a:extLst>
          </p:cNvPr>
          <p:cNvCxnSpPr>
            <a:cxnSpLocks/>
          </p:cNvCxnSpPr>
          <p:nvPr userDrawn="1"/>
        </p:nvCxnSpPr>
        <p:spPr>
          <a:xfrm>
            <a:off x="6095999" y="4303435"/>
            <a:ext cx="0" cy="13140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05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FD4FA3-BDA7-4BED-B6E3-E6E5C5998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54000"/>
            <a:ext cx="11531600" cy="106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127710-3936-438F-9421-18A21AD52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200" y="1800799"/>
            <a:ext cx="11531600" cy="4092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5BC15-0BE0-4E78-B842-C176EFB5F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8600" y="6356352"/>
            <a:ext cx="2743200" cy="247651"/>
          </a:xfrm>
          <a:prstGeom prst="rect">
            <a:avLst/>
          </a:prstGeom>
        </p:spPr>
        <p:txBody>
          <a:bodyPr vert="horz" lIns="36000" tIns="36000" rIns="36000" bIns="36000" rtlCol="0" anchor="b" anchorCtr="0"/>
          <a:lstStyle>
            <a:lvl1pPr algn="r">
              <a:defRPr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C169DCE-FA15-471E-8A92-C23FE348E1F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35188D-AD8A-45F9-981D-1A2619EC316E}"/>
              </a:ext>
            </a:extLst>
          </p:cNvPr>
          <p:cNvSpPr/>
          <p:nvPr userDrawn="1"/>
        </p:nvSpPr>
        <p:spPr>
          <a:xfrm>
            <a:off x="11374322" y="-635734"/>
            <a:ext cx="817679" cy="481908"/>
          </a:xfrm>
          <a:prstGeom prst="rect">
            <a:avLst/>
          </a:prstGeom>
          <a:solidFill>
            <a:srgbClr val="9B8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#9B8D7D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F00E56-1DB5-404F-BBEB-319029EA8803}"/>
              </a:ext>
            </a:extLst>
          </p:cNvPr>
          <p:cNvSpPr/>
          <p:nvPr userDrawn="1"/>
        </p:nvSpPr>
        <p:spPr>
          <a:xfrm>
            <a:off x="7706331" y="-635734"/>
            <a:ext cx="817679" cy="481908"/>
          </a:xfrm>
          <a:prstGeom prst="rect">
            <a:avLst/>
          </a:prstGeom>
          <a:solidFill>
            <a:srgbClr val="905E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#905E68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88FCEB-AB35-4369-A0A2-D4F81366C98C}"/>
              </a:ext>
            </a:extLst>
          </p:cNvPr>
          <p:cNvSpPr/>
          <p:nvPr userDrawn="1"/>
        </p:nvSpPr>
        <p:spPr>
          <a:xfrm>
            <a:off x="8623330" y="-635734"/>
            <a:ext cx="817679" cy="481908"/>
          </a:xfrm>
          <a:prstGeom prst="rect">
            <a:avLst/>
          </a:prstGeom>
          <a:solidFill>
            <a:srgbClr val="E59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#E5954D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4B24CA-FC6F-4F5D-8BD1-845FB736BB98}"/>
              </a:ext>
            </a:extLst>
          </p:cNvPr>
          <p:cNvSpPr/>
          <p:nvPr userDrawn="1"/>
        </p:nvSpPr>
        <p:spPr>
          <a:xfrm>
            <a:off x="9540327" y="-635734"/>
            <a:ext cx="817679" cy="481908"/>
          </a:xfrm>
          <a:prstGeom prst="rect">
            <a:avLst/>
          </a:prstGeom>
          <a:solidFill>
            <a:srgbClr val="EEB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#EEBB60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5F0D37-F8E5-4F8C-8E33-7AA13D1A3F2B}"/>
              </a:ext>
            </a:extLst>
          </p:cNvPr>
          <p:cNvSpPr/>
          <p:nvPr userDrawn="1"/>
        </p:nvSpPr>
        <p:spPr>
          <a:xfrm>
            <a:off x="10457326" y="-635734"/>
            <a:ext cx="817679" cy="481908"/>
          </a:xfrm>
          <a:prstGeom prst="rect">
            <a:avLst/>
          </a:prstGeom>
          <a:solidFill>
            <a:srgbClr val="BEB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#BEB678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26D9ED-1D15-4230-98C5-D6CCB3337AD7}"/>
              </a:ext>
            </a:extLst>
          </p:cNvPr>
          <p:cNvSpPr/>
          <p:nvPr userDrawn="1"/>
        </p:nvSpPr>
        <p:spPr>
          <a:xfrm>
            <a:off x="6789334" y="-635734"/>
            <a:ext cx="817679" cy="481908"/>
          </a:xfrm>
          <a:prstGeom prst="rect">
            <a:avLst/>
          </a:prstGeom>
          <a:solidFill>
            <a:srgbClr val="543E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#543E6A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89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50" r:id="rId3"/>
    <p:sldLayoutId id="2147483659" r:id="rId4"/>
    <p:sldLayoutId id="2147483656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144000" indent="-144000" algn="l" defTabSz="91440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288000" indent="-144000" algn="l" defTabSz="914400" rtl="0" eaLnBrk="1" latinLnBrk="1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432000" indent="-144000" algn="l" defTabSz="914400" rtl="0" eaLnBrk="1" latinLnBrk="1" hangingPunct="1">
        <a:lnSpc>
          <a:spcPct val="90000"/>
        </a:lnSpc>
        <a:spcBef>
          <a:spcPts val="600"/>
        </a:spcBef>
        <a:buFont typeface="나눔스퀘어" panose="020B0600000101010101" pitchFamily="50" charset="-127"/>
        <a:buChar char="–"/>
        <a:defRPr sz="1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576000" indent="-144000" algn="l" defTabSz="91440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720000" indent="-144000" algn="l" defTabSz="914400" rtl="0" eaLnBrk="1" latinLnBrk="1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15A311-4AC2-4AC5-AB3F-21F5901B79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ICLR 2021</a:t>
            </a:r>
          </a:p>
          <a:p>
            <a:r>
              <a:rPr lang="en-US" dirty="0"/>
              <a:t>CAN A FRUIT FLY LEARN</a:t>
            </a:r>
            <a:br>
              <a:rPr lang="en-US" dirty="0"/>
            </a:br>
            <a:r>
              <a:rPr lang="en-US" dirty="0"/>
              <a:t>WORD EMBEDDINGS?</a:t>
            </a:r>
          </a:p>
          <a:p>
            <a:r>
              <a:rPr lang="nb-NO" sz="2800" dirty="0"/>
              <a:t>Liang, Y., Ryali, C. K., Hoover, B., Grinberg, L.,</a:t>
            </a:r>
            <a:br>
              <a:rPr lang="nb-NO" sz="2800" dirty="0"/>
            </a:br>
            <a:r>
              <a:rPr lang="nb-NO" sz="2800" dirty="0"/>
              <a:t>Navlakha, S., Zaki, M. J., &amp; Krotov, D.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1BA3B-1E3E-4E03-B27C-F57DC9E70EA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NLP</a:t>
            </a:r>
            <a:r>
              <a:rPr lang="ko-KR" altLang="en-US" dirty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masters</a:t>
            </a:r>
          </a:p>
          <a:p>
            <a:r>
              <a:rPr lang="en-US" dirty="0">
                <a:latin typeface="+mn-lt"/>
              </a:rPr>
              <a:t>2021.07.17</a:t>
            </a:r>
          </a:p>
          <a:p>
            <a:r>
              <a:rPr lang="ko-KR" altLang="en-US" dirty="0"/>
              <a:t>최상혁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4893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4D5ECA-E6C8-48E2-BC9B-DE46A55FF1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0199" y="1562102"/>
                <a:ext cx="11531599" cy="4711690"/>
              </a:xfrm>
            </p:spPr>
            <p:txBody>
              <a:bodyPr/>
              <a:lstStyle/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We rely on assumption that semantically related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dirty="0"/>
                  <a:t>-grams share several “core” words …</a:t>
                </a:r>
                <a:br>
                  <a:rPr lang="en-US" altLang="ko-KR" dirty="0"/>
                </a:b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서로 비슷한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dirty="0"/>
                  <a:t>-gram</a:t>
                </a:r>
                <a:r>
                  <a:rPr lang="ko-KR" altLang="en-US" dirty="0"/>
                  <a:t>들은 </a:t>
                </a:r>
                <a:r>
                  <a:rPr lang="en-US" altLang="ko-KR" dirty="0"/>
                  <a:t>input vector(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b="1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R" b="1" i="0" smtClean="0">
                            <a:latin typeface="Cambria Math" panose="02040503050406030204" pitchFamily="18" charset="0"/>
                          </a:rPr>
                          <m:t>A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가 비슷할 것이다</a:t>
                </a:r>
                <a:r>
                  <a:rPr lang="en-US" altLang="ko-KR" dirty="0"/>
                  <a:t>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4D5ECA-E6C8-48E2-BC9B-DE46A55FF1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199" y="1562102"/>
                <a:ext cx="11531599" cy="4711690"/>
              </a:xfrm>
              <a:blipFill>
                <a:blip r:embed="rId3"/>
                <a:stretch>
                  <a:fillRect l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ABE0DE-DC17-4DEF-AA09-0C7D54B4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316C-E2E1-42D7-A4E7-AD0E97214EA1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9688AE-572F-4AC3-89AC-793184D8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Algorithm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8E8F18-5114-4303-97C0-0673A8F613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Bio-Hashing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3134901-2E36-4090-9E4A-516249CC18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0200" y="6356352"/>
            <a:ext cx="4584700" cy="2476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LIANG, </a:t>
            </a:r>
            <a:r>
              <a:rPr lang="en-US" dirty="0" err="1"/>
              <a:t>Yuchen</a:t>
            </a:r>
            <a:r>
              <a:rPr lang="en-US" dirty="0"/>
              <a:t>, et al. Can a Fruit Fly Learn Word Embeddings? (ICLR 2021)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49FA2E-026A-4160-9351-DFDEE221D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28" y="1621177"/>
            <a:ext cx="6849460" cy="116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10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4D5ECA-E6C8-48E2-BC9B-DE46A55FF1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0199" y="1562102"/>
                <a:ext cx="11531599" cy="4711690"/>
              </a:xfrm>
            </p:spPr>
            <p:txBody>
              <a:bodyPr/>
              <a:lstStyle/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We rely on assumption that semantically related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dirty="0"/>
                  <a:t>-grams share several “core” words …</a:t>
                </a:r>
                <a:br>
                  <a:rPr lang="en-US" altLang="ko-KR" dirty="0"/>
                </a:b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서로 비슷한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dirty="0"/>
                  <a:t>-gram</a:t>
                </a:r>
                <a:r>
                  <a:rPr lang="ko-KR" altLang="en-US" dirty="0"/>
                  <a:t>들은 </a:t>
                </a:r>
                <a:r>
                  <a:rPr lang="en-US" altLang="ko-KR" dirty="0"/>
                  <a:t>input vector(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b="1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R" b="1" i="0" smtClean="0">
                            <a:latin typeface="Cambria Math" panose="02040503050406030204" pitchFamily="18" charset="0"/>
                          </a:rPr>
                          <m:t>A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가 비슷할 것이다</a:t>
                </a:r>
                <a:r>
                  <a:rPr lang="en-US" altLang="ko-KR" dirty="0"/>
                  <a:t>!</a:t>
                </a:r>
                <a:br>
                  <a:rPr lang="en-US" altLang="ko-KR" dirty="0"/>
                </a:br>
                <a:endParaRPr lang="en-US" altLang="ko-KR" dirty="0"/>
              </a:p>
              <a:p>
                <a:r>
                  <a:rPr lang="en-US" altLang="ko-KR" dirty="0"/>
                  <a:t>Bio-Hashing</a:t>
                </a:r>
                <a:br>
                  <a:rPr lang="en-US" altLang="ko-KR" dirty="0"/>
                </a:br>
                <a:r>
                  <a:rPr lang="en-US" altLang="ko-KR" dirty="0"/>
                  <a:t>Given the binary encoded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dirty="0"/>
                  <a:t>-gram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b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R" b="1">
                            <a:latin typeface="Cambria Math" panose="02040503050406030204" pitchFamily="18" charset="0"/>
                          </a:rPr>
                          <m:t>A</m:t>
                        </m:r>
                      </m:sup>
                    </m:sSup>
                  </m:oMath>
                </a14:m>
                <a:r>
                  <a:rPr lang="en-US" altLang="ko-KR" dirty="0"/>
                  <a:t>,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ko-KR" altLang="en-US" dirty="0"/>
                  <a:t>결과적으로 이렇게 얻은 </a:t>
                </a:r>
                <a:r>
                  <a:rPr lang="en-US" altLang="ko-KR" dirty="0"/>
                  <a:t>H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word-embedding</a:t>
                </a:r>
                <a:r>
                  <a:rPr lang="ko-KR" altLang="en-US" dirty="0"/>
                  <a:t>이 됨</a:t>
                </a:r>
                <a:br>
                  <a:rPr lang="en-US" altLang="ko-KR" dirty="0"/>
                </a:br>
                <a:r>
                  <a:rPr lang="en-US" altLang="ko-KR" dirty="0"/>
                  <a:t>(</a:t>
                </a:r>
                <a:r>
                  <a:rPr lang="ko-KR" altLang="en-US" dirty="0"/>
                  <a:t>정확하게는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dirty="0"/>
                  <a:t>-grams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embedding)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4D5ECA-E6C8-48E2-BC9B-DE46A55FF1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199" y="1562102"/>
                <a:ext cx="11531599" cy="4711690"/>
              </a:xfrm>
              <a:blipFill>
                <a:blip r:embed="rId3"/>
                <a:stretch>
                  <a:fillRect l="-476" b="-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ABE0DE-DC17-4DEF-AA09-0C7D54B4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316C-E2E1-42D7-A4E7-AD0E97214EA1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9688AE-572F-4AC3-89AC-793184D8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Algorithm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8E8F18-5114-4303-97C0-0673A8F613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Bio-Hashing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3134901-2E36-4090-9E4A-516249CC18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0200" y="6356352"/>
            <a:ext cx="4584700" cy="2476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LIANG, </a:t>
            </a:r>
            <a:r>
              <a:rPr lang="en-US" dirty="0" err="1"/>
              <a:t>Yuchen</a:t>
            </a:r>
            <a:r>
              <a:rPr lang="en-US" dirty="0"/>
              <a:t>, et al. Can a Fruit Fly Learn Word Embeddings? (ICLR 2021)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49FA2E-026A-4160-9351-DFDEE221D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28" y="1621177"/>
            <a:ext cx="6849460" cy="11691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3147C3-A5C8-41D9-A350-14347DDCD4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128" y="4676886"/>
            <a:ext cx="6397172" cy="86210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5823578-6658-41FD-9E11-2E1102C64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30295"/>
              </p:ext>
            </p:extLst>
          </p:nvPr>
        </p:nvGraphicFramePr>
        <p:xfrm>
          <a:off x="9515517" y="3257074"/>
          <a:ext cx="478972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972">
                  <a:extLst>
                    <a:ext uri="{9D8B030D-6E8A-4147-A177-3AD203B41FA5}">
                      <a16:colId xmlns:a16="http://schemas.microsoft.com/office/drawing/2014/main" val="1940826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8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230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95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46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8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124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⫶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807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95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63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8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23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8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394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8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63715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E91A38-B37D-4436-AECF-E715589DA916}"/>
              </a:ext>
            </a:extLst>
          </p:cNvPr>
          <p:cNvCxnSpPr>
            <a:cxnSpLocks/>
          </p:cNvCxnSpPr>
          <p:nvPr/>
        </p:nvCxnSpPr>
        <p:spPr>
          <a:xfrm flipH="1">
            <a:off x="10109118" y="4923239"/>
            <a:ext cx="5025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CA339E-7646-4026-837E-0F5FDF4400BD}"/>
                  </a:ext>
                </a:extLst>
              </p:cNvPr>
              <p:cNvSpPr txBox="1"/>
              <p:nvPr/>
            </p:nvSpPr>
            <p:spPr>
              <a:xfrm>
                <a:off x="10596004" y="4740434"/>
                <a:ext cx="15179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Activated KC</a:t>
                </a:r>
                <a:br>
                  <a:rPr lang="en-US" dirty="0"/>
                </a:br>
                <a:r>
                  <a:rPr lang="en-US" dirty="0"/>
                  <a:t>(</a:t>
                </a:r>
                <a:r>
                  <a:rPr lang="ko-KR" altLang="en-US" dirty="0"/>
                  <a:t>총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dirty="0"/>
                  <a:t>개</a:t>
                </a:r>
                <a:r>
                  <a:rPr lang="en-US" altLang="ko-K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CA339E-7646-4026-837E-0F5FDF440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6004" y="4740434"/>
                <a:ext cx="1517980" cy="646331"/>
              </a:xfrm>
              <a:prstGeom prst="rect">
                <a:avLst/>
              </a:prstGeom>
              <a:blipFill>
                <a:blip r:embed="rId6"/>
                <a:stretch>
                  <a:fillRect l="-2811" t="-4717" r="-3213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ight Brace 25">
            <a:extLst>
              <a:ext uri="{FF2B5EF4-FFF2-40B4-BE49-F238E27FC236}">
                <a16:creationId xmlns:a16="http://schemas.microsoft.com/office/drawing/2014/main" id="{AA14D099-E6E2-460B-9002-12E51E7BA1A2}"/>
              </a:ext>
            </a:extLst>
          </p:cNvPr>
          <p:cNvSpPr/>
          <p:nvPr/>
        </p:nvSpPr>
        <p:spPr>
          <a:xfrm flipH="1">
            <a:off x="9167007" y="3257074"/>
            <a:ext cx="244929" cy="29667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116622-26E4-487E-AA9B-1ACE51F55C4A}"/>
              </a:ext>
            </a:extLst>
          </p:cNvPr>
          <p:cNvSpPr txBox="1"/>
          <p:nvPr/>
        </p:nvSpPr>
        <p:spPr>
          <a:xfrm>
            <a:off x="7585951" y="4553907"/>
            <a:ext cx="152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K-dim vector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FDC1DC3-C799-479B-8ED1-DF3E429719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5358" y="1567545"/>
            <a:ext cx="1909700" cy="117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59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4D5ECA-E6C8-48E2-BC9B-DE46A55FF1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0199" y="1562102"/>
                <a:ext cx="11531599" cy="4711690"/>
              </a:xfrm>
            </p:spPr>
            <p:txBody>
              <a:bodyPr/>
              <a:lstStyle/>
              <a:p>
                <a:r>
                  <a:rPr lang="en-US" altLang="ko-KR" dirty="0"/>
                  <a:t>Static case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b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R" b="1">
                            <a:latin typeface="Cambria Math" panose="02040503050406030204" pitchFamily="18" charset="0"/>
                          </a:rPr>
                          <m:t>A</m:t>
                        </m:r>
                      </m:sup>
                    </m:sSup>
                  </m:oMath>
                </a14:m>
                <a:r>
                  <a:rPr lang="en-US" altLang="ko-KR" dirty="0"/>
                  <a:t> has all zeros in the context block and one-hot encoded word in the target block</a:t>
                </a:r>
                <a:br>
                  <a:rPr lang="en-US" altLang="ko-KR" dirty="0"/>
                </a:br>
                <a:r>
                  <a:rPr lang="en-US" altLang="ko-KR" dirty="0"/>
                  <a:t>=&gt; </a:t>
                </a:r>
                <a:r>
                  <a:rPr lang="ko-KR" altLang="en-US" dirty="0"/>
                  <a:t>단어마다 </a:t>
                </a:r>
                <a:r>
                  <a:rPr lang="en-US" altLang="ko-KR" dirty="0"/>
                  <a:t>H</a:t>
                </a:r>
                <a:r>
                  <a:rPr lang="ko-KR" altLang="en-US" dirty="0"/>
                  <a:t>가 고정됨</a:t>
                </a:r>
                <a:endParaRPr lang="en-US" altLang="ko-KR" dirty="0"/>
              </a:p>
              <a:p>
                <a:r>
                  <a:rPr lang="en-US" altLang="ko-KR" dirty="0"/>
                  <a:t>Context-dependent case</a:t>
                </a:r>
                <a:br>
                  <a:rPr lang="en-US" altLang="ko-KR" dirty="0"/>
                </a:br>
                <a:r>
                  <a:rPr lang="en-US" altLang="ko-KR" dirty="0"/>
                  <a:t>Both blocks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b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R" b="1">
                            <a:latin typeface="Cambria Math" panose="02040503050406030204" pitchFamily="18" charset="0"/>
                          </a:rPr>
                          <m:t>A</m:t>
                        </m:r>
                      </m:sup>
                    </m:sSup>
                  </m:oMath>
                </a14:m>
                <a:r>
                  <a:rPr lang="en-US" altLang="ko-KR" dirty="0"/>
                  <a:t> have binary encoded input words</a:t>
                </a:r>
                <a:br>
                  <a:rPr lang="en-US" altLang="ko-KR" dirty="0"/>
                </a:br>
                <a:r>
                  <a:rPr lang="en-US" altLang="ko-KR" dirty="0"/>
                  <a:t>=&gt;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dirty="0"/>
                  <a:t>-gram </a:t>
                </a:r>
                <a:r>
                  <a:rPr lang="ko-KR" altLang="en-US" dirty="0"/>
                  <a:t>마다</a:t>
                </a:r>
                <a:r>
                  <a:rPr lang="en-US" altLang="ko-KR" dirty="0"/>
                  <a:t> H</a:t>
                </a:r>
                <a:r>
                  <a:rPr lang="ko-KR" altLang="en-US" dirty="0"/>
                  <a:t>가 고정됨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같은 단어</a:t>
                </a:r>
                <a:r>
                  <a:rPr lang="en-US" altLang="ko-KR" dirty="0"/>
                  <a:t>(center word)</a:t>
                </a:r>
                <a:r>
                  <a:rPr lang="ko-KR" altLang="en-US" dirty="0"/>
                  <a:t>라도 주변 단어</a:t>
                </a:r>
                <a:r>
                  <a:rPr lang="en-US" altLang="ko-KR" dirty="0"/>
                  <a:t>(context)</a:t>
                </a:r>
                <a:r>
                  <a:rPr lang="ko-KR" altLang="en-US" dirty="0"/>
                  <a:t>에 따라 </a:t>
                </a:r>
                <a:r>
                  <a:rPr lang="en-US" altLang="ko-KR" dirty="0"/>
                  <a:t>H</a:t>
                </a:r>
                <a:r>
                  <a:rPr lang="ko-KR" altLang="en-US" dirty="0"/>
                  <a:t>가 달라짐</a:t>
                </a: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4D5ECA-E6C8-48E2-BC9B-DE46A55FF1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199" y="1562102"/>
                <a:ext cx="11531599" cy="4711690"/>
              </a:xfrm>
              <a:blipFill>
                <a:blip r:embed="rId3"/>
                <a:stretch>
                  <a:fillRect l="-476" t="-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ABE0DE-DC17-4DEF-AA09-0C7D54B4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316C-E2E1-42D7-A4E7-AD0E97214EA1}" type="slidenum">
              <a:rPr lang="en-US" altLang="ko-KR" smtClean="0"/>
              <a:pPr/>
              <a:t>12</a:t>
            </a:fld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9688AE-572F-4AC3-89AC-793184D8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Algorithm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8E8F18-5114-4303-97C0-0673A8F613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Static case vs Context-dependent case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3134901-2E36-4090-9E4A-516249CC18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0200" y="6356352"/>
            <a:ext cx="4584700" cy="2476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LIANG, </a:t>
            </a:r>
            <a:r>
              <a:rPr lang="en-US" dirty="0" err="1"/>
              <a:t>Yuchen</a:t>
            </a:r>
            <a:r>
              <a:rPr lang="en-US" dirty="0"/>
              <a:t>, et al. Can a Fruit Fly Learn Word Embeddings? (ICLR 2021)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973EE2E-A58C-472B-BED1-8CC5B9AC0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412" y="3917947"/>
            <a:ext cx="5235172" cy="227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67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4D5ECA-E6C8-48E2-BC9B-DE46A55FF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199" y="1562102"/>
            <a:ext cx="11531599" cy="4711690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ABE0DE-DC17-4DEF-AA09-0C7D54B4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316C-E2E1-42D7-A4E7-AD0E97214EA1}" type="slidenum">
              <a:rPr lang="en-US" altLang="ko-KR" smtClean="0"/>
              <a:pPr/>
              <a:t>13</a:t>
            </a:fld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9688AE-572F-4AC3-89AC-793184D8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Evaluation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8E8F18-5114-4303-97C0-0673A8F613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Static word embedding vs</a:t>
            </a:r>
            <a:r>
              <a:rPr lang="ko-KR" altLang="en-US" dirty="0"/>
              <a:t> </a:t>
            </a:r>
            <a:r>
              <a:rPr lang="en-US" altLang="ko-KR" dirty="0" err="1"/>
              <a:t>GloVe</a:t>
            </a:r>
            <a:r>
              <a:rPr lang="en-US" altLang="ko-KR" dirty="0"/>
              <a:t>/Word2vec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3134901-2E36-4090-9E4A-516249CC18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0200" y="6356352"/>
            <a:ext cx="4584700" cy="2476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LIANG, </a:t>
            </a:r>
            <a:r>
              <a:rPr lang="en-US" dirty="0" err="1"/>
              <a:t>Yuchen</a:t>
            </a:r>
            <a:r>
              <a:rPr lang="en-US" dirty="0"/>
              <a:t>, et al. Can a Fruit Fly Learn Word Embeddings? (ICLR 2021)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9228A-454D-44F6-8A99-D8F46E3AB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99" y="1622938"/>
            <a:ext cx="6610996" cy="22950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A96CD7-E4A8-4023-85C2-0EA3C69F859B}"/>
              </a:ext>
            </a:extLst>
          </p:cNvPr>
          <p:cNvSpPr txBox="1"/>
          <p:nvPr/>
        </p:nvSpPr>
        <p:spPr>
          <a:xfrm>
            <a:off x="429723" y="3917947"/>
            <a:ext cx="55318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Ours … K=400, k=51</a:t>
            </a:r>
            <a:endParaRPr lang="en-US" dirty="0"/>
          </a:p>
          <a:p>
            <a:r>
              <a:rPr lang="en-US" dirty="0"/>
              <a:t>Pairs of words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대해서</a:t>
            </a:r>
            <a:br>
              <a:rPr lang="en-US" altLang="ko-KR" dirty="0"/>
            </a:br>
            <a:r>
              <a:rPr lang="ko-KR" altLang="en-US" dirty="0"/>
              <a:t>두 단어가 얼마나 유사한지 측정하고</a:t>
            </a:r>
            <a:br>
              <a:rPr lang="en-US" altLang="ko-KR" dirty="0"/>
            </a:br>
            <a:r>
              <a:rPr lang="en-US" altLang="ko-KR" dirty="0"/>
              <a:t>human annotated score</a:t>
            </a:r>
            <a:r>
              <a:rPr lang="ko-KR" altLang="en-US" dirty="0"/>
              <a:t>랑 </a:t>
            </a:r>
            <a:r>
              <a:rPr lang="en-US" altLang="ko-KR" dirty="0"/>
              <a:t>correlation</a:t>
            </a:r>
            <a:r>
              <a:rPr lang="ko-KR" altLang="en-US" dirty="0"/>
              <a:t>을 비교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하지만 </a:t>
            </a:r>
            <a:r>
              <a:rPr lang="en-US" altLang="ko-KR" dirty="0" err="1"/>
              <a:t>GloVe</a:t>
            </a:r>
            <a:r>
              <a:rPr lang="en-US" altLang="ko-KR" dirty="0"/>
              <a:t> / word2vec</a:t>
            </a:r>
            <a:r>
              <a:rPr lang="ko-KR" altLang="en-US" dirty="0"/>
              <a:t>은 </a:t>
            </a:r>
            <a:r>
              <a:rPr lang="en-US" altLang="ko-KR" dirty="0"/>
              <a:t>“continuous</a:t>
            </a:r>
            <a:r>
              <a:rPr lang="ko-KR" altLang="en-US" dirty="0"/>
              <a:t> </a:t>
            </a:r>
            <a:r>
              <a:rPr lang="en-US" altLang="ko-KR" dirty="0"/>
              <a:t>vectors”</a:t>
            </a:r>
            <a:r>
              <a:rPr lang="ko-KR" altLang="en-US" dirty="0"/>
              <a:t>라서</a:t>
            </a:r>
            <a:br>
              <a:rPr lang="en-US" altLang="ko-KR" dirty="0"/>
            </a:br>
            <a:r>
              <a:rPr lang="ko-KR" altLang="en-US" dirty="0"/>
              <a:t>타당한 비교라고 하기는 어렵다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242F6E-516F-45A0-8B0D-D1120EC1FF84}"/>
              </a:ext>
            </a:extLst>
          </p:cNvPr>
          <p:cNvSpPr/>
          <p:nvPr/>
        </p:nvSpPr>
        <p:spPr>
          <a:xfrm>
            <a:off x="1821641" y="1967136"/>
            <a:ext cx="856245" cy="19172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9813E-747C-4A04-BD5C-4F8FDB6D2967}"/>
              </a:ext>
            </a:extLst>
          </p:cNvPr>
          <p:cNvSpPr txBox="1"/>
          <p:nvPr/>
        </p:nvSpPr>
        <p:spPr>
          <a:xfrm>
            <a:off x="7162377" y="4671534"/>
            <a:ext cx="4599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그럼 </a:t>
            </a:r>
            <a:r>
              <a:rPr lang="en-US" altLang="ko-KR" b="1" dirty="0"/>
              <a:t>binary embeddings</a:t>
            </a:r>
            <a:r>
              <a:rPr lang="ko-KR" altLang="en-US" b="1" dirty="0"/>
              <a:t>를 왜 쓰냐</a:t>
            </a:r>
            <a:r>
              <a:rPr lang="en-US" altLang="ko-KR" b="1" dirty="0"/>
              <a:t>?</a:t>
            </a:r>
            <a:endParaRPr lang="en-US" b="1" dirty="0"/>
          </a:p>
          <a:p>
            <a:r>
              <a:rPr lang="en-US" dirty="0"/>
              <a:t>binary embeddings require only a fraction (approx. 3%) of the memory footprint</a:t>
            </a:r>
            <a:br>
              <a:rPr lang="en-US" dirty="0"/>
            </a:br>
            <a:r>
              <a:rPr lang="en-US" dirty="0"/>
              <a:t>required for continuous word embeddings</a:t>
            </a:r>
            <a:br>
              <a:rPr lang="en-US" dirty="0"/>
            </a:br>
            <a:r>
              <a:rPr lang="en-US" altLang="ko-KR" dirty="0"/>
              <a:t>binary:</a:t>
            </a:r>
            <a:r>
              <a:rPr lang="ko-KR" altLang="en-US" dirty="0"/>
              <a:t> </a:t>
            </a:r>
            <a:r>
              <a:rPr lang="en-US" altLang="ko-KR" dirty="0"/>
              <a:t>1bit / </a:t>
            </a:r>
            <a:r>
              <a:rPr lang="en-US" dirty="0"/>
              <a:t>float:</a:t>
            </a:r>
            <a:r>
              <a:rPr lang="ko-KR" altLang="en-US" dirty="0"/>
              <a:t> </a:t>
            </a:r>
            <a:r>
              <a:rPr lang="en-US" altLang="ko-KR" dirty="0"/>
              <a:t>32bit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4D5ECA-E6C8-48E2-BC9B-DE46A55FF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199" y="1562102"/>
            <a:ext cx="11531599" cy="4711690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ABE0DE-DC17-4DEF-AA09-0C7D54B4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316C-E2E1-42D7-A4E7-AD0E97214EA1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9688AE-572F-4AC3-89AC-793184D8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Evaluation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8E8F18-5114-4303-97C0-0673A8F613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Static word embedding vs common binarization methods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3134901-2E36-4090-9E4A-516249CC18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0200" y="6356352"/>
            <a:ext cx="4584700" cy="2476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LIANG, </a:t>
            </a:r>
            <a:r>
              <a:rPr lang="en-US" dirty="0" err="1"/>
              <a:t>Yuchen</a:t>
            </a:r>
            <a:r>
              <a:rPr lang="en-US" dirty="0"/>
              <a:t>, et al. Can a Fruit Fly Learn Word Embeddings? (ICLR 2021)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9AAD21-C177-43E3-BB1C-AB27BAA57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1649346"/>
            <a:ext cx="11516720" cy="213327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2242F6E-516F-45A0-8B0D-D1120EC1FF84}"/>
              </a:ext>
            </a:extLst>
          </p:cNvPr>
          <p:cNvSpPr/>
          <p:nvPr/>
        </p:nvSpPr>
        <p:spPr>
          <a:xfrm>
            <a:off x="1723667" y="1967136"/>
            <a:ext cx="856245" cy="17884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FE9FA9-FFC4-45D7-907F-9722DA09C7A5}"/>
              </a:ext>
            </a:extLst>
          </p:cNvPr>
          <p:cNvSpPr txBox="1"/>
          <p:nvPr/>
        </p:nvSpPr>
        <p:spPr>
          <a:xfrm>
            <a:off x="429723" y="3917947"/>
            <a:ext cx="4410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Ours … K=400, k=4</a:t>
            </a:r>
            <a:br>
              <a:rPr lang="en-US" altLang="ko-KR" dirty="0"/>
            </a:br>
            <a:r>
              <a:rPr lang="en-US" altLang="ko-KR" dirty="0"/>
              <a:t>hash length k</a:t>
            </a:r>
            <a:r>
              <a:rPr lang="ko-KR" altLang="en-US" dirty="0"/>
              <a:t>가 작을 때 우리 모델이 좋더라</a:t>
            </a:r>
            <a:br>
              <a:rPr lang="en-US" altLang="ko-KR" dirty="0"/>
            </a:br>
            <a:r>
              <a:rPr lang="en-US" altLang="ko-KR" dirty="0"/>
              <a:t>(k</a:t>
            </a:r>
            <a:r>
              <a:rPr lang="ko-KR" altLang="en-US" dirty="0"/>
              <a:t>가 커지면 성능이 떨어짐</a:t>
            </a:r>
            <a:r>
              <a:rPr lang="en-US" altLang="ko-K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182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61CC66-408F-4C84-A4FD-D5EDC2567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0050" y="1716375"/>
            <a:ext cx="4514850" cy="43529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ABE0DE-DC17-4DEF-AA09-0C7D54B4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316C-E2E1-42D7-A4E7-AD0E97214EA1}" type="slidenum">
              <a:rPr lang="en-US" altLang="ko-KR" smtClean="0"/>
              <a:pPr/>
              <a:t>15</a:t>
            </a:fld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9688AE-572F-4AC3-89AC-793184D8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Evaluation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8E8F18-5114-4303-97C0-0673A8F613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Word clustering with static word embeddings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3134901-2E36-4090-9E4A-516249CC18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0200" y="6356352"/>
            <a:ext cx="4584700" cy="2476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LIANG, </a:t>
            </a:r>
            <a:r>
              <a:rPr lang="en-US" dirty="0" err="1"/>
              <a:t>Yuchen</a:t>
            </a:r>
            <a:r>
              <a:rPr lang="en-US" dirty="0"/>
              <a:t>, et al. Can a Fruit Fly Learn Word Embeddings? (ICLR 2021)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6349EB-1458-40BD-8486-A080046CDCC4}"/>
              </a:ext>
            </a:extLst>
          </p:cNvPr>
          <p:cNvSpPr txBox="1"/>
          <p:nvPr/>
        </p:nvSpPr>
        <p:spPr>
          <a:xfrm>
            <a:off x="5045529" y="1930083"/>
            <a:ext cx="6584020" cy="26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binary</a:t>
            </a:r>
            <a:r>
              <a:rPr lang="ko-KR" altLang="en-US" dirty="0"/>
              <a:t> </a:t>
            </a:r>
            <a:r>
              <a:rPr lang="en-US" altLang="ko-KR" dirty="0"/>
              <a:t>embedding</a:t>
            </a:r>
            <a:r>
              <a:rPr lang="ko-KR" altLang="en-US" dirty="0"/>
              <a:t>의 또 다른 장점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단어 사이의 </a:t>
            </a:r>
            <a:r>
              <a:rPr lang="en-US" altLang="ko-KR" dirty="0"/>
              <a:t>embedding</a:t>
            </a:r>
            <a:r>
              <a:rPr lang="ko-KR" altLang="en-US" dirty="0"/>
              <a:t>이 더 확실하게 구분됨</a:t>
            </a: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en-US" altLang="ko-KR" b="1" dirty="0">
                <a:solidFill>
                  <a:srgbClr val="C00000"/>
                </a:solidFill>
              </a:rPr>
              <a:t>tighter and better separated clusters</a:t>
            </a:r>
          </a:p>
          <a:p>
            <a:endParaRPr lang="en-US" altLang="ko-KR" dirty="0"/>
          </a:p>
          <a:p>
            <a:r>
              <a:rPr lang="en-US" altLang="ko-KR" dirty="0"/>
              <a:t>X-axis: similarity within cluster (</a:t>
            </a:r>
            <a:r>
              <a:rPr lang="ko-KR" altLang="en-US" dirty="0"/>
              <a:t>높을 수록 좋음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Y-axis: similarity between two closest cluster (</a:t>
            </a:r>
            <a:r>
              <a:rPr lang="ko-KR" altLang="en-US" dirty="0"/>
              <a:t>낮을 수록 좋음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오른쪽 아래로 갈 수록 좋다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altLang="ko-KR" dirty="0"/>
              <a:t>word clustering</a:t>
            </a:r>
            <a:r>
              <a:rPr lang="ko-KR" altLang="en-US" dirty="0"/>
              <a:t>에는 </a:t>
            </a:r>
            <a:r>
              <a:rPr lang="en-US" dirty="0" err="1"/>
              <a:t>GloVe</a:t>
            </a:r>
            <a:r>
              <a:rPr lang="ko-KR" altLang="en-US" dirty="0"/>
              <a:t>보다 더 좋다</a:t>
            </a:r>
            <a:r>
              <a:rPr lang="en-US" altLang="ko-KR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1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ABE0DE-DC17-4DEF-AA09-0C7D54B4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316C-E2E1-42D7-A4E7-AD0E97214EA1}" type="slidenum">
              <a:rPr lang="en-US" altLang="ko-KR" smtClean="0"/>
              <a:pPr/>
              <a:t>16</a:t>
            </a:fld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9688AE-572F-4AC3-89AC-793184D8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Evaluation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8E8F18-5114-4303-97C0-0673A8F613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Context-dependent word embeddings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3134901-2E36-4090-9E4A-516249CC18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0200" y="6356352"/>
            <a:ext cx="4584700" cy="2476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LIANG, </a:t>
            </a:r>
            <a:r>
              <a:rPr lang="en-US" dirty="0" err="1"/>
              <a:t>Yuchen</a:t>
            </a:r>
            <a:r>
              <a:rPr lang="en-US" dirty="0"/>
              <a:t>, et al. Can a Fruit Fly Learn Word Embeddings? (ICLR 2021)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7B9E26-DA46-4DC1-9EEF-3FB9D0124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2052646"/>
            <a:ext cx="5476875" cy="2819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3A0926-D33E-49F8-A176-D17622355D8E}"/>
              </a:ext>
            </a:extLst>
          </p:cNvPr>
          <p:cNvSpPr txBox="1"/>
          <p:nvPr/>
        </p:nvSpPr>
        <p:spPr>
          <a:xfrm>
            <a:off x="330200" y="5086699"/>
            <a:ext cx="6584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문장에서 쓰인 </a:t>
            </a:r>
            <a:r>
              <a:rPr lang="ko-KR" altLang="en-US"/>
              <a:t>특정 단어가</a:t>
            </a:r>
            <a:br>
              <a:rPr lang="en-US" altLang="ko-KR" dirty="0"/>
            </a:br>
            <a:r>
              <a:rPr lang="ko-KR" altLang="en-US" dirty="0"/>
              <a:t>서로 같은 의미를 나타내는지 </a:t>
            </a:r>
            <a:r>
              <a:rPr lang="ko-KR" altLang="en-US"/>
              <a:t>판별하는 </a:t>
            </a:r>
            <a:r>
              <a:rPr lang="en-US" altLang="ko-KR"/>
              <a:t>task</a:t>
            </a:r>
            <a:endParaRPr lang="en-US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5D4A83E3-A18E-48B0-9C60-843F15809CFC}"/>
              </a:ext>
            </a:extLst>
          </p:cNvPr>
          <p:cNvSpPr txBox="1">
            <a:spLocks/>
          </p:cNvSpPr>
          <p:nvPr/>
        </p:nvSpPr>
        <p:spPr>
          <a:xfrm>
            <a:off x="330201" y="1562102"/>
            <a:ext cx="5765799" cy="4711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44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288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432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나눔스퀘어" panose="020B0600000101010101" pitchFamily="50" charset="-127"/>
              <a:buChar char="–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576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720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WiC</a:t>
            </a:r>
            <a:r>
              <a:rPr lang="en-US" dirty="0"/>
              <a:t>: Word-in-Context (</a:t>
            </a:r>
            <a:r>
              <a:rPr lang="en-US" dirty="0" err="1"/>
              <a:t>Pilehvar</a:t>
            </a:r>
            <a:r>
              <a:rPr lang="en-US" dirty="0"/>
              <a:t> et al. 2019)</a:t>
            </a:r>
          </a:p>
        </p:txBody>
      </p:sp>
    </p:spTree>
    <p:extLst>
      <p:ext uri="{BB962C8B-B14F-4D97-AF65-F5344CB8AC3E}">
        <p14:creationId xmlns:p14="http://schemas.microsoft.com/office/powerpoint/2010/main" val="126345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ABE0DE-DC17-4DEF-AA09-0C7D54B4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316C-E2E1-42D7-A4E7-AD0E97214EA1}" type="slidenum">
              <a:rPr lang="en-US" altLang="ko-KR" smtClean="0"/>
              <a:pPr/>
              <a:t>17</a:t>
            </a:fld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9688AE-572F-4AC3-89AC-793184D8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Evaluation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8E8F18-5114-4303-97C0-0673A8F613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Context-dependent word embeddings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3134901-2E36-4090-9E4A-516249CC18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0200" y="6356352"/>
            <a:ext cx="4584700" cy="2476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LIANG, </a:t>
            </a:r>
            <a:r>
              <a:rPr lang="en-US" dirty="0" err="1"/>
              <a:t>Yuchen</a:t>
            </a:r>
            <a:r>
              <a:rPr lang="en-US" dirty="0"/>
              <a:t>, et al. Can a Fruit Fly Learn Word Embeddings? (ICLR 2021)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87AF0F-7609-4EE4-BD58-7D4D7B8AA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62102"/>
            <a:ext cx="5765799" cy="4711690"/>
          </a:xfrm>
        </p:spPr>
        <p:txBody>
          <a:bodyPr/>
          <a:lstStyle/>
          <a:p>
            <a:r>
              <a:rPr lang="en-US" dirty="0"/>
              <a:t>River bed: </a:t>
            </a:r>
            <a:r>
              <a:rPr lang="ko-KR" altLang="en-US" dirty="0"/>
              <a:t>강 바닥</a:t>
            </a:r>
            <a:endParaRPr lang="en-US" altLang="ko-KR" dirty="0"/>
          </a:p>
          <a:p>
            <a:r>
              <a:rPr lang="en-US" dirty="0"/>
              <a:t>Justify the margins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935960-2308-4C56-8587-A92CF0637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2052646"/>
            <a:ext cx="5476875" cy="2819400"/>
          </a:xfrm>
          <a:prstGeom prst="rect">
            <a:avLst/>
          </a:prstGeom>
        </p:spPr>
      </p:pic>
      <p:pic>
        <p:nvPicPr>
          <p:cNvPr id="1026" name="Picture 2" descr="Justify vs Align: Getting Started with Type Layout in InDesign">
            <a:extLst>
              <a:ext uri="{FF2B5EF4-FFF2-40B4-BE49-F238E27FC236}">
                <a16:creationId xmlns:a16="http://schemas.microsoft.com/office/drawing/2014/main" id="{F8D0DCED-85A1-481C-8C19-07FC998D0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49286"/>
            <a:ext cx="5179284" cy="377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6A1F84-1A2C-474E-8DCC-69FD4EBF3D5C}"/>
              </a:ext>
            </a:extLst>
          </p:cNvPr>
          <p:cNvSpPr txBox="1"/>
          <p:nvPr/>
        </p:nvSpPr>
        <p:spPr>
          <a:xfrm>
            <a:off x="330200" y="5086699"/>
            <a:ext cx="6584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문장에서 쓰인 특정 단어가</a:t>
            </a:r>
            <a:br>
              <a:rPr lang="en-US" altLang="ko-KR" dirty="0"/>
            </a:br>
            <a:r>
              <a:rPr lang="ko-KR" altLang="en-US" dirty="0"/>
              <a:t>서로 같은 의미를 나타내는지 판별하는 </a:t>
            </a:r>
            <a:r>
              <a:rPr lang="en-US" altLang="ko-KR" dirty="0"/>
              <a:t>task</a:t>
            </a:r>
            <a:endParaRPr lang="en-US" dirty="0"/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EFF01F59-C3BD-4649-BC8E-E58A455228F0}"/>
              </a:ext>
            </a:extLst>
          </p:cNvPr>
          <p:cNvSpPr txBox="1">
            <a:spLocks/>
          </p:cNvSpPr>
          <p:nvPr/>
        </p:nvSpPr>
        <p:spPr>
          <a:xfrm>
            <a:off x="330201" y="1562102"/>
            <a:ext cx="5765799" cy="4711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44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288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432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나눔스퀘어" panose="020B0600000101010101" pitchFamily="50" charset="-127"/>
              <a:buChar char="–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576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720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WiC</a:t>
            </a:r>
            <a:r>
              <a:rPr lang="en-US" dirty="0"/>
              <a:t>: Word-in-Context (</a:t>
            </a:r>
            <a:r>
              <a:rPr lang="en-US" dirty="0" err="1"/>
              <a:t>Pilehvar</a:t>
            </a:r>
            <a:r>
              <a:rPr lang="en-US" dirty="0"/>
              <a:t> et al. 2019)</a:t>
            </a:r>
          </a:p>
        </p:txBody>
      </p:sp>
    </p:spTree>
    <p:extLst>
      <p:ext uri="{BB962C8B-B14F-4D97-AF65-F5344CB8AC3E}">
        <p14:creationId xmlns:p14="http://schemas.microsoft.com/office/powerpoint/2010/main" val="3770158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ABE0DE-DC17-4DEF-AA09-0C7D54B4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316C-E2E1-42D7-A4E7-AD0E97214EA1}" type="slidenum">
              <a:rPr lang="en-US" altLang="ko-KR" smtClean="0"/>
              <a:pPr/>
              <a:t>18</a:t>
            </a:fld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9688AE-572F-4AC3-89AC-793184D8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Evaluation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8E8F18-5114-4303-97C0-0673A8F613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Context-dependent word embeddings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3134901-2E36-4090-9E4A-516249CC18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0200" y="6356352"/>
            <a:ext cx="4584700" cy="2476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LIANG, </a:t>
            </a:r>
            <a:r>
              <a:rPr lang="en-US" dirty="0" err="1"/>
              <a:t>Yuchen</a:t>
            </a:r>
            <a:r>
              <a:rPr lang="en-US" dirty="0"/>
              <a:t>, et al. Can a Fruit Fly Learn Word Embeddings? (ICLR 2021)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223AC3C8-F1FC-4EE7-AF11-62C6B7C9B01E}"/>
              </a:ext>
            </a:extLst>
          </p:cNvPr>
          <p:cNvSpPr txBox="1">
            <a:spLocks/>
          </p:cNvSpPr>
          <p:nvPr/>
        </p:nvSpPr>
        <p:spPr>
          <a:xfrm>
            <a:off x="330201" y="1562102"/>
            <a:ext cx="5765799" cy="4711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44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288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432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나눔스퀘어" panose="020B0600000101010101" pitchFamily="50" charset="-127"/>
              <a:buChar char="–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576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720000" indent="-144000" algn="l" defTabSz="914400" rtl="0" eaLnBrk="1" latin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WiC</a:t>
            </a:r>
            <a:r>
              <a:rPr lang="en-US" dirty="0"/>
              <a:t>: Word-in-Context (</a:t>
            </a:r>
            <a:r>
              <a:rPr lang="en-US" dirty="0" err="1"/>
              <a:t>Pilehvar</a:t>
            </a:r>
            <a:r>
              <a:rPr lang="en-US" dirty="0"/>
              <a:t> et al. 2019)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519682-705C-4AC6-8165-DFECC96C79E3}"/>
              </a:ext>
            </a:extLst>
          </p:cNvPr>
          <p:cNvSpPr txBox="1"/>
          <p:nvPr/>
        </p:nvSpPr>
        <p:spPr>
          <a:xfrm>
            <a:off x="5711850" y="2692508"/>
            <a:ext cx="67872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Word2vec/</a:t>
            </a:r>
            <a:r>
              <a:rPr lang="en-US" altLang="ko-KR" dirty="0" err="1"/>
              <a:t>GloVe</a:t>
            </a:r>
            <a:r>
              <a:rPr lang="ko-KR" altLang="en-US" dirty="0"/>
              <a:t>는</a:t>
            </a:r>
            <a:br>
              <a:rPr lang="en-US" altLang="ko-KR" dirty="0"/>
            </a:br>
            <a:r>
              <a:rPr lang="en-US" altLang="ko-KR" dirty="0"/>
              <a:t>word : embedding</a:t>
            </a:r>
            <a:r>
              <a:rPr lang="ko-KR" altLang="en-US" dirty="0"/>
              <a:t>이 </a:t>
            </a:r>
            <a:r>
              <a:rPr lang="en-US" altLang="ko-KR" dirty="0"/>
              <a:t>1 : 1</a:t>
            </a:r>
            <a:r>
              <a:rPr lang="ko-KR" altLang="en-US" dirty="0"/>
              <a:t> 로 대응되기 때문에</a:t>
            </a:r>
            <a:br>
              <a:rPr lang="en-US" altLang="ko-KR" dirty="0"/>
            </a:br>
            <a:r>
              <a:rPr lang="en-US" altLang="ko-KR" dirty="0"/>
              <a:t>context</a:t>
            </a:r>
            <a:r>
              <a:rPr lang="ko-KR" altLang="en-US" dirty="0"/>
              <a:t>를 같이 넣어줘도 </a:t>
            </a:r>
            <a:r>
              <a:rPr lang="en-US" altLang="ko-KR" dirty="0"/>
              <a:t>target </a:t>
            </a:r>
            <a:r>
              <a:rPr lang="ko-KR" altLang="en-US" dirty="0"/>
              <a:t>단어 의미 차이를 잘 못 잡아냄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BERT</a:t>
            </a:r>
            <a:r>
              <a:rPr lang="ko-KR" altLang="en-US" dirty="0"/>
              <a:t>는 </a:t>
            </a:r>
            <a:r>
              <a:rPr lang="en-US" altLang="ko-KR" dirty="0"/>
              <a:t>context</a:t>
            </a:r>
            <a:r>
              <a:rPr lang="ko-KR" altLang="en-US" dirty="0"/>
              <a:t>를 고려해주도록 만들어졌기 때문에 잘 잡아냄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Ours</a:t>
            </a:r>
            <a:r>
              <a:rPr lang="ko-KR" altLang="en-US" dirty="0"/>
              <a:t>도 잘 잡아냄</a:t>
            </a:r>
            <a:endParaRPr lang="en-US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F52557F5-8C4F-45F7-88C0-2CA1589EA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200" y="2222165"/>
            <a:ext cx="5278236" cy="346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91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3DF985-2AF8-40FF-B28F-4DB1D9D01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/>
              <a:t>Word Embedding </a:t>
            </a:r>
            <a:r>
              <a:rPr lang="ko-KR" altLang="en-US" dirty="0"/>
              <a:t>방법 </a:t>
            </a:r>
            <a:r>
              <a:rPr lang="en-US" altLang="ko-KR" dirty="0"/>
              <a:t>+ </a:t>
            </a:r>
            <a:r>
              <a:rPr lang="en-US" altLang="ko-KR" dirty="0" err="1"/>
              <a:t>TextCNN</a:t>
            </a:r>
            <a:r>
              <a:rPr lang="ko-KR" altLang="en-US" dirty="0"/>
              <a:t>을 사용해서 </a:t>
            </a:r>
            <a:r>
              <a:rPr lang="en-US" altLang="ko-KR" dirty="0"/>
              <a:t>document classification task</a:t>
            </a:r>
            <a:r>
              <a:rPr lang="ko-KR" altLang="en-US" dirty="0"/>
              <a:t> 실행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Competitive with other methods!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ABE0DE-DC17-4DEF-AA09-0C7D54B4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316C-E2E1-42D7-A4E7-AD0E97214EA1}" type="slidenum">
              <a:rPr lang="en-US" altLang="ko-KR" smtClean="0"/>
              <a:pPr/>
              <a:t>19</a:t>
            </a:fld>
            <a:endParaRPr lang="ko-KR" alt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3134901-2E36-4090-9E4A-516249CC18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LIANG, </a:t>
            </a:r>
            <a:r>
              <a:rPr lang="en-US" dirty="0" err="1"/>
              <a:t>Yuchen</a:t>
            </a:r>
            <a:r>
              <a:rPr lang="en-US" dirty="0"/>
              <a:t>, et al. Can a Fruit Fly Learn Word Embeddings? (ICLR 2021)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9688AE-572F-4AC3-89AC-793184D8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Evaluation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8E8F18-5114-4303-97C0-0673A8F613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Document Classification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279F74-FE6C-428A-85BE-B609267B6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69" y="2271151"/>
            <a:ext cx="10649259" cy="282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6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E65CA5-3396-4818-BDDC-120C08B8EE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Abstract</a:t>
            </a:r>
          </a:p>
          <a:p>
            <a:pPr marL="514350" indent="-514350"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AutoNum type="arabicPeriod"/>
            </a:pPr>
            <a:r>
              <a:rPr lang="en-US" dirty="0"/>
              <a:t>Learning Algorithm</a:t>
            </a:r>
          </a:p>
          <a:p>
            <a:pPr marL="514350" indent="-514350">
              <a:buAutoNum type="arabicPeriod"/>
            </a:pPr>
            <a:r>
              <a:rPr lang="en-US" dirty="0"/>
              <a:t>Empirical Evaluation</a:t>
            </a:r>
          </a:p>
          <a:p>
            <a:pPr marL="514350" indent="-514350">
              <a:buAutoNum type="arabicPeriod"/>
            </a:pPr>
            <a:r>
              <a:rPr lang="en-US" dirty="0"/>
              <a:t>Computational Complexity</a:t>
            </a:r>
          </a:p>
          <a:p>
            <a:pPr marL="514350" indent="-514350">
              <a:buAutoNum type="arabicPeriod"/>
            </a:pPr>
            <a:r>
              <a:rPr lang="en-US" dirty="0"/>
              <a:t>Discussion and Conclusions</a:t>
            </a:r>
          </a:p>
        </p:txBody>
      </p:sp>
    </p:spTree>
    <p:extLst>
      <p:ext uri="{BB962C8B-B14F-4D97-AF65-F5344CB8AC3E}">
        <p14:creationId xmlns:p14="http://schemas.microsoft.com/office/powerpoint/2010/main" val="3957009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3DF985-2AF8-40FF-B28F-4DB1D9D01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</a:t>
            </a:r>
            <a:r>
              <a:rPr lang="en-US" altLang="ko-KR" dirty="0"/>
              <a:t>corpus</a:t>
            </a:r>
            <a:r>
              <a:rPr lang="ko-KR" altLang="en-US" dirty="0"/>
              <a:t>에서 학습시켜도</a:t>
            </a:r>
            <a:br>
              <a:rPr lang="en-US" altLang="ko-KR" dirty="0"/>
            </a:br>
            <a:r>
              <a:rPr lang="ko-KR" altLang="en-US" dirty="0"/>
              <a:t>다른 모델들보다 몇 배는 빠르게 학습한다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 err="1"/>
              <a:t>GloVe</a:t>
            </a:r>
            <a:r>
              <a:rPr lang="en-US" altLang="ko-KR" dirty="0"/>
              <a:t>: 24hr</a:t>
            </a:r>
          </a:p>
          <a:p>
            <a:r>
              <a:rPr lang="en-US" altLang="ko-KR" dirty="0"/>
              <a:t>BERT base: 4days with 16TPU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ABE0DE-DC17-4DEF-AA09-0C7D54B4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316C-E2E1-42D7-A4E7-AD0E97214EA1}" type="slidenum">
              <a:rPr lang="en-US" altLang="ko-KR" smtClean="0"/>
              <a:pPr/>
              <a:t>20</a:t>
            </a:fld>
            <a:endParaRPr lang="ko-KR" alt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3134901-2E36-4090-9E4A-516249CC18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LIANG, </a:t>
            </a:r>
            <a:r>
              <a:rPr lang="en-US" dirty="0" err="1"/>
              <a:t>Yuchen</a:t>
            </a:r>
            <a:r>
              <a:rPr lang="en-US" dirty="0"/>
              <a:t>, et al. Can a Fruit Fly Learn Word Embeddings? (ICLR 2021)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9688AE-572F-4AC3-89AC-793184D8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Complexity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8E8F18-5114-4303-97C0-0673A8F613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속도는 높이고 메모리 사용량은 낮추고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F78208-59BD-423E-8A77-3366C0492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086" y="1479542"/>
            <a:ext cx="4154714" cy="484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31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6C45F4-9C3B-49F3-8597-B222F04E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199" y="1545329"/>
            <a:ext cx="11531599" cy="423146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Fruit fly network</a:t>
            </a:r>
            <a:r>
              <a:rPr lang="ko-KR" altLang="en-US" dirty="0"/>
              <a:t>에 기반한 새로운 </a:t>
            </a:r>
            <a:r>
              <a:rPr lang="en-US" altLang="ko-KR" dirty="0"/>
              <a:t>binary word embedding architecture</a:t>
            </a:r>
            <a:r>
              <a:rPr lang="ko-KR" altLang="en-US" dirty="0"/>
              <a:t>를 </a:t>
            </a:r>
            <a:r>
              <a:rPr lang="en-US" altLang="ko-KR" dirty="0"/>
              <a:t>propose</a:t>
            </a:r>
            <a:r>
              <a:rPr lang="ko-KR" altLang="en-US" dirty="0"/>
              <a:t>하고</a:t>
            </a:r>
            <a:br>
              <a:rPr lang="en-US" altLang="ko-KR" dirty="0"/>
            </a:br>
            <a:r>
              <a:rPr lang="ko-KR" altLang="en-US" dirty="0"/>
              <a:t>여러 </a:t>
            </a:r>
            <a:r>
              <a:rPr lang="en-US" altLang="ko-KR" dirty="0"/>
              <a:t>task</a:t>
            </a:r>
            <a:r>
              <a:rPr lang="ko-KR" altLang="en-US" dirty="0"/>
              <a:t>에 대해 </a:t>
            </a:r>
            <a:r>
              <a:rPr lang="en-US" altLang="ko-KR" dirty="0"/>
              <a:t>evaluate </a:t>
            </a:r>
            <a:r>
              <a:rPr lang="ko-KR" altLang="en-US" dirty="0"/>
              <a:t>해서 그 가능성을 보였음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우리가 제안한 </a:t>
            </a:r>
            <a:r>
              <a:rPr lang="en-US" altLang="ko-KR" dirty="0"/>
              <a:t>binary word embeddings</a:t>
            </a:r>
            <a:r>
              <a:rPr lang="ko-KR" altLang="en-US" dirty="0"/>
              <a:t>는</a:t>
            </a:r>
            <a:br>
              <a:rPr lang="en-US" altLang="ko-KR" dirty="0"/>
            </a:br>
            <a:r>
              <a:rPr lang="en-US" altLang="ko-KR" dirty="0" err="1"/>
              <a:t>GloVe</a:t>
            </a:r>
            <a:r>
              <a:rPr lang="ko-KR" altLang="en-US" dirty="0"/>
              <a:t>보다 </a:t>
            </a:r>
            <a:r>
              <a:rPr lang="en-US" altLang="ko-KR" dirty="0"/>
              <a:t>tighter and better separated clusters</a:t>
            </a:r>
            <a:r>
              <a:rPr lang="ko-KR" altLang="en-US" dirty="0"/>
              <a:t>를 만들 수 있음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우리가 제안한 </a:t>
            </a:r>
            <a:r>
              <a:rPr lang="en-US" altLang="ko-KR" dirty="0"/>
              <a:t>architecture</a:t>
            </a:r>
            <a:r>
              <a:rPr lang="ko-KR" altLang="en-US" dirty="0"/>
              <a:t>는 </a:t>
            </a:r>
            <a:r>
              <a:rPr lang="en-US" altLang="ko-KR" dirty="0" err="1"/>
              <a:t>WiC</a:t>
            </a:r>
            <a:r>
              <a:rPr lang="en-US" altLang="ko-KR" dirty="0"/>
              <a:t> task</a:t>
            </a:r>
            <a:r>
              <a:rPr lang="ko-KR" altLang="en-US" dirty="0"/>
              <a:t>에서 </a:t>
            </a:r>
            <a:r>
              <a:rPr lang="en-US" altLang="ko-KR" dirty="0"/>
              <a:t>BERT</a:t>
            </a:r>
            <a:r>
              <a:rPr lang="ko-KR" altLang="en-US" dirty="0"/>
              <a:t>에 필적하는 성능을 내면서</a:t>
            </a:r>
            <a:br>
              <a:rPr lang="en-US" altLang="ko-KR" dirty="0"/>
            </a:br>
            <a:r>
              <a:rPr lang="en-US" altLang="ko-KR" dirty="0"/>
              <a:t>BERT</a:t>
            </a:r>
            <a:r>
              <a:rPr lang="ko-KR" altLang="en-US" dirty="0"/>
              <a:t>보다는 훨씬 더 적은 시간과 메모리를 필요로 함</a:t>
            </a:r>
            <a:br>
              <a:rPr lang="en-US" altLang="ko-KR" dirty="0"/>
            </a:b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solidFill>
                  <a:srgbClr val="C00000"/>
                </a:solidFill>
              </a:rPr>
              <a:t>An example of general statement that biologically inspired algorithms might be more compute efficient compared with their classical (non-biological) counterparts, even if slightly lose in terms of accuracy.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41D2D1-8B03-42FA-8132-1A797047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316C-E2E1-42D7-A4E7-AD0E97214EA1}" type="slidenum">
              <a:rPr lang="en-US" altLang="ko-KR" smtClean="0"/>
              <a:pPr/>
              <a:t>21</a:t>
            </a:fld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ABF40-0E84-48BF-860C-72A73595C4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D13631-5F65-4AB7-A1F2-E2FA766C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Conclusions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252822-EF6A-4E3F-89CF-3E903FA63B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Contribution of this paper</a:t>
            </a:r>
          </a:p>
        </p:txBody>
      </p:sp>
    </p:spTree>
    <p:extLst>
      <p:ext uri="{BB962C8B-B14F-4D97-AF65-F5344CB8AC3E}">
        <p14:creationId xmlns:p14="http://schemas.microsoft.com/office/powerpoint/2010/main" val="3318120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6C45F4-9C3B-49F3-8597-B222F04E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199" y="1545329"/>
            <a:ext cx="11531599" cy="423146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“</a:t>
            </a:r>
            <a:r>
              <a:rPr lang="en-US" altLang="ko-KR" dirty="0" err="1"/>
              <a:t>GloVe</a:t>
            </a:r>
            <a:r>
              <a:rPr lang="en-US" altLang="ko-KR" dirty="0"/>
              <a:t>”</a:t>
            </a:r>
            <a:r>
              <a:rPr lang="ko-KR" altLang="en-US" dirty="0"/>
              <a:t>처럼 기억에 남는 이름을 붙여줬으면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Architecture</a:t>
            </a:r>
            <a:r>
              <a:rPr lang="ko-KR" altLang="en-US" dirty="0"/>
              <a:t>를 더 발전시킬 수 있지 않았을까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(e.g.</a:t>
            </a:r>
            <a:r>
              <a:rPr lang="ko-KR" altLang="en-US" dirty="0"/>
              <a:t> 현재 </a:t>
            </a:r>
            <a:r>
              <a:rPr lang="en-US" altLang="ko-KR" dirty="0"/>
              <a:t>architecture</a:t>
            </a:r>
            <a:r>
              <a:rPr lang="ko-KR" altLang="en-US" dirty="0"/>
              <a:t>를 </a:t>
            </a:r>
            <a:r>
              <a:rPr lang="en-US" altLang="ko-KR" dirty="0"/>
              <a:t>building block</a:t>
            </a:r>
            <a:r>
              <a:rPr lang="ko-KR" altLang="en-US" dirty="0"/>
              <a:t>으로 해서 </a:t>
            </a:r>
            <a:r>
              <a:rPr lang="en-US" altLang="ko-KR" dirty="0"/>
              <a:t>stack…)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Word similarity</a:t>
            </a:r>
            <a:r>
              <a:rPr lang="ko-KR" altLang="en-US" dirty="0"/>
              <a:t> 말고도 좀 더 다양한 </a:t>
            </a:r>
            <a:r>
              <a:rPr lang="ko-KR" altLang="en-US"/>
              <a:t>방식으로 비교해줬으면</a:t>
            </a:r>
            <a:br>
              <a:rPr lang="en-US" altLang="ko-KR" dirty="0"/>
            </a:br>
            <a:r>
              <a:rPr lang="en-US" altLang="ko-KR" dirty="0"/>
              <a:t>(antonym</a:t>
            </a:r>
            <a:r>
              <a:rPr lang="ko-KR" altLang="en-US" dirty="0"/>
              <a:t>이나 </a:t>
            </a:r>
            <a:r>
              <a:rPr lang="en-US" altLang="ko-KR" dirty="0"/>
              <a:t>analogy </a:t>
            </a:r>
            <a:r>
              <a:rPr lang="ko-KR" altLang="en-US" dirty="0"/>
              <a:t>같이 기존 </a:t>
            </a:r>
            <a:r>
              <a:rPr lang="en-US" altLang="ko-KR" dirty="0"/>
              <a:t>word embedding</a:t>
            </a:r>
            <a:r>
              <a:rPr lang="ko-KR" altLang="en-US" dirty="0"/>
              <a:t>에서 잘 해결하는 것들</a:t>
            </a:r>
            <a:r>
              <a:rPr lang="en-US" altLang="ko-KR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41D2D1-8B03-42FA-8132-1A797047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316C-E2E1-42D7-A4E7-AD0E97214EA1}" type="slidenum">
              <a:rPr lang="en-US" altLang="ko-KR" smtClean="0"/>
              <a:pPr/>
              <a:t>22</a:t>
            </a:fld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ABF40-0E84-48BF-860C-72A73595C4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D13631-5F65-4AB7-A1F2-E2FA766C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Conclusions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252822-EF6A-4E3F-89CF-3E903FA63B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개인적으로 아쉬웠던 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78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34C1D-F190-49D1-BAF9-715451710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End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Presentation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884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6C45F4-9C3B-49F3-8597-B222F04E1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Fruit Fly</a:t>
            </a:r>
            <a:r>
              <a:rPr lang="ko-KR" altLang="en-US" dirty="0"/>
              <a:t>의 </a:t>
            </a:r>
            <a:r>
              <a:rPr lang="en-US" altLang="ko-KR" dirty="0"/>
              <a:t>Mushroom Body (MB, </a:t>
            </a:r>
            <a:r>
              <a:rPr lang="ko-KR" altLang="en-US" dirty="0" err="1"/>
              <a:t>유병체</a:t>
            </a:r>
            <a:r>
              <a:rPr lang="en-US" altLang="ko-KR" dirty="0"/>
              <a:t>: </a:t>
            </a:r>
            <a:r>
              <a:rPr lang="ko-KR" altLang="en-US" dirty="0"/>
              <a:t>여러가지 신경정보가 모이고 처리되는 곳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neuroscience</a:t>
            </a:r>
            <a:r>
              <a:rPr lang="ko-KR" altLang="en-US" dirty="0"/>
              <a:t>에서 가장 활발히 연구된 </a:t>
            </a:r>
            <a:r>
              <a:rPr lang="en-US" altLang="ko-KR" dirty="0"/>
              <a:t>system. </a:t>
            </a:r>
            <a:r>
              <a:rPr lang="ko-KR" altLang="en-US" dirty="0"/>
              <a:t>이 </a:t>
            </a:r>
            <a:r>
              <a:rPr lang="en-US" altLang="ko-KR" dirty="0"/>
              <a:t>system</a:t>
            </a:r>
            <a:r>
              <a:rPr lang="ko-KR" altLang="en-US" dirty="0"/>
              <a:t>은 어떤 </a:t>
            </a:r>
            <a:r>
              <a:rPr lang="en-US" altLang="ko-KR" dirty="0"/>
              <a:t>input(</a:t>
            </a:r>
            <a:r>
              <a:rPr lang="ko-KR" altLang="en-US" dirty="0"/>
              <a:t>후각</a:t>
            </a:r>
            <a:r>
              <a:rPr lang="en-US" altLang="ko-KR" dirty="0"/>
              <a:t>, </a:t>
            </a:r>
            <a:r>
              <a:rPr lang="ko-KR" altLang="en-US" dirty="0"/>
              <a:t>촉각 등</a:t>
            </a:r>
            <a:r>
              <a:rPr lang="en-US" altLang="ko-KR" dirty="0"/>
              <a:t>)</a:t>
            </a:r>
            <a:r>
              <a:rPr lang="ko-KR" altLang="en-US" dirty="0"/>
              <a:t>을 받아서 </a:t>
            </a:r>
            <a:r>
              <a:rPr lang="en-US" altLang="ko-KR" dirty="0"/>
              <a:t>sparse high dimensional representation</a:t>
            </a:r>
            <a:r>
              <a:rPr lang="ko-KR" altLang="en-US" dirty="0"/>
              <a:t>을 생성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A mathematical formalization of</a:t>
            </a:r>
            <a:r>
              <a:rPr lang="ko-KR" altLang="en-US" dirty="0"/>
              <a:t> </a:t>
            </a:r>
            <a:r>
              <a:rPr lang="en-US" altLang="ko-KR" dirty="0"/>
              <a:t>this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r>
              <a:rPr lang="ko-KR" altLang="en-US" dirty="0"/>
              <a:t> </a:t>
            </a:r>
            <a:r>
              <a:rPr lang="en-US" altLang="ko-KR" dirty="0"/>
              <a:t>motif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apply</a:t>
            </a:r>
            <a:r>
              <a:rPr lang="ko-KR" altLang="en-US" dirty="0"/>
              <a:t> </a:t>
            </a:r>
            <a:r>
              <a:rPr lang="en-US" altLang="ko-KR" dirty="0"/>
              <a:t>it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correlational</a:t>
            </a:r>
            <a:r>
              <a:rPr lang="ko-KR" altLang="en-US" dirty="0"/>
              <a:t> </a:t>
            </a:r>
            <a:r>
              <a:rPr lang="en-US" altLang="ko-KR" dirty="0"/>
              <a:t>structure</a:t>
            </a:r>
            <a:r>
              <a:rPr lang="ko-KR" altLang="en-US" dirty="0"/>
              <a:t> </a:t>
            </a:r>
            <a:r>
              <a:rPr lang="en-US" altLang="ko-KR" dirty="0"/>
              <a:t>between</a:t>
            </a:r>
            <a:r>
              <a:rPr lang="ko-KR" altLang="en-US" dirty="0"/>
              <a:t> </a:t>
            </a:r>
            <a:r>
              <a:rPr lang="en-US" altLang="ko-KR" dirty="0"/>
              <a:t>word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their context.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Our algorithm encodes semantic meaning of words and their context in the form of </a:t>
            </a:r>
            <a:r>
              <a:rPr lang="en-US" altLang="ko-KR" b="1" dirty="0">
                <a:solidFill>
                  <a:srgbClr val="C00000"/>
                </a:solidFill>
              </a:rPr>
              <a:t>sparse binary hash codes.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b="1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… achieve performance comparable to existing methods  … only a fraction of the computational resources 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41D2D1-8B03-42FA-8132-1A797047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316C-E2E1-42D7-A4E7-AD0E97214EA1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ABF40-0E84-48BF-860C-72A73595C4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0200" y="6356352"/>
            <a:ext cx="4584700" cy="2476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LIANG, </a:t>
            </a:r>
            <a:r>
              <a:rPr lang="en-US" dirty="0" err="1"/>
              <a:t>Yuchen</a:t>
            </a:r>
            <a:r>
              <a:rPr lang="en-US" dirty="0"/>
              <a:t>, et al. Can a Fruit Fly Learn Word Embeddings? (ICLR 2021)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D13631-5F65-4AB7-A1F2-E2FA766C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252822-EF6A-4E3F-89CF-3E903FA63B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Fruit</a:t>
            </a:r>
            <a:r>
              <a:rPr lang="ko-KR" altLang="en-US" dirty="0"/>
              <a:t> </a:t>
            </a:r>
            <a:r>
              <a:rPr lang="en-US" altLang="ko-KR" dirty="0"/>
              <a:t>Fly(</a:t>
            </a:r>
            <a:r>
              <a:rPr lang="ko-KR" altLang="en-US" dirty="0"/>
              <a:t>초파리</a:t>
            </a:r>
            <a:r>
              <a:rPr lang="en-US" altLang="ko-KR" dirty="0"/>
              <a:t>)</a:t>
            </a:r>
            <a:r>
              <a:rPr lang="ko-KR" altLang="en-US" dirty="0"/>
              <a:t>의 후각 기관을 모방한 </a:t>
            </a:r>
            <a:r>
              <a:rPr lang="en-US" altLang="ko-KR" dirty="0"/>
              <a:t>network</a:t>
            </a:r>
            <a:r>
              <a:rPr lang="ko-KR" altLang="en-US" dirty="0"/>
              <a:t>로 </a:t>
            </a:r>
            <a:r>
              <a:rPr lang="en-US" altLang="ko-KR" dirty="0"/>
              <a:t>word embedding</a:t>
            </a:r>
            <a:r>
              <a:rPr lang="ko-KR" altLang="en-US" dirty="0"/>
              <a:t>을 학습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5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6C45F4-9C3B-49F3-8597-B222F04E1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현재 </a:t>
            </a:r>
            <a:r>
              <a:rPr lang="en-US" altLang="ko-KR" dirty="0"/>
              <a:t>DL methods(</a:t>
            </a:r>
            <a:r>
              <a:rPr lang="en-US" altLang="ko-KR" dirty="0" err="1"/>
              <a:t>neuralnets</a:t>
            </a:r>
            <a:r>
              <a:rPr lang="en-US" altLang="ko-KR" dirty="0"/>
              <a:t>)</a:t>
            </a:r>
            <a:r>
              <a:rPr lang="ko-KR" altLang="en-US" dirty="0"/>
              <a:t>는 실제 생물학적 </a:t>
            </a:r>
            <a:r>
              <a:rPr lang="en-US" altLang="ko-KR" dirty="0"/>
              <a:t>neuron </a:t>
            </a:r>
            <a:r>
              <a:rPr lang="ko-KR" altLang="en-US" dirty="0" err="1"/>
              <a:t>구조랑</a:t>
            </a:r>
            <a:r>
              <a:rPr lang="ko-KR" altLang="en-US" dirty="0"/>
              <a:t> 많이 다름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Fruit fly</a:t>
            </a:r>
            <a:r>
              <a:rPr lang="ko-KR" altLang="en-US" dirty="0"/>
              <a:t>의 </a:t>
            </a:r>
            <a:r>
              <a:rPr lang="en-US" altLang="ko-KR" dirty="0"/>
              <a:t>mushroom body</a:t>
            </a:r>
            <a:r>
              <a:rPr lang="ko-KR" altLang="en-US" dirty="0"/>
              <a:t>라는 </a:t>
            </a:r>
            <a:r>
              <a:rPr lang="en-US" altLang="ko-KR" dirty="0"/>
              <a:t>biological</a:t>
            </a:r>
            <a:r>
              <a:rPr lang="ko-KR" altLang="en-US" dirty="0"/>
              <a:t> </a:t>
            </a:r>
            <a:r>
              <a:rPr lang="en-US" altLang="ko-KR" dirty="0"/>
              <a:t>systems</a:t>
            </a:r>
            <a:r>
              <a:rPr lang="ko-KR" altLang="en-US" dirty="0"/>
              <a:t>으로 새로운 </a:t>
            </a:r>
            <a:r>
              <a:rPr lang="en-US" altLang="ko-KR" dirty="0"/>
              <a:t>DL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r>
              <a:rPr lang="ko-KR" altLang="en-US" dirty="0"/>
              <a:t>를 만들어보자</a:t>
            </a:r>
            <a:r>
              <a:rPr lang="en-US" altLang="ko-KR" dirty="0"/>
              <a:t>!</a:t>
            </a:r>
            <a:br>
              <a:rPr lang="en-US" altLang="ko-KR" dirty="0"/>
            </a:br>
            <a:r>
              <a:rPr lang="ko-KR" altLang="en-US" dirty="0"/>
              <a:t>그리고 그걸 </a:t>
            </a:r>
            <a:r>
              <a:rPr lang="en-US" altLang="ko-KR" dirty="0"/>
              <a:t>word embedding </a:t>
            </a:r>
            <a:r>
              <a:rPr lang="ko-KR" altLang="en-US" dirty="0"/>
              <a:t>학습에 적용해보자</a:t>
            </a:r>
            <a:r>
              <a:rPr lang="en-US" altLang="ko-KR" dirty="0"/>
              <a:t>!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41D2D1-8B03-42FA-8132-1A797047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316C-E2E1-42D7-A4E7-AD0E97214EA1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D13631-5F65-4AB7-A1F2-E2FA766C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252822-EF6A-4E3F-89CF-3E903FA63B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“reprogramming”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naturally</a:t>
            </a:r>
            <a:r>
              <a:rPr lang="ko-KR" altLang="en-US" dirty="0"/>
              <a:t> </a:t>
            </a:r>
            <a:r>
              <a:rPr lang="en-US" altLang="ko-KR" dirty="0"/>
              <a:t>occurring</a:t>
            </a:r>
            <a:r>
              <a:rPr lang="ko-KR" altLang="en-US" dirty="0"/>
              <a:t> </a:t>
            </a:r>
            <a:r>
              <a:rPr lang="en-US" altLang="ko-KR" dirty="0"/>
              <a:t>algorithms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B1EC481-0363-4522-968E-5BEA70E0D7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0200" y="6356352"/>
            <a:ext cx="4584700" cy="2476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LIANG, </a:t>
            </a:r>
            <a:r>
              <a:rPr lang="en-US" dirty="0" err="1"/>
              <a:t>Yuchen</a:t>
            </a:r>
            <a:r>
              <a:rPr lang="en-US" dirty="0"/>
              <a:t>, et al. Can a Fruit Fly Learn Word Embeddings? (ICLR 2021)</a:t>
            </a:r>
          </a:p>
        </p:txBody>
      </p:sp>
    </p:spTree>
    <p:extLst>
      <p:ext uri="{BB962C8B-B14F-4D97-AF65-F5344CB8AC3E}">
        <p14:creationId xmlns:p14="http://schemas.microsoft.com/office/powerpoint/2010/main" val="379656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77863BD-A879-4693-8C54-1C2781B48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789" y="1854876"/>
            <a:ext cx="5118100" cy="3148247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4D5ECA-E6C8-48E2-BC9B-DE46A55FF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562102"/>
            <a:ext cx="6413500" cy="4711690"/>
          </a:xfrm>
        </p:spPr>
        <p:txBody>
          <a:bodyPr/>
          <a:lstStyle/>
          <a:p>
            <a:r>
              <a:rPr lang="ko-KR" altLang="en-US" dirty="0"/>
              <a:t>초파리의 뇌에는 </a:t>
            </a:r>
            <a:r>
              <a:rPr lang="en-US" altLang="ko-KR" dirty="0"/>
              <a:t>mushroom body(MB,</a:t>
            </a:r>
            <a:r>
              <a:rPr lang="ko-KR" altLang="en-US" dirty="0"/>
              <a:t> </a:t>
            </a:r>
            <a:r>
              <a:rPr lang="ko-KR" altLang="en-US" dirty="0" err="1"/>
              <a:t>유병체</a:t>
            </a:r>
            <a:r>
              <a:rPr lang="en-US" altLang="ko-KR" dirty="0"/>
              <a:t>, </a:t>
            </a:r>
            <a:r>
              <a:rPr lang="ko-KR" altLang="en-US" dirty="0"/>
              <a:t>여러가지 신경정보가 모이고 처리되는 곳</a:t>
            </a:r>
            <a:r>
              <a:rPr lang="en-US" altLang="ko-KR" dirty="0"/>
              <a:t>)</a:t>
            </a:r>
            <a:r>
              <a:rPr lang="ko-KR" altLang="en-US" dirty="0"/>
              <a:t>라는 곳이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MB</a:t>
            </a:r>
            <a:r>
              <a:rPr lang="ko-KR" altLang="en-US" dirty="0"/>
              <a:t>는 </a:t>
            </a:r>
            <a:r>
              <a:rPr lang="en-US" altLang="ko-KR" dirty="0"/>
              <a:t>PN-KC-APL </a:t>
            </a:r>
            <a:r>
              <a:rPr lang="ko-KR" altLang="en-US" dirty="0"/>
              <a:t>구조로 이루어져 있음</a:t>
            </a:r>
            <a:br>
              <a:rPr lang="en-US" altLang="ko-KR" dirty="0"/>
            </a:br>
            <a:r>
              <a:rPr lang="en-US" altLang="ko-KR" dirty="0"/>
              <a:t>- PN (projection neurons)</a:t>
            </a:r>
            <a:r>
              <a:rPr lang="ko-KR" altLang="en-US" dirty="0"/>
              <a:t>에서 여러 신경정보를 받음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그 신경정보가 </a:t>
            </a:r>
            <a:r>
              <a:rPr lang="en-US" altLang="ko-KR" dirty="0"/>
              <a:t>synaptic weights</a:t>
            </a:r>
            <a:r>
              <a:rPr lang="ko-KR" altLang="en-US" dirty="0"/>
              <a:t>를 통해서 </a:t>
            </a:r>
            <a:r>
              <a:rPr lang="en-US" altLang="ko-KR" dirty="0"/>
              <a:t>KC</a:t>
            </a:r>
            <a:r>
              <a:rPr lang="ko-KR" altLang="en-US" dirty="0"/>
              <a:t>로 전달됨</a:t>
            </a:r>
            <a:br>
              <a:rPr lang="en-US" altLang="ko-KR" dirty="0"/>
            </a:br>
            <a:r>
              <a:rPr lang="en-US" altLang="ko-KR" dirty="0"/>
              <a:t>- KCs(Kenyon cells)</a:t>
            </a:r>
            <a:r>
              <a:rPr lang="ko-KR" altLang="en-US" dirty="0"/>
              <a:t>와 </a:t>
            </a:r>
            <a:r>
              <a:rPr lang="en-US" altLang="ko-KR" dirty="0"/>
              <a:t>APL(anterior paired lateral)</a:t>
            </a:r>
            <a:r>
              <a:rPr lang="ko-KR" altLang="en-US" dirty="0"/>
              <a:t>이 서로</a:t>
            </a:r>
            <a:r>
              <a:rPr lang="en-US" altLang="ko-KR" dirty="0"/>
              <a:t> signal</a:t>
            </a:r>
            <a:r>
              <a:rPr lang="ko-KR" altLang="en-US" dirty="0"/>
              <a:t>을 주고받으며 </a:t>
            </a:r>
            <a:r>
              <a:rPr lang="en-US" altLang="ko-KR" dirty="0"/>
              <a:t>KCs </a:t>
            </a:r>
            <a:r>
              <a:rPr lang="ko-KR" altLang="en-US" dirty="0"/>
              <a:t>중에서 </a:t>
            </a:r>
            <a:r>
              <a:rPr lang="en-US" altLang="ko-KR" dirty="0"/>
              <a:t>top k cell</a:t>
            </a:r>
            <a:r>
              <a:rPr lang="ko-KR" altLang="en-US" dirty="0"/>
              <a:t>만 </a:t>
            </a:r>
            <a:r>
              <a:rPr lang="en-US" altLang="ko-KR" dirty="0"/>
              <a:t>activate. (</a:t>
            </a:r>
            <a:r>
              <a:rPr lang="ko-KR" altLang="en-US" dirty="0"/>
              <a:t>나머지는 </a:t>
            </a:r>
            <a:r>
              <a:rPr lang="en-US" altLang="ko-KR" dirty="0"/>
              <a:t>deactivate)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비슷한 자극</a:t>
            </a:r>
            <a:r>
              <a:rPr lang="en-US" altLang="ko-KR" dirty="0"/>
              <a:t>(stimuli)</a:t>
            </a:r>
            <a:r>
              <a:rPr lang="ko-KR" altLang="en-US" dirty="0"/>
              <a:t>는 비슷하도록</a:t>
            </a:r>
            <a:r>
              <a:rPr lang="en-US" altLang="ko-KR" dirty="0"/>
              <a:t>, </a:t>
            </a:r>
            <a:r>
              <a:rPr lang="ko-KR" altLang="en-US" dirty="0"/>
              <a:t>서로 다른 자극은 구분되도록 </a:t>
            </a:r>
            <a:r>
              <a:rPr lang="en-US" altLang="ko-KR" dirty="0"/>
              <a:t>KCs</a:t>
            </a:r>
            <a:r>
              <a:rPr lang="ko-KR" altLang="en-US" dirty="0"/>
              <a:t>를 </a:t>
            </a:r>
            <a:r>
              <a:rPr lang="en-US" altLang="ko-KR" dirty="0"/>
              <a:t>activate </a:t>
            </a:r>
            <a:r>
              <a:rPr lang="ko-KR" altLang="en-US" dirty="0"/>
              <a:t>해야 함</a:t>
            </a: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이런 특징으로 </a:t>
            </a:r>
            <a:r>
              <a:rPr lang="en-US" altLang="ko-KR" dirty="0"/>
              <a:t>word embedding</a:t>
            </a:r>
            <a:r>
              <a:rPr lang="ko-KR" altLang="en-US" dirty="0"/>
              <a:t>을 학습해보자</a:t>
            </a:r>
            <a:r>
              <a:rPr lang="en-US" altLang="ko-KR" dirty="0"/>
              <a:t>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ABE0DE-DC17-4DEF-AA09-0C7D54B4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316C-E2E1-42D7-A4E7-AD0E97214EA1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9688AE-572F-4AC3-89AC-793184D8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8E8F18-5114-4303-97C0-0673A8F613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Mushroom body of fruit fly: </a:t>
            </a:r>
            <a:r>
              <a:rPr lang="ko-KR" altLang="en-US" dirty="0"/>
              <a:t>초파리의 </a:t>
            </a:r>
            <a:r>
              <a:rPr lang="ko-KR" altLang="en-US" dirty="0" err="1"/>
              <a:t>유병체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3134901-2E36-4090-9E4A-516249CC18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0200" y="6356352"/>
            <a:ext cx="4584700" cy="2476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LIANG, </a:t>
            </a:r>
            <a:r>
              <a:rPr lang="en-US" dirty="0" err="1"/>
              <a:t>Yuchen</a:t>
            </a:r>
            <a:r>
              <a:rPr lang="en-US" dirty="0"/>
              <a:t>, et al. Can a Fruit Fly Learn Word Embeddings? (ICLR 2021)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0B893A-10D2-4A7A-89CC-CC104ABB9534}"/>
              </a:ext>
            </a:extLst>
          </p:cNvPr>
          <p:cNvSpPr txBox="1"/>
          <p:nvPr/>
        </p:nvSpPr>
        <p:spPr>
          <a:xfrm>
            <a:off x="7644129" y="5003123"/>
            <a:ext cx="355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초파리의 </a:t>
            </a:r>
            <a:r>
              <a:rPr lang="ko-KR" altLang="en-US" dirty="0" err="1"/>
              <a:t>유병체</a:t>
            </a:r>
            <a:r>
              <a:rPr lang="en-US" altLang="ko-KR" dirty="0"/>
              <a:t>(Mushroom body)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89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EC54F1-A6E0-4BF4-9223-9C699561F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379" y="1961360"/>
            <a:ext cx="2133600" cy="45720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4D5ECA-E6C8-48E2-BC9B-DE46A55FF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199" y="1562102"/>
            <a:ext cx="11531599" cy="4711690"/>
          </a:xfrm>
        </p:spPr>
        <p:txBody>
          <a:bodyPr/>
          <a:lstStyle/>
          <a:p>
            <a:r>
              <a:rPr lang="en-US" altLang="ko-KR" dirty="0"/>
              <a:t>Corpus(e.g. </a:t>
            </a:r>
            <a:r>
              <a:rPr lang="en-US" altLang="ko-KR" dirty="0" err="1"/>
              <a:t>OpenWebText</a:t>
            </a:r>
            <a:r>
              <a:rPr lang="en-US" altLang="ko-KR" dirty="0"/>
              <a:t>)</a:t>
            </a:r>
            <a:r>
              <a:rPr lang="ko-KR" altLang="en-US" dirty="0"/>
              <a:t>에 있는 각 </a:t>
            </a:r>
            <a:r>
              <a:rPr lang="en-US" altLang="ko-KR" dirty="0"/>
              <a:t>sentence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ko-KR" altLang="en-US" dirty="0"/>
              <a:t>아래와 같이 </a:t>
            </a:r>
            <a:r>
              <a:rPr lang="en-US" altLang="ko-KR" b="1" dirty="0">
                <a:solidFill>
                  <a:srgbClr val="C00000"/>
                </a:solidFill>
              </a:rPr>
              <a:t>w-grams</a:t>
            </a:r>
            <a:r>
              <a:rPr lang="en-US" altLang="ko-KR" dirty="0"/>
              <a:t> </a:t>
            </a:r>
            <a:r>
              <a:rPr lang="ko-KR" altLang="en-US" dirty="0"/>
              <a:t>방식으로 </a:t>
            </a:r>
            <a:r>
              <a:rPr lang="en-US" altLang="ko-KR" dirty="0"/>
              <a:t>input</a:t>
            </a:r>
            <a:r>
              <a:rPr lang="ko-KR" altLang="en-US" dirty="0"/>
              <a:t>을 받음</a:t>
            </a:r>
            <a:endParaRPr lang="en-US" altLang="ko-KR" dirty="0"/>
          </a:p>
          <a:p>
            <a:r>
              <a:rPr lang="en-US" altLang="ko-KR" dirty="0"/>
              <a:t>For each position generates a training vector: </a:t>
            </a:r>
          </a:p>
          <a:p>
            <a:endParaRPr lang="en-US" altLang="ko-KR" dirty="0"/>
          </a:p>
          <a:p>
            <a:r>
              <a:rPr lang="en-US" altLang="ko-KR" dirty="0"/>
              <a:t>Note:</a:t>
            </a:r>
            <a:br>
              <a:rPr lang="en-US" altLang="ko-KR" dirty="0"/>
            </a:br>
            <a:r>
              <a:rPr lang="en-US" altLang="ko-KR" dirty="0"/>
              <a:t>- elements are binary</a:t>
            </a:r>
            <a:br>
              <a:rPr lang="en-US" altLang="ko-KR" dirty="0"/>
            </a:br>
            <a:r>
              <a:rPr lang="en-US" altLang="ko-KR" dirty="0"/>
              <a:t>- window</a:t>
            </a:r>
            <a:r>
              <a:rPr lang="ko-KR" altLang="en-US" dirty="0"/>
              <a:t>가 통째로 </a:t>
            </a:r>
            <a:r>
              <a:rPr lang="en-US" altLang="ko-KR" dirty="0"/>
              <a:t>input</a:t>
            </a:r>
            <a:r>
              <a:rPr lang="ko-KR" altLang="en-US" dirty="0"/>
              <a:t>이 됨</a:t>
            </a:r>
            <a:endParaRPr lang="en-US" altLang="ko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ABE0DE-DC17-4DEF-AA09-0C7D54B4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316C-E2E1-42D7-A4E7-AD0E97214EA1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9688AE-572F-4AC3-89AC-793184D8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Algorithm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8E8F18-5114-4303-97C0-0673A8F613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3134901-2E36-4090-9E4A-516249CC18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0200" y="6356352"/>
            <a:ext cx="4584700" cy="2476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LIANG, </a:t>
            </a:r>
            <a:r>
              <a:rPr lang="en-US" dirty="0" err="1"/>
              <a:t>Yuchen</a:t>
            </a:r>
            <a:r>
              <a:rPr lang="en-US" dirty="0"/>
              <a:t>, et al. Can a Fruit Fly Learn Word Embeddings? (ICLR 2021)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F28E4-8C11-49A4-85A8-7BBF6BADE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584" y="2746207"/>
            <a:ext cx="6184214" cy="26901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23628F-EB3E-4327-B86D-3151DA436E09}"/>
              </a:ext>
            </a:extLst>
          </p:cNvPr>
          <p:cNvSpPr txBox="1"/>
          <p:nvPr/>
        </p:nvSpPr>
        <p:spPr>
          <a:xfrm>
            <a:off x="6932714" y="5436340"/>
            <a:ext cx="3673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Encoding </a:t>
            </a:r>
            <a:r>
              <a:rPr lang="ko-KR" altLang="en-US" dirty="0"/>
              <a:t>방식</a:t>
            </a:r>
            <a:br>
              <a:rPr lang="en-US" altLang="ko-KR" dirty="0"/>
            </a:br>
            <a:r>
              <a:rPr lang="en-US" altLang="ko-KR" dirty="0"/>
              <a:t>w=3, target(center) word: “stock”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29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4D5ECA-E6C8-48E2-BC9B-DE46A55FF1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0199" y="1562102"/>
                <a:ext cx="11531599" cy="4711690"/>
              </a:xfrm>
            </p:spPr>
            <p:txBody>
              <a:bodyPr/>
              <a:lstStyle/>
              <a:p>
                <a:r>
                  <a:rPr lang="en-US" altLang="ko-KR" dirty="0"/>
                  <a:t>Input vector (for each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dirty="0"/>
                  <a:t>-gram)</a:t>
                </a:r>
              </a:p>
              <a:p>
                <a:r>
                  <a:rPr lang="en-US" altLang="ko-KR" dirty="0"/>
                  <a:t>Occurrence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probabilities </a:t>
                </a:r>
                <a:br>
                  <a:rPr lang="en-US" altLang="ko-KR" dirty="0"/>
                </a:br>
                <a:r>
                  <a:rPr lang="en-US" altLang="ko-KR" dirty="0"/>
                  <a:t>… (</a:t>
                </a:r>
                <a:r>
                  <a:rPr lang="ko-KR" altLang="en-US" dirty="0"/>
                  <a:t>해당 단어의 </a:t>
                </a:r>
                <a:r>
                  <a:rPr lang="en-US" altLang="ko-KR" dirty="0"/>
                  <a:t>occurrence / corpus </a:t>
                </a:r>
                <a:r>
                  <a:rPr lang="ko-KR" altLang="en-US" dirty="0"/>
                  <a:t>내 전체 </a:t>
                </a:r>
                <a:r>
                  <a:rPr lang="en-US" altLang="ko-KR" dirty="0"/>
                  <a:t>tokens </a:t>
                </a:r>
                <a:r>
                  <a:rPr lang="ko-KR" altLang="en-US" dirty="0"/>
                  <a:t>수</a:t>
                </a:r>
                <a:r>
                  <a:rPr lang="en-US" altLang="ko-KR" dirty="0"/>
                  <a:t>)</a:t>
                </a:r>
                <a:br>
                  <a:rPr lang="en-US" altLang="ko-KR" dirty="0"/>
                </a:br>
                <a:r>
                  <a:rPr lang="en-US" altLang="ko-KR" dirty="0"/>
                  <a:t>… rare word</a:t>
                </a:r>
                <a:r>
                  <a:rPr lang="ko-KR" altLang="en-US" dirty="0"/>
                  <a:t>가 더 크게 반영되도록</a:t>
                </a:r>
                <a:r>
                  <a:rPr lang="en-US" altLang="ko-KR" dirty="0"/>
                  <a:t>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4D5ECA-E6C8-48E2-BC9B-DE46A55FF1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199" y="1562102"/>
                <a:ext cx="11531599" cy="4711690"/>
              </a:xfrm>
              <a:blipFill>
                <a:blip r:embed="rId3"/>
                <a:stretch>
                  <a:fillRect l="-476" t="-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ABE0DE-DC17-4DEF-AA09-0C7D54B4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316C-E2E1-42D7-A4E7-AD0E97214EA1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9688AE-572F-4AC3-89AC-793184D8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Algorithm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8E8F18-5114-4303-97C0-0673A8F613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Mathematical Formulation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3134901-2E36-4090-9E4A-516249CC18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0200" y="6356352"/>
            <a:ext cx="4584700" cy="2476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LIANG, </a:t>
            </a:r>
            <a:r>
              <a:rPr lang="en-US" dirty="0" err="1"/>
              <a:t>Yuchen</a:t>
            </a:r>
            <a:r>
              <a:rPr lang="en-US" dirty="0"/>
              <a:t>, et al. Can a Fruit Fly Learn Word Embeddings? (ICLR 2021)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B9CC99-48AC-41C1-89B4-91CD5A801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150" y="1627412"/>
            <a:ext cx="1847850" cy="314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BC1CE8-AD17-4B65-8901-867C3B26CE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1821" y="1991638"/>
            <a:ext cx="43243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4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4D5ECA-E6C8-48E2-BC9B-DE46A55FF1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0199" y="1562102"/>
                <a:ext cx="11531599" cy="4711690"/>
              </a:xfrm>
            </p:spPr>
            <p:txBody>
              <a:bodyPr/>
              <a:lstStyle/>
              <a:p>
                <a:r>
                  <a:rPr lang="en-US" altLang="ko-KR" dirty="0"/>
                  <a:t>Input vector (for each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dirty="0"/>
                  <a:t>-gram)</a:t>
                </a:r>
              </a:p>
              <a:p>
                <a:r>
                  <a:rPr lang="en-US" altLang="ko-KR" dirty="0"/>
                  <a:t>Occurrence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probabilities </a:t>
                </a:r>
                <a:br>
                  <a:rPr lang="en-US" altLang="ko-KR" dirty="0"/>
                </a:br>
                <a:r>
                  <a:rPr lang="en-US" altLang="ko-KR" dirty="0"/>
                  <a:t>… (</a:t>
                </a:r>
                <a:r>
                  <a:rPr lang="ko-KR" altLang="en-US" dirty="0"/>
                  <a:t>해당 단어의 </a:t>
                </a:r>
                <a:r>
                  <a:rPr lang="en-US" altLang="ko-KR" dirty="0"/>
                  <a:t>occurrence / corpus </a:t>
                </a:r>
                <a:r>
                  <a:rPr lang="ko-KR" altLang="en-US" dirty="0"/>
                  <a:t>내 전체 </a:t>
                </a:r>
                <a:r>
                  <a:rPr lang="en-US" altLang="ko-KR" dirty="0"/>
                  <a:t>tokens </a:t>
                </a:r>
                <a:r>
                  <a:rPr lang="ko-KR" altLang="en-US" dirty="0"/>
                  <a:t>수</a:t>
                </a:r>
                <a:r>
                  <a:rPr lang="en-US" altLang="ko-KR" dirty="0"/>
                  <a:t>)</a:t>
                </a:r>
                <a:br>
                  <a:rPr lang="en-US" altLang="ko-KR" dirty="0"/>
                </a:br>
                <a:r>
                  <a:rPr lang="en-US" altLang="ko-KR" dirty="0"/>
                  <a:t>… rare word</a:t>
                </a:r>
                <a:r>
                  <a:rPr lang="ko-KR" altLang="en-US" dirty="0"/>
                  <a:t>가 더 크게 반영되도록</a:t>
                </a:r>
                <a:r>
                  <a:rPr lang="en-US" altLang="ko-KR" dirty="0"/>
                  <a:t>!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Energy function (Loss function)</a:t>
                </a:r>
                <a:br>
                  <a:rPr lang="en-US" altLang="ko-KR" dirty="0"/>
                </a:br>
                <a:r>
                  <a:rPr lang="en-US" altLang="ko-KR" b="1" dirty="0"/>
                  <a:t>&lt;x, y&gt;</a:t>
                </a:r>
                <a:r>
                  <a:rPr lang="en-US" altLang="ko-KR" dirty="0"/>
                  <a:t> is inner-product </a:t>
                </a:r>
                <a:br>
                  <a:rPr lang="en-US" altLang="ko-KR" dirty="0"/>
                </a:br>
                <a:br>
                  <a:rPr lang="en-US" altLang="ko-KR" dirty="0"/>
                </a:br>
                <a:r>
                  <a:rPr lang="ko-KR" altLang="en-US" dirty="0"/>
                  <a:t>모든 </a:t>
                </a:r>
                <a:r>
                  <a:rPr lang="en-US" altLang="ko-KR" dirty="0"/>
                  <a:t>pair(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dirty="0"/>
                  <a:t>-gram)</a:t>
                </a:r>
                <a:r>
                  <a:rPr lang="ko-KR" altLang="en-US" dirty="0"/>
                  <a:t>에 대해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분모는 </a:t>
                </a:r>
                <a:r>
                  <a:rPr lang="en-US" altLang="ko-KR" dirty="0"/>
                  <a:t>normalization term</a:t>
                </a:r>
                <a:br>
                  <a:rPr lang="en-US" altLang="ko-KR" dirty="0"/>
                </a:br>
                <a:r>
                  <a:rPr lang="ko-KR" altLang="en-US" dirty="0"/>
                  <a:t>분자는 </a:t>
                </a:r>
                <a:r>
                  <a:rPr lang="en-US" altLang="ko-KR" b="1" dirty="0"/>
                  <a:t>“</a:t>
                </a:r>
                <a:r>
                  <a:rPr lang="ko-KR" altLang="en-US" b="1" dirty="0"/>
                  <a:t>제일 중요한 </a:t>
                </a:r>
                <a:r>
                  <a:rPr lang="en-US" altLang="ko-KR" b="1" dirty="0"/>
                  <a:t>synaptic connection</a:t>
                </a:r>
                <a:r>
                  <a:rPr lang="ko-KR" altLang="en-US" b="1" dirty="0"/>
                  <a:t>과</a:t>
                </a:r>
                <a:r>
                  <a:rPr lang="en-US" altLang="ko-KR" b="1" dirty="0"/>
                  <a:t> input</a:t>
                </a:r>
                <a:r>
                  <a:rPr lang="ko-KR" altLang="en-US" b="1" dirty="0"/>
                  <a:t>의 </a:t>
                </a:r>
                <a:r>
                  <a:rPr lang="en-US" altLang="ko-KR" b="1" dirty="0"/>
                  <a:t>inner product”</a:t>
                </a:r>
                <a:br>
                  <a:rPr lang="en-US" altLang="ko-KR" dirty="0"/>
                </a:br>
                <a:br>
                  <a:rPr lang="en-US" altLang="ko-KR" dirty="0"/>
                </a:br>
                <a:r>
                  <a:rPr lang="en-US" altLang="ko-KR" dirty="0"/>
                  <a:t>E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minimize =&gt;</a:t>
                </a:r>
                <a:br>
                  <a:rPr lang="en-US" altLang="ko-KR" dirty="0"/>
                </a:br>
                <a:r>
                  <a:rPr lang="ko-KR" altLang="en-US" dirty="0"/>
                  <a:t>모든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dirty="0"/>
                  <a:t>-gram</a:t>
                </a:r>
                <a:r>
                  <a:rPr lang="ko-KR" altLang="en-US" dirty="0"/>
                  <a:t>마다 제일 중요한 </a:t>
                </a:r>
                <a:r>
                  <a:rPr lang="en-US" altLang="ko-KR" dirty="0"/>
                  <a:t>synaptic connection</a:t>
                </a:r>
                <a:r>
                  <a:rPr lang="ko-KR" altLang="en-US" dirty="0"/>
                  <a:t>찾아서 그걸 더 강화함</a:t>
                </a:r>
                <a:r>
                  <a:rPr lang="en-US" altLang="ko-KR" dirty="0"/>
                  <a:t> (inner product</a:t>
                </a:r>
                <a:r>
                  <a:rPr lang="ko-KR" altLang="en-US" dirty="0"/>
                  <a:t>가 커지도록</a:t>
                </a:r>
                <a:r>
                  <a:rPr lang="en-US" altLang="ko-KR" dirty="0"/>
                  <a:t>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4D5ECA-E6C8-48E2-BC9B-DE46A55FF1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199" y="1562102"/>
                <a:ext cx="11531599" cy="4711690"/>
              </a:xfrm>
              <a:blipFill>
                <a:blip r:embed="rId3"/>
                <a:stretch>
                  <a:fillRect l="-476" t="-259" b="-1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ABE0DE-DC17-4DEF-AA09-0C7D54B4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316C-E2E1-42D7-A4E7-AD0E97214EA1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9688AE-572F-4AC3-89AC-793184D8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Algorithm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8E8F18-5114-4303-97C0-0673A8F613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Mathematical Formulation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3134901-2E36-4090-9E4A-516249CC18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0200" y="6356352"/>
            <a:ext cx="4584700" cy="2476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LIANG, </a:t>
            </a:r>
            <a:r>
              <a:rPr lang="en-US" dirty="0" err="1"/>
              <a:t>Yuchen</a:t>
            </a:r>
            <a:r>
              <a:rPr lang="en-US" dirty="0"/>
              <a:t>, et al. Can a Fruit Fly Learn Word Embeddings? (ICLR 2021)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49FA2E-026A-4160-9351-DFDEE221D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458" y="2772628"/>
            <a:ext cx="7086600" cy="1209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00D797-BAFF-4FD2-81E3-E40394E3164B}"/>
                  </a:ext>
                </a:extLst>
              </p:cNvPr>
              <p:cNvSpPr txBox="1"/>
              <p:nvPr/>
            </p:nvSpPr>
            <p:spPr>
              <a:xfrm>
                <a:off x="7602923" y="3676551"/>
                <a:ext cx="4589077" cy="1040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×2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𝑣𝑜𝑐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… synaptic connections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…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row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… individual neurons in KC layer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00D797-BAFF-4FD2-81E3-E40394E31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923" y="3676551"/>
                <a:ext cx="4589077" cy="1040349"/>
              </a:xfrm>
              <a:prstGeom prst="rect">
                <a:avLst/>
              </a:prstGeom>
              <a:blipFill>
                <a:blip r:embed="rId5"/>
                <a:stretch>
                  <a:fillRect t="-2339" r="-398" b="-9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05EA0059-3A09-4D16-AE84-6E31B1339B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8150" y="1627412"/>
            <a:ext cx="1847850" cy="314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42D906-252B-41DA-9B3D-2045F3BFE9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1821" y="1991638"/>
            <a:ext cx="43243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51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4D5ECA-E6C8-48E2-BC9B-DE46A55FF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199" y="1562102"/>
            <a:ext cx="11531599" cy="471169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Update Rule (</a:t>
            </a:r>
            <a:r>
              <a:rPr lang="ko-KR" altLang="en-US" dirty="0"/>
              <a:t>생략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ABE0DE-DC17-4DEF-AA09-0C7D54B4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316C-E2E1-42D7-A4E7-AD0E97214EA1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9688AE-572F-4AC3-89AC-793184D8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Algorithm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8E8F18-5114-4303-97C0-0673A8F613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Mathematical Formulation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3134901-2E36-4090-9E4A-516249CC18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0200" y="6356352"/>
            <a:ext cx="4584700" cy="2476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LIANG, </a:t>
            </a:r>
            <a:r>
              <a:rPr lang="en-US" dirty="0" err="1"/>
              <a:t>Yuchen</a:t>
            </a:r>
            <a:r>
              <a:rPr lang="en-US" dirty="0"/>
              <a:t>, et al. Can a Fruit Fly Learn Word Embeddings? (ICLR 2021)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CD6A52-0EE8-449A-8EF7-91DA9045E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28" y="3586856"/>
            <a:ext cx="5705475" cy="857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995BA9-46AC-46CA-AA74-24B2B5C54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28" y="1621177"/>
            <a:ext cx="6849460" cy="116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1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43E6A"/>
      </a:accent1>
      <a:accent2>
        <a:srgbClr val="905E68"/>
      </a:accent2>
      <a:accent3>
        <a:srgbClr val="E5954D"/>
      </a:accent3>
      <a:accent4>
        <a:srgbClr val="EEBB60"/>
      </a:accent4>
      <a:accent5>
        <a:srgbClr val="BEB678"/>
      </a:accent5>
      <a:accent6>
        <a:srgbClr val="9B8D7D"/>
      </a:accent6>
      <a:hlink>
        <a:srgbClr val="0563C1"/>
      </a:hlink>
      <a:folHlink>
        <a:srgbClr val="954F72"/>
      </a:folHlink>
    </a:clrScheme>
    <a:fontScheme name="사용자 지정 6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2348</TotalTime>
  <Words>1825</Words>
  <Application>Microsoft Office PowerPoint</Application>
  <PresentationFormat>Widescreen</PresentationFormat>
  <Paragraphs>224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나눔스퀘어</vt:lpstr>
      <vt:lpstr>나눔스퀘어 ExtraBold</vt:lpstr>
      <vt:lpstr>맑은 고딕</vt:lpstr>
      <vt:lpstr>Arial</vt:lpstr>
      <vt:lpstr>Cambria Math</vt:lpstr>
      <vt:lpstr>Wingdings</vt:lpstr>
      <vt:lpstr>Office 테마</vt:lpstr>
      <vt:lpstr>PowerPoint Presentation</vt:lpstr>
      <vt:lpstr>PowerPoint Presentation</vt:lpstr>
      <vt:lpstr>Abstract</vt:lpstr>
      <vt:lpstr>Introduction</vt:lpstr>
      <vt:lpstr>Introduction</vt:lpstr>
      <vt:lpstr>Learning Algorithm</vt:lpstr>
      <vt:lpstr>Learning Algorithm</vt:lpstr>
      <vt:lpstr>Learning Algorithm</vt:lpstr>
      <vt:lpstr>Learning Algorithm</vt:lpstr>
      <vt:lpstr>Learning Algorithm</vt:lpstr>
      <vt:lpstr>Learning Algorithm</vt:lpstr>
      <vt:lpstr>Learning Algorithm</vt:lpstr>
      <vt:lpstr>Empirical Evaluation</vt:lpstr>
      <vt:lpstr>Empirical Evaluation</vt:lpstr>
      <vt:lpstr>Empirical Evaluation</vt:lpstr>
      <vt:lpstr>Empirical Evaluation</vt:lpstr>
      <vt:lpstr>Empirical Evaluation</vt:lpstr>
      <vt:lpstr>Empirical Evaluation</vt:lpstr>
      <vt:lpstr>Empirical Evaluation</vt:lpstr>
      <vt:lpstr>Computational Complexity</vt:lpstr>
      <vt:lpstr>Discussion and Conclusions</vt:lpstr>
      <vt:lpstr>Discussion and Conclusions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송지원</dc:creator>
  <cp:lastModifiedBy>최상혁</cp:lastModifiedBy>
  <cp:revision>117</cp:revision>
  <dcterms:created xsi:type="dcterms:W3CDTF">2021-05-23T13:25:30Z</dcterms:created>
  <dcterms:modified xsi:type="dcterms:W3CDTF">2021-07-16T18:33:51Z</dcterms:modified>
</cp:coreProperties>
</file>