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8" r:id="rId2"/>
    <p:sldId id="304" r:id="rId3"/>
    <p:sldId id="301" r:id="rId4"/>
    <p:sldId id="300" r:id="rId5"/>
    <p:sldId id="303" r:id="rId6"/>
    <p:sldId id="306" r:id="rId7"/>
    <p:sldId id="308" r:id="rId8"/>
    <p:sldId id="309" r:id="rId9"/>
    <p:sldId id="310" r:id="rId10"/>
    <p:sldId id="312" r:id="rId11"/>
    <p:sldId id="311" r:id="rId12"/>
    <p:sldId id="313" r:id="rId13"/>
    <p:sldId id="315" r:id="rId14"/>
    <p:sldId id="316" r:id="rId15"/>
    <p:sldId id="317" r:id="rId16"/>
    <p:sldId id="318" r:id="rId17"/>
    <p:sldId id="319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E6A"/>
    <a:srgbClr val="7F7F7F"/>
    <a:srgbClr val="BEB678"/>
    <a:srgbClr val="EEBB60"/>
    <a:srgbClr val="E5954D"/>
    <a:srgbClr val="905E68"/>
    <a:srgbClr val="9B8D7D"/>
    <a:srgbClr val="D1CB9F"/>
    <a:srgbClr val="F8A208"/>
    <a:srgbClr val="473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210" autoAdjust="0"/>
  </p:normalViewPr>
  <p:slideViewPr>
    <p:cSldViewPr snapToGrid="0">
      <p:cViewPr>
        <p:scale>
          <a:sx n="50" d="100"/>
          <a:sy n="50" d="100"/>
        </p:scale>
        <p:origin x="285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5B201-D511-41F5-8167-683039A881A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E8601-6D10-4770-9212-B640A7995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95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Self-attention</a:t>
            </a:r>
            <a:r>
              <a:rPr lang="ko-KR" altLang="en-US" dirty="0"/>
              <a:t>에서 </a:t>
            </a:r>
            <a:r>
              <a:rPr lang="en-US" altLang="ko-KR" dirty="0"/>
              <a:t>attention score</a:t>
            </a:r>
            <a:r>
              <a:rPr lang="ko-KR" altLang="en-US" dirty="0"/>
              <a:t>를 얻기 위해 모든 </a:t>
            </a:r>
            <a:r>
              <a:rPr lang="en-US" altLang="ko-KR" dirty="0"/>
              <a:t>Query,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 조합을 탐색해야 함</a:t>
            </a:r>
            <a:r>
              <a:rPr lang="en-US" altLang="ko-KR" dirty="0"/>
              <a:t>. Input length </a:t>
            </a:r>
            <a:r>
              <a:rPr lang="ko-KR" altLang="en-US" dirty="0"/>
              <a:t>의 제곱만큼의 연산이 필요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score(weight)</a:t>
            </a:r>
            <a:r>
              <a:rPr lang="ko-KR" altLang="en-US" dirty="0"/>
              <a:t>를 </a:t>
            </a:r>
            <a:r>
              <a:rPr lang="en-US" altLang="ko-KR" dirty="0"/>
              <a:t>value</a:t>
            </a:r>
            <a:r>
              <a:rPr lang="ko-KR" altLang="en-US" dirty="0"/>
              <a:t>랑 곱하는 것</a:t>
            </a:r>
            <a:r>
              <a:rPr lang="en-US" altLang="ko-KR" dirty="0"/>
              <a:t>!</a:t>
            </a:r>
          </a:p>
          <a:p>
            <a:endParaRPr lang="en-US" dirty="0"/>
          </a:p>
          <a:p>
            <a:r>
              <a:rPr lang="ko-KR" altLang="en-US" dirty="0"/>
              <a:t>앞에서 말했듯 그냥 </a:t>
            </a:r>
            <a:r>
              <a:rPr lang="en-US" altLang="ko-KR" dirty="0"/>
              <a:t>convolution</a:t>
            </a:r>
            <a:r>
              <a:rPr lang="ko-KR" altLang="en-US" dirty="0"/>
              <a:t>은 여기에 안 나와 있는데</a:t>
            </a:r>
            <a:r>
              <a:rPr lang="en-US" altLang="ko-KR" dirty="0"/>
              <a:t>, </a:t>
            </a:r>
            <a:r>
              <a:rPr lang="ko-KR" altLang="en-US" dirty="0"/>
              <a:t>그건 너무 단순함 그래서 </a:t>
            </a:r>
            <a:r>
              <a:rPr lang="en-US" altLang="ko-KR" dirty="0"/>
              <a:t>Dynamic convolution</a:t>
            </a:r>
            <a:r>
              <a:rPr lang="ko-KR" altLang="en-US" dirty="0"/>
              <a:t>을 쓰는데</a:t>
            </a:r>
            <a:endParaRPr lang="en-US" altLang="ko-KR" dirty="0"/>
          </a:p>
          <a:p>
            <a:r>
              <a:rPr lang="en-US" dirty="0"/>
              <a:t>Dynamic convolution </a:t>
            </a:r>
            <a:r>
              <a:rPr lang="ko-KR" altLang="en-US" dirty="0"/>
              <a:t>은 중간에 어떤 </a:t>
            </a:r>
            <a:r>
              <a:rPr lang="en-US" altLang="ko-KR" dirty="0"/>
              <a:t>kernel Generator (</a:t>
            </a:r>
            <a:r>
              <a:rPr lang="ko-KR" altLang="en-US" dirty="0"/>
              <a:t>또 다른 레이어</a:t>
            </a:r>
            <a:r>
              <a:rPr lang="en-US" altLang="ko-KR" dirty="0"/>
              <a:t>) </a:t>
            </a:r>
            <a:r>
              <a:rPr lang="ko-KR" altLang="en-US" dirty="0"/>
              <a:t>가 있어서 </a:t>
            </a:r>
            <a:r>
              <a:rPr lang="en-US" altLang="ko-KR" dirty="0"/>
              <a:t>input</a:t>
            </a:r>
            <a:r>
              <a:rPr lang="ko-KR" altLang="en-US" dirty="0"/>
              <a:t> 에 따라 </a:t>
            </a:r>
            <a:r>
              <a:rPr lang="en-US" altLang="ko-KR" dirty="0"/>
              <a:t>convolution kernel</a:t>
            </a:r>
            <a:r>
              <a:rPr lang="ko-KR" altLang="en-US" dirty="0"/>
              <a:t> 이 바뀜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convolution kernel</a:t>
            </a:r>
            <a:r>
              <a:rPr lang="ko-KR" altLang="en-US" dirty="0"/>
              <a:t> 이 </a:t>
            </a:r>
            <a:r>
              <a:rPr lang="en-US" altLang="ko-KR" dirty="0"/>
              <a:t>attention weight </a:t>
            </a:r>
            <a:r>
              <a:rPr lang="ko-KR" altLang="en-US" dirty="0"/>
              <a:t>과 같은 역할을 하는 것</a:t>
            </a:r>
            <a:r>
              <a:rPr lang="en-US" altLang="ko-KR" dirty="0"/>
              <a:t>!</a:t>
            </a:r>
          </a:p>
          <a:p>
            <a:r>
              <a:rPr lang="en-US" dirty="0"/>
              <a:t>Attention weight </a:t>
            </a:r>
            <a:r>
              <a:rPr lang="ko-KR" altLang="en-US" dirty="0"/>
              <a:t>는 </a:t>
            </a:r>
            <a:r>
              <a:rPr lang="en-US" altLang="ko-KR" dirty="0"/>
              <a:t>value</a:t>
            </a:r>
            <a:r>
              <a:rPr lang="ko-KR" altLang="en-US" dirty="0"/>
              <a:t> 와 곱해져서 </a:t>
            </a:r>
            <a:r>
              <a:rPr lang="en-US" altLang="ko-KR" dirty="0"/>
              <a:t>output</a:t>
            </a:r>
            <a:r>
              <a:rPr lang="ko-KR" altLang="en-US" dirty="0"/>
              <a:t> 생성한다고 </a:t>
            </a:r>
            <a:r>
              <a:rPr lang="ko-KR" altLang="en-US" dirty="0" err="1"/>
              <a:t>했잖아요</a:t>
            </a:r>
            <a:r>
              <a:rPr lang="en-US" altLang="ko-KR" dirty="0"/>
              <a:t>?</a:t>
            </a:r>
          </a:p>
          <a:p>
            <a:r>
              <a:rPr lang="en-US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kernel</a:t>
            </a:r>
            <a:r>
              <a:rPr lang="ko-KR" altLang="en-US" dirty="0"/>
              <a:t> 도 </a:t>
            </a:r>
            <a:r>
              <a:rPr lang="en-US" altLang="ko-KR" dirty="0"/>
              <a:t>value</a:t>
            </a:r>
            <a:r>
              <a:rPr lang="ko-KR" altLang="en-US" dirty="0"/>
              <a:t>와 어떤 </a:t>
            </a:r>
            <a:r>
              <a:rPr lang="en-US" altLang="ko-KR" dirty="0"/>
              <a:t>convolution </a:t>
            </a:r>
            <a:r>
              <a:rPr lang="ko-KR" altLang="en-US" dirty="0"/>
              <a:t>연산을 하면서 </a:t>
            </a:r>
            <a:r>
              <a:rPr lang="en-US" altLang="ko-KR" dirty="0"/>
              <a:t>(kernel</a:t>
            </a:r>
            <a:r>
              <a:rPr lang="ko-KR" altLang="en-US" dirty="0"/>
              <a:t> 이니까 </a:t>
            </a:r>
            <a:r>
              <a:rPr lang="en-US" altLang="ko-KR" dirty="0"/>
              <a:t>convolution </a:t>
            </a:r>
            <a:r>
              <a:rPr lang="ko-KR" altLang="en-US" dirty="0"/>
              <a:t>연산이겠죠</a:t>
            </a:r>
            <a:r>
              <a:rPr lang="en-US" altLang="ko-KR" dirty="0"/>
              <a:t>) output </a:t>
            </a:r>
            <a:r>
              <a:rPr lang="ko-KR" altLang="en-US" dirty="0"/>
              <a:t>을 내뱉는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8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7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 </a:t>
            </a:r>
            <a:r>
              <a:rPr lang="ko-KR" altLang="en-US" dirty="0"/>
              <a:t>수보다도 </a:t>
            </a:r>
            <a:endParaRPr lang="en-US" dirty="0"/>
          </a:p>
          <a:p>
            <a:r>
              <a:rPr lang="en-US" dirty="0"/>
              <a:t>Train FLOPs </a:t>
            </a:r>
            <a:r>
              <a:rPr lang="ko-KR" altLang="en-US" dirty="0"/>
              <a:t>가 매우 적은 게 눈에 띈다</a:t>
            </a:r>
            <a:r>
              <a:rPr lang="en-US" altLang="ko-KR" dirty="0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36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 </a:t>
            </a:r>
            <a:r>
              <a:rPr lang="ko-KR" altLang="en-US" dirty="0"/>
              <a:t>수보다도 </a:t>
            </a:r>
            <a:endParaRPr lang="en-US" dirty="0"/>
          </a:p>
          <a:p>
            <a:r>
              <a:rPr lang="en-US" dirty="0"/>
              <a:t>Train FLOPs </a:t>
            </a:r>
            <a:r>
              <a:rPr lang="ko-KR" altLang="en-US" dirty="0"/>
              <a:t>가 매우 적은 게 눈에 띈다</a:t>
            </a:r>
            <a:r>
              <a:rPr lang="en-US" altLang="ko-KR" dirty="0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11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8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1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9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90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GLU</a:t>
            </a:r>
            <a:r>
              <a:rPr lang="ko-KR" altLang="en-US" dirty="0"/>
              <a:t>는 특별한 </a:t>
            </a:r>
            <a:r>
              <a:rPr lang="en-US" altLang="ko-KR" dirty="0"/>
              <a:t>activation function </a:t>
            </a:r>
            <a:r>
              <a:rPr lang="ko-KR" altLang="en-US" dirty="0"/>
              <a:t>이라고 생각하면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18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21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앞까지는 </a:t>
            </a:r>
            <a:r>
              <a:rPr lang="en-US" altLang="ko-KR" dirty="0"/>
              <a:t>2019</a:t>
            </a:r>
            <a:r>
              <a:rPr lang="ko-KR" altLang="en-US" dirty="0"/>
              <a:t>년에 나온 </a:t>
            </a:r>
            <a:r>
              <a:rPr lang="en-US" altLang="ko-KR" dirty="0"/>
              <a:t>pay less attention </a:t>
            </a:r>
            <a:r>
              <a:rPr lang="ko-KR" altLang="en-US" dirty="0"/>
              <a:t>논문 내용이고</a:t>
            </a:r>
            <a:endParaRPr lang="en-US" altLang="ko-KR" dirty="0"/>
          </a:p>
          <a:p>
            <a:r>
              <a:rPr lang="ko-KR" altLang="en-US" dirty="0"/>
              <a:t>여기부터 이제 이 </a:t>
            </a:r>
            <a:r>
              <a:rPr lang="en-US" altLang="ko-KR" dirty="0"/>
              <a:t>paper</a:t>
            </a:r>
            <a:r>
              <a:rPr lang="ko-KR" altLang="en-US" dirty="0"/>
              <a:t>의 </a:t>
            </a:r>
            <a:r>
              <a:rPr lang="en-US" altLang="ko-KR" dirty="0"/>
              <a:t>novelty </a:t>
            </a:r>
            <a:r>
              <a:rPr lang="ko-KR" altLang="en-US" dirty="0"/>
              <a:t>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Depthwise</a:t>
            </a:r>
            <a:r>
              <a:rPr lang="en-US" altLang="ko-KR" dirty="0"/>
              <a:t> separable</a:t>
            </a:r>
            <a:r>
              <a:rPr lang="ko-KR" altLang="en-US" dirty="0"/>
              <a:t>은 또 다른 종류의 </a:t>
            </a:r>
            <a:r>
              <a:rPr lang="en-US" altLang="ko-KR" dirty="0"/>
              <a:t>convolution</a:t>
            </a:r>
            <a:r>
              <a:rPr lang="ko-KR" altLang="en-US" dirty="0"/>
              <a:t>인데 </a:t>
            </a:r>
            <a:r>
              <a:rPr lang="en-US" altLang="ko-KR" dirty="0" err="1"/>
              <a:t>depthwise</a:t>
            </a:r>
            <a:r>
              <a:rPr lang="ko-KR" altLang="en-US" dirty="0"/>
              <a:t>에서 </a:t>
            </a:r>
            <a:r>
              <a:rPr lang="en-US" altLang="ko-KR" dirty="0"/>
              <a:t>dimension </a:t>
            </a:r>
            <a:r>
              <a:rPr lang="ko-KR" altLang="en-US" dirty="0"/>
              <a:t>방향으로 </a:t>
            </a:r>
            <a:r>
              <a:rPr lang="en-US" altLang="ko-KR" dirty="0"/>
              <a:t>convolution</a:t>
            </a:r>
            <a:r>
              <a:rPr lang="ko-KR" altLang="en-US" dirty="0"/>
              <a:t>을 해주는 것이고</a:t>
            </a:r>
            <a:r>
              <a:rPr lang="en-US" altLang="ko-KR" dirty="0"/>
              <a:t>, </a:t>
            </a:r>
            <a:r>
              <a:rPr lang="ko-KR" altLang="en-US" dirty="0"/>
              <a:t>자세한 건 앞서 언급한 </a:t>
            </a:r>
            <a:r>
              <a:rPr lang="en-US" altLang="ko-KR" dirty="0"/>
              <a:t>Wu</a:t>
            </a:r>
            <a:r>
              <a:rPr lang="ko-KR" altLang="en-US" dirty="0"/>
              <a:t>의 </a:t>
            </a:r>
            <a:r>
              <a:rPr lang="en-US" dirty="0"/>
              <a:t>PAY LESS ATTENTION </a:t>
            </a:r>
            <a:r>
              <a:rPr lang="ko-KR" altLang="en-US" dirty="0"/>
              <a:t>논문을 참조하세요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0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2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AF9A4C0D-2F62-4867-9D68-73E745BEC9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86122"/>
            <a:ext cx="12192000" cy="3475979"/>
          </a:xfrm>
          <a:solidFill>
            <a:srgbClr val="543E6A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1800"/>
              </a:spcBef>
              <a:buNone/>
              <a:defRPr sz="4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 1</a:t>
            </a:r>
          </a:p>
          <a:p>
            <a:pPr lvl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 2</a:t>
            </a:r>
          </a:p>
          <a:p>
            <a:pPr lvl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 3</a:t>
            </a:r>
          </a:p>
          <a:p>
            <a:pPr lvl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 4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CBE1546-D749-4E95-B96A-29DFC31CCF84}"/>
              </a:ext>
            </a:extLst>
          </p:cNvPr>
          <p:cNvSpPr>
            <a:spLocks noGrp="1"/>
          </p:cNvSpPr>
          <p:nvPr userDrawn="1">
            <p:ph sz="quarter" idx="11" hasCustomPrompt="1"/>
          </p:nvPr>
        </p:nvSpPr>
        <p:spPr>
          <a:xfrm>
            <a:off x="3431357" y="4854806"/>
            <a:ext cx="5329286" cy="1291470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Some Information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CF3B9D-FE69-4B39-A489-5071A4DFE045}"/>
              </a:ext>
            </a:extLst>
          </p:cNvPr>
          <p:cNvCxnSpPr>
            <a:cxnSpLocks/>
          </p:cNvCxnSpPr>
          <p:nvPr userDrawn="1"/>
        </p:nvCxnSpPr>
        <p:spPr>
          <a:xfrm>
            <a:off x="3833567" y="6216975"/>
            <a:ext cx="45248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85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AF9A4C0D-2F62-4867-9D68-73E745BEC9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90775" y="1531937"/>
            <a:ext cx="7410450" cy="3794126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1800"/>
              </a:spcBef>
              <a:buNone/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 1</a:t>
            </a:r>
          </a:p>
          <a:p>
            <a:pPr lvl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 2</a:t>
            </a:r>
          </a:p>
          <a:p>
            <a:pPr lvl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 3</a:t>
            </a:r>
          </a:p>
          <a:p>
            <a:pPr lvl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 4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208189B-3EF7-480F-A994-9533F65D21DC}"/>
              </a:ext>
            </a:extLst>
          </p:cNvPr>
          <p:cNvCxnSpPr>
            <a:cxnSpLocks/>
          </p:cNvCxnSpPr>
          <p:nvPr userDrawn="1"/>
        </p:nvCxnSpPr>
        <p:spPr>
          <a:xfrm>
            <a:off x="2085975" y="2043112"/>
            <a:ext cx="0" cy="2771775"/>
          </a:xfrm>
          <a:prstGeom prst="line">
            <a:avLst/>
          </a:prstGeom>
          <a:ln w="19050">
            <a:solidFill>
              <a:srgbClr val="543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2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1D054-300C-48D9-B804-0DCBB982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62102"/>
            <a:ext cx="11531600" cy="4330699"/>
          </a:xfrm>
        </p:spPr>
        <p:txBody>
          <a:bodyPr/>
          <a:lstStyle>
            <a:lvl1pPr>
              <a:lnSpc>
                <a:spcPct val="110000"/>
              </a:lnSpc>
              <a:defRPr sz="2000"/>
            </a:lvl1pPr>
            <a:lvl2pPr>
              <a:lnSpc>
                <a:spcPct val="110000"/>
              </a:lnSpc>
              <a:defRPr sz="2000"/>
            </a:lvl2pPr>
            <a:lvl3pPr>
              <a:lnSpc>
                <a:spcPct val="110000"/>
              </a:lnSpc>
              <a:defRPr sz="20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9E82E-7535-4E84-BE3D-97316C46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F316C-E2E1-42D7-A4E7-AD0E97214EA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A72831-78E6-4025-AACE-B3548BECDFE5}"/>
              </a:ext>
            </a:extLst>
          </p:cNvPr>
          <p:cNvCxnSpPr>
            <a:cxnSpLocks/>
          </p:cNvCxnSpPr>
          <p:nvPr userDrawn="1"/>
        </p:nvCxnSpPr>
        <p:spPr>
          <a:xfrm>
            <a:off x="330200" y="6315075"/>
            <a:ext cx="115316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B208011B-BAAD-4E10-8A7A-89085D7ED0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201" y="5892800"/>
            <a:ext cx="2527300" cy="381000"/>
          </a:xfrm>
        </p:spPr>
        <p:txBody>
          <a:bodyPr lIns="36000" tIns="36000" rIns="36000" bIns="36000" anchor="b"/>
          <a:lstStyle>
            <a:lvl1pPr marL="144000" indent="-144000">
              <a:buFont typeface="+mj-lt"/>
              <a:buAutoNum type="arabicPeriod"/>
              <a:defRPr sz="900"/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B49BEFC-C4E0-45F0-B8E2-2322CC16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54001"/>
            <a:ext cx="11531600" cy="711199"/>
          </a:xfrm>
        </p:spPr>
        <p:txBody>
          <a:bodyPr tIns="36000" rIns="90000" bIns="36000" anchor="b" anchorCtr="0">
            <a:noAutofit/>
          </a:bodyPr>
          <a:lstStyle>
            <a:lvl1pPr>
              <a:defRPr sz="36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5" name="직선 연결선 6">
            <a:extLst>
              <a:ext uri="{FF2B5EF4-FFF2-40B4-BE49-F238E27FC236}">
                <a16:creationId xmlns:a16="http://schemas.microsoft.com/office/drawing/2014/main" id="{21FD644B-9285-4CAA-85C5-5258EAA37715}"/>
              </a:ext>
            </a:extLst>
          </p:cNvPr>
          <p:cNvCxnSpPr>
            <a:cxnSpLocks/>
          </p:cNvCxnSpPr>
          <p:nvPr userDrawn="1"/>
        </p:nvCxnSpPr>
        <p:spPr>
          <a:xfrm>
            <a:off x="330200" y="1428749"/>
            <a:ext cx="11531600" cy="0"/>
          </a:xfrm>
          <a:prstGeom prst="line">
            <a:avLst/>
          </a:prstGeom>
          <a:ln w="19050">
            <a:solidFill>
              <a:srgbClr val="543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BF27AED2-872A-4B18-9F4A-5928EF3653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0200" y="965200"/>
            <a:ext cx="11531600" cy="464124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806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1D054-300C-48D9-B804-0DCBB982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1" y="1935029"/>
            <a:ext cx="5652000" cy="3957772"/>
          </a:xfrm>
        </p:spPr>
        <p:txBody>
          <a:bodyPr/>
          <a:lstStyle>
            <a:lvl1pPr>
              <a:lnSpc>
                <a:spcPct val="110000"/>
              </a:lnSpc>
              <a:defRPr sz="2000"/>
            </a:lvl1pPr>
            <a:lvl2pPr>
              <a:lnSpc>
                <a:spcPct val="110000"/>
              </a:lnSpc>
              <a:defRPr sz="2000"/>
            </a:lvl2pPr>
            <a:lvl3pPr>
              <a:lnSpc>
                <a:spcPct val="110000"/>
              </a:lnSpc>
              <a:defRPr sz="20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9E82E-7535-4E84-BE3D-97316C46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F316C-E2E1-42D7-A4E7-AD0E97214EA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A72831-78E6-4025-AACE-B3548BECDFE5}"/>
              </a:ext>
            </a:extLst>
          </p:cNvPr>
          <p:cNvCxnSpPr>
            <a:cxnSpLocks/>
          </p:cNvCxnSpPr>
          <p:nvPr userDrawn="1"/>
        </p:nvCxnSpPr>
        <p:spPr>
          <a:xfrm>
            <a:off x="330200" y="6315075"/>
            <a:ext cx="115316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2477E25-B6FC-4744-AC89-377259C09F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200" y="1502176"/>
            <a:ext cx="5652000" cy="360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FE70F23-AB7C-4B99-A029-6E923489143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03953" y="1935029"/>
            <a:ext cx="5652000" cy="3957772"/>
          </a:xfrm>
        </p:spPr>
        <p:txBody>
          <a:bodyPr/>
          <a:lstStyle>
            <a:lvl1pPr>
              <a:lnSpc>
                <a:spcPct val="110000"/>
              </a:lnSpc>
              <a:defRPr sz="2000"/>
            </a:lvl1pPr>
            <a:lvl2pPr>
              <a:lnSpc>
                <a:spcPct val="110000"/>
              </a:lnSpc>
              <a:defRPr sz="2000"/>
            </a:lvl2pPr>
            <a:lvl3pPr>
              <a:lnSpc>
                <a:spcPct val="110000"/>
              </a:lnSpc>
              <a:defRPr sz="20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DBCC46C2-4D82-42F1-8488-B8A6008E8E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3952" y="1502176"/>
            <a:ext cx="5652000" cy="360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1F7802E3-377C-4873-B821-9421B8D8FC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0201" y="5892800"/>
            <a:ext cx="2527300" cy="381000"/>
          </a:xfrm>
        </p:spPr>
        <p:txBody>
          <a:bodyPr lIns="36000" tIns="36000" rIns="36000" bIns="36000" anchor="b"/>
          <a:lstStyle>
            <a:lvl1pPr marL="144000" indent="-144000">
              <a:buFont typeface="+mj-lt"/>
              <a:buAutoNum type="arabicPeriod"/>
              <a:defRPr sz="900"/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29BBF1B-BF6A-4CDE-91D7-BB140547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54001"/>
            <a:ext cx="11531600" cy="711199"/>
          </a:xfrm>
        </p:spPr>
        <p:txBody>
          <a:bodyPr tIns="36000" rIns="90000" bIns="36000" anchor="b" anchorCtr="0">
            <a:noAutofit/>
          </a:bodyPr>
          <a:lstStyle>
            <a:lvl1pPr>
              <a:defRPr sz="36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7" name="직선 연결선 6">
            <a:extLst>
              <a:ext uri="{FF2B5EF4-FFF2-40B4-BE49-F238E27FC236}">
                <a16:creationId xmlns:a16="http://schemas.microsoft.com/office/drawing/2014/main" id="{1D8C90F6-1751-4960-AEC5-AB61BE508689}"/>
              </a:ext>
            </a:extLst>
          </p:cNvPr>
          <p:cNvCxnSpPr>
            <a:cxnSpLocks/>
          </p:cNvCxnSpPr>
          <p:nvPr userDrawn="1"/>
        </p:nvCxnSpPr>
        <p:spPr>
          <a:xfrm>
            <a:off x="330200" y="1428749"/>
            <a:ext cx="11531600" cy="0"/>
          </a:xfrm>
          <a:prstGeom prst="line">
            <a:avLst/>
          </a:prstGeom>
          <a:ln w="19050">
            <a:solidFill>
              <a:srgbClr val="543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CBC120E2-10A1-4C1B-B247-79DBC850C4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0200" y="965200"/>
            <a:ext cx="11531600" cy="464124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4114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6366886-97F8-49F0-B654-599E28300B85}"/>
              </a:ext>
            </a:extLst>
          </p:cNvPr>
          <p:cNvSpPr/>
          <p:nvPr userDrawn="1"/>
        </p:nvSpPr>
        <p:spPr>
          <a:xfrm>
            <a:off x="1" y="0"/>
            <a:ext cx="12192001" cy="6858000"/>
          </a:xfrm>
          <a:prstGeom prst="rect">
            <a:avLst/>
          </a:prstGeom>
          <a:solidFill>
            <a:srgbClr val="543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2BD190-D8A6-4D7C-8728-3B7FC60B83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200" y="2878755"/>
            <a:ext cx="11531600" cy="1100490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6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533E8FE-18DA-4439-B03B-F4D2E26EC569}"/>
              </a:ext>
            </a:extLst>
          </p:cNvPr>
          <p:cNvCxnSpPr>
            <a:cxnSpLocks/>
          </p:cNvCxnSpPr>
          <p:nvPr userDrawn="1"/>
        </p:nvCxnSpPr>
        <p:spPr>
          <a:xfrm>
            <a:off x="6095999" y="2"/>
            <a:ext cx="0" cy="2337487"/>
          </a:xfrm>
          <a:prstGeom prst="line">
            <a:avLst/>
          </a:prstGeom>
          <a:ln w="12700">
            <a:solidFill>
              <a:schemeClr val="bg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93D7EC-B43E-45D3-A59F-F631BF19834D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303435"/>
            <a:ext cx="0" cy="1314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0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FD4FA3-BDA7-4BED-B6E3-E6E5C599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54000"/>
            <a:ext cx="11531600" cy="106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127710-3936-438F-9421-18A21AD5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200" y="1800799"/>
            <a:ext cx="11531600" cy="4092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5BC15-0BE0-4E78-B842-C176EFB5F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8600" y="6356352"/>
            <a:ext cx="2743200" cy="247651"/>
          </a:xfrm>
          <a:prstGeom prst="rect">
            <a:avLst/>
          </a:prstGeom>
        </p:spPr>
        <p:txBody>
          <a:bodyPr vert="horz" lIns="36000" tIns="36000" rIns="36000" bIns="36000" rtlCol="0" anchor="b" anchorCtr="0"/>
          <a:lstStyle>
            <a:lvl1pPr algn="r">
              <a:defRPr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C169DCE-FA15-471E-8A92-C23FE348E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35188D-AD8A-45F9-981D-1A2619EC316E}"/>
              </a:ext>
            </a:extLst>
          </p:cNvPr>
          <p:cNvSpPr/>
          <p:nvPr userDrawn="1"/>
        </p:nvSpPr>
        <p:spPr>
          <a:xfrm>
            <a:off x="11374322" y="-635734"/>
            <a:ext cx="817679" cy="481908"/>
          </a:xfrm>
          <a:prstGeom prst="rect">
            <a:avLst/>
          </a:prstGeom>
          <a:solidFill>
            <a:srgbClr val="9B8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#9B8D7D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F00E56-1DB5-404F-BBEB-319029EA8803}"/>
              </a:ext>
            </a:extLst>
          </p:cNvPr>
          <p:cNvSpPr/>
          <p:nvPr userDrawn="1"/>
        </p:nvSpPr>
        <p:spPr>
          <a:xfrm>
            <a:off x="7706331" y="-635734"/>
            <a:ext cx="817679" cy="481908"/>
          </a:xfrm>
          <a:prstGeom prst="rect">
            <a:avLst/>
          </a:prstGeom>
          <a:solidFill>
            <a:srgbClr val="90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#905E68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8FCEB-AB35-4369-A0A2-D4F81366C98C}"/>
              </a:ext>
            </a:extLst>
          </p:cNvPr>
          <p:cNvSpPr/>
          <p:nvPr userDrawn="1"/>
        </p:nvSpPr>
        <p:spPr>
          <a:xfrm>
            <a:off x="8623330" y="-635734"/>
            <a:ext cx="817679" cy="481908"/>
          </a:xfrm>
          <a:prstGeom prst="rect">
            <a:avLst/>
          </a:prstGeom>
          <a:solidFill>
            <a:srgbClr val="E59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#E5954D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4B24CA-FC6F-4F5D-8BD1-845FB736BB98}"/>
              </a:ext>
            </a:extLst>
          </p:cNvPr>
          <p:cNvSpPr/>
          <p:nvPr userDrawn="1"/>
        </p:nvSpPr>
        <p:spPr>
          <a:xfrm>
            <a:off x="9540327" y="-635734"/>
            <a:ext cx="817679" cy="481908"/>
          </a:xfrm>
          <a:prstGeom prst="rect">
            <a:avLst/>
          </a:prstGeom>
          <a:solidFill>
            <a:srgbClr val="EEB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#EEBB60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5F0D37-F8E5-4F8C-8E33-7AA13D1A3F2B}"/>
              </a:ext>
            </a:extLst>
          </p:cNvPr>
          <p:cNvSpPr/>
          <p:nvPr userDrawn="1"/>
        </p:nvSpPr>
        <p:spPr>
          <a:xfrm>
            <a:off x="10457326" y="-635734"/>
            <a:ext cx="817679" cy="481908"/>
          </a:xfrm>
          <a:prstGeom prst="rect">
            <a:avLst/>
          </a:prstGeom>
          <a:solidFill>
            <a:srgbClr val="BEB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#BEB678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26D9ED-1D15-4230-98C5-D6CCB3337AD7}"/>
              </a:ext>
            </a:extLst>
          </p:cNvPr>
          <p:cNvSpPr/>
          <p:nvPr userDrawn="1"/>
        </p:nvSpPr>
        <p:spPr>
          <a:xfrm>
            <a:off x="6789334" y="-635734"/>
            <a:ext cx="817679" cy="481908"/>
          </a:xfrm>
          <a:prstGeom prst="rect">
            <a:avLst/>
          </a:prstGeom>
          <a:solidFill>
            <a:srgbClr val="543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#543E6A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9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50" r:id="rId3"/>
    <p:sldLayoutId id="2147483659" r:id="rId4"/>
    <p:sldLayoutId id="2147483656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144000" indent="-144000" algn="l" defTabSz="91440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288000" indent="-1440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432000" indent="-144000" algn="l" defTabSz="914400" rtl="0" eaLnBrk="1" latinLnBrk="1" hangingPunct="1">
        <a:lnSpc>
          <a:spcPct val="90000"/>
        </a:lnSpc>
        <a:spcBef>
          <a:spcPts val="600"/>
        </a:spcBef>
        <a:buFont typeface="나눔스퀘어" panose="020B0600000101010101" pitchFamily="50" charset="-127"/>
        <a:buChar char="–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576000" indent="-144000" algn="l" defTabSz="91440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720000" indent="-1440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15A311-4AC2-4AC5-AB3F-21F5901B7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/>
              <a:t>NeurIPS</a:t>
            </a:r>
            <a:r>
              <a:rPr lang="en-US" sz="2400" dirty="0"/>
              <a:t> 2020</a:t>
            </a:r>
          </a:p>
          <a:p>
            <a:r>
              <a:rPr lang="en-US" dirty="0" err="1"/>
              <a:t>ConvBERT</a:t>
            </a:r>
            <a:r>
              <a:rPr lang="en-US" dirty="0"/>
              <a:t>: Improving BERT with</a:t>
            </a:r>
          </a:p>
          <a:p>
            <a:r>
              <a:rPr lang="en-US" dirty="0"/>
              <a:t>Span-based Dynamic Convolution</a:t>
            </a:r>
          </a:p>
          <a:p>
            <a:r>
              <a:rPr lang="nb-NO" sz="2800" dirty="0"/>
              <a:t>Jiang, Z., Yu, W., Zhou, D., Chen, Y., Feng, J., &amp; Yan, S.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BA3B-1E3E-4E03-B27C-F57DC9E70E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NLP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masters</a:t>
            </a:r>
          </a:p>
          <a:p>
            <a:r>
              <a:rPr lang="en-US" dirty="0">
                <a:latin typeface="+mn-lt"/>
              </a:rPr>
              <a:t>2021.07.10</a:t>
            </a:r>
          </a:p>
          <a:p>
            <a:r>
              <a:rPr lang="ko-KR" altLang="en-US" dirty="0"/>
              <a:t>최상혁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489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F40-0E84-48BF-860C-72A73595C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Attention vs Convolution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644EDE-86FD-4D6E-BDA9-AE9BA9FC2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80" y="1723790"/>
            <a:ext cx="10054440" cy="4359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900CC9-0B10-4F34-A784-BE36D2B4F021}"/>
              </a:ext>
            </a:extLst>
          </p:cNvPr>
          <p:cNvSpPr/>
          <p:nvPr/>
        </p:nvSpPr>
        <p:spPr>
          <a:xfrm>
            <a:off x="4764505" y="1723790"/>
            <a:ext cx="2422357" cy="34417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0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F40-0E84-48BF-860C-72A73595C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Convolution … (Wu et al. 2019)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95477A-CCCF-4927-B75B-57D275999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81" r="38107" b="20315"/>
          <a:stretch/>
        </p:blipFill>
        <p:spPr>
          <a:xfrm>
            <a:off x="8341895" y="1600201"/>
            <a:ext cx="3182641" cy="4560398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5F7583D5-17F3-4679-BE84-0420DD2462B0}"/>
              </a:ext>
            </a:extLst>
          </p:cNvPr>
          <p:cNvSpPr txBox="1">
            <a:spLocks/>
          </p:cNvSpPr>
          <p:nvPr/>
        </p:nvSpPr>
        <p:spPr>
          <a:xfrm>
            <a:off x="330200" y="1545329"/>
            <a:ext cx="7851274" cy="4231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44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288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432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나눔스퀘어" panose="020B0600000101010101" pitchFamily="50" charset="-127"/>
              <a:buChar char="–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576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720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dirty="0"/>
              <a:t>Convolution</a:t>
            </a:r>
            <a:r>
              <a:rPr lang="ko-KR" altLang="en-US" dirty="0"/>
              <a:t>의 문제점</a:t>
            </a:r>
            <a:r>
              <a:rPr lang="en-US" altLang="ko-KR" dirty="0"/>
              <a:t>:  Input</a:t>
            </a:r>
            <a:r>
              <a:rPr lang="ko-KR" altLang="en-US" dirty="0"/>
              <a:t>에 상관없이 </a:t>
            </a:r>
            <a:r>
              <a:rPr lang="en-US" altLang="ko-KR" dirty="0"/>
              <a:t>filter</a:t>
            </a:r>
            <a:r>
              <a:rPr lang="ko-KR" altLang="en-US" dirty="0"/>
              <a:t>가 항상 똑같다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어떤 단어인지에 상관없이 항상 같은 연산을 하게 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Dynamic convolution:</a:t>
            </a:r>
            <a:br>
              <a:rPr lang="en-US" altLang="ko-KR" dirty="0"/>
            </a:br>
            <a:r>
              <a:rPr lang="en-US" altLang="ko-KR" dirty="0"/>
              <a:t>kernel</a:t>
            </a:r>
            <a:r>
              <a:rPr lang="ko-KR" altLang="en-US" dirty="0"/>
              <a:t>이 </a:t>
            </a:r>
            <a:r>
              <a:rPr lang="en-US" altLang="ko-KR" dirty="0"/>
              <a:t>input token (center word)</a:t>
            </a:r>
            <a:r>
              <a:rPr lang="ko-KR" altLang="en-US" dirty="0"/>
              <a:t>에 따라 바뀜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“can better utilize the input information and </a:t>
            </a:r>
            <a:br>
              <a:rPr lang="en-US" altLang="ko-KR" dirty="0"/>
            </a:br>
            <a:r>
              <a:rPr lang="en-US" altLang="ko-KR" dirty="0"/>
              <a:t>generate kernel conditioned on the input token”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LConv</a:t>
            </a:r>
            <a:r>
              <a:rPr lang="ko-KR" altLang="en-US" dirty="0"/>
              <a:t>만 썼을 때보다 </a:t>
            </a:r>
            <a:r>
              <a:rPr lang="en-US" altLang="ko-KR" dirty="0"/>
              <a:t>flexibility </a:t>
            </a:r>
            <a:r>
              <a:rPr lang="ko-KR" altLang="en-US" dirty="0"/>
              <a:t>증가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연산이 살짝 증가하긴 하지만</a:t>
            </a:r>
            <a:r>
              <a:rPr lang="en-US" altLang="ko-KR" dirty="0"/>
              <a:t>, Self-attention</a:t>
            </a:r>
            <a:r>
              <a:rPr lang="ko-KR" altLang="en-US" dirty="0"/>
              <a:t>과 비교하면 훨씬 적음</a:t>
            </a:r>
            <a:r>
              <a:rPr lang="en-US" altLang="ko-KR" dirty="0"/>
              <a:t>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22F5DD-98FD-44D4-91A8-60CBDD635C4B}"/>
              </a:ext>
            </a:extLst>
          </p:cNvPr>
          <p:cNvSpPr/>
          <p:nvPr/>
        </p:nvSpPr>
        <p:spPr>
          <a:xfrm>
            <a:off x="8066869" y="4046439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“kernel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generator”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2B87C9-DB24-4E92-BD16-22CEFBCBC7EB}"/>
              </a:ext>
            </a:extLst>
          </p:cNvPr>
          <p:cNvSpPr/>
          <p:nvPr/>
        </p:nvSpPr>
        <p:spPr>
          <a:xfrm>
            <a:off x="8486274" y="2695074"/>
            <a:ext cx="1267592" cy="1318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4723F8-D2CD-472C-A298-F4950D63F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88" r="4527" b="20338"/>
          <a:stretch/>
        </p:blipFill>
        <p:spPr>
          <a:xfrm>
            <a:off x="7917715" y="1558925"/>
            <a:ext cx="4136591" cy="42042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F40-0E84-48BF-860C-72A73595C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Span-based Dynamic Convolution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5F7583D5-17F3-4679-BE84-0420DD2462B0}"/>
              </a:ext>
            </a:extLst>
          </p:cNvPr>
          <p:cNvSpPr txBox="1">
            <a:spLocks/>
          </p:cNvSpPr>
          <p:nvPr/>
        </p:nvSpPr>
        <p:spPr>
          <a:xfrm>
            <a:off x="330200" y="1531733"/>
            <a:ext cx="7851274" cy="4231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44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288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432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나눔스퀘어" panose="020B0600000101010101" pitchFamily="50" charset="-127"/>
              <a:buChar char="–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576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720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dirty="0"/>
              <a:t>Dynamic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  <a:r>
              <a:rPr lang="ko-KR" altLang="en-US" dirty="0"/>
              <a:t>의 문제점</a:t>
            </a:r>
            <a:r>
              <a:rPr lang="en-US" altLang="ko-KR" dirty="0"/>
              <a:t>:  single input</a:t>
            </a:r>
            <a:r>
              <a:rPr lang="ko-KR" altLang="en-US" dirty="0"/>
              <a:t>이 </a:t>
            </a:r>
            <a:r>
              <a:rPr lang="en-US" altLang="ko-KR" dirty="0"/>
              <a:t>kernel</a:t>
            </a:r>
            <a:r>
              <a:rPr lang="ko-KR" altLang="en-US" dirty="0"/>
              <a:t>을 </a:t>
            </a:r>
            <a:r>
              <a:rPr lang="en-US" altLang="ko-KR" dirty="0"/>
              <a:t>generate.</a:t>
            </a:r>
            <a:br>
              <a:rPr lang="en-US" altLang="ko-KR" dirty="0"/>
            </a:br>
            <a:r>
              <a:rPr lang="en-US" altLang="ko-KR" dirty="0"/>
              <a:t>=&gt; Context(relative position)</a:t>
            </a:r>
            <a:r>
              <a:rPr lang="ko-KR" altLang="en-US" dirty="0"/>
              <a:t>에 상관없이 같은 단어이기만 하면 항상 같은 연산을 하게 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Span-based Dynamic convolution</a:t>
            </a:r>
            <a:br>
              <a:rPr lang="en-US" altLang="ko-KR" dirty="0"/>
            </a:br>
            <a:r>
              <a:rPr lang="en-US" altLang="ko-KR" dirty="0"/>
              <a:t>Depth-wise separable convolution</a:t>
            </a:r>
            <a:r>
              <a:rPr lang="ko-KR" altLang="en-US" dirty="0"/>
              <a:t>으로 </a:t>
            </a:r>
            <a:r>
              <a:rPr lang="en-US" altLang="ko-KR" dirty="0"/>
              <a:t>Key(Ks)</a:t>
            </a:r>
            <a:r>
              <a:rPr lang="ko-KR" altLang="en-US" dirty="0"/>
              <a:t>를 생성</a:t>
            </a:r>
            <a:br>
              <a:rPr lang="en-US" altLang="ko-KR" dirty="0"/>
            </a:br>
            <a:r>
              <a:rPr lang="ko-KR" altLang="en-US" dirty="0"/>
              <a:t>마치 </a:t>
            </a:r>
            <a:r>
              <a:rPr lang="en-US" altLang="ko-KR" dirty="0"/>
              <a:t>Self-attention</a:t>
            </a:r>
            <a:r>
              <a:rPr lang="ko-KR" altLang="en-US" dirty="0"/>
              <a:t>에서 </a:t>
            </a:r>
            <a:r>
              <a:rPr lang="en-US" altLang="ko-KR" dirty="0"/>
              <a:t>attention score</a:t>
            </a:r>
            <a:r>
              <a:rPr lang="ko-KR" altLang="en-US" dirty="0"/>
              <a:t>를 구하듯이 </a:t>
            </a:r>
            <a:r>
              <a:rPr lang="en-US" altLang="ko-KR" dirty="0"/>
              <a:t>Kernel</a:t>
            </a:r>
            <a:r>
              <a:rPr lang="ko-KR" altLang="en-US" dirty="0"/>
              <a:t> 생성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“capture local dependency more effectively”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A899F-CA29-40FD-983C-F80BD275008A}"/>
              </a:ext>
            </a:extLst>
          </p:cNvPr>
          <p:cNvSpPr/>
          <p:nvPr/>
        </p:nvSpPr>
        <p:spPr>
          <a:xfrm>
            <a:off x="7949799" y="2630905"/>
            <a:ext cx="2589864" cy="2101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0F1B46-4792-4EA5-A43D-D6F72C78696A}"/>
              </a:ext>
            </a:extLst>
          </p:cNvPr>
          <p:cNvSpPr/>
          <p:nvPr/>
        </p:nvSpPr>
        <p:spPr>
          <a:xfrm>
            <a:off x="7401485" y="4732420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“kernel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generator”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9E8AF4-0D8E-4D44-93F6-672059D8E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02" y="4204644"/>
            <a:ext cx="6957868" cy="4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8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F40-0E84-48BF-860C-72A73595C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386243-F1CF-495C-A205-C9F95868C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0"/>
          <a:stretch/>
        </p:blipFill>
        <p:spPr>
          <a:xfrm>
            <a:off x="7110412" y="1478977"/>
            <a:ext cx="5081588" cy="47942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77B5B-7E12-4BDC-BF00-3A2FE055B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61529"/>
            <a:ext cx="11531600" cy="43306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Mixed Attention</a:t>
            </a:r>
            <a:br>
              <a:rPr lang="en-US" dirty="0"/>
            </a:br>
            <a:r>
              <a:rPr lang="en-US" dirty="0"/>
              <a:t>Self-attention</a:t>
            </a:r>
            <a:r>
              <a:rPr lang="ko-KR" altLang="en-US" dirty="0"/>
              <a:t>과 </a:t>
            </a:r>
            <a:r>
              <a:rPr lang="en-US" altLang="ko-KR" dirty="0"/>
              <a:t>Span-based Dynamic Convolution</a:t>
            </a:r>
            <a:r>
              <a:rPr lang="ko-KR" altLang="en-US" dirty="0"/>
              <a:t>을 </a:t>
            </a:r>
            <a:r>
              <a:rPr lang="en-US" altLang="ko-KR" dirty="0"/>
              <a:t>Mix</a:t>
            </a:r>
            <a:br>
              <a:rPr lang="en-US" altLang="ko-KR" dirty="0"/>
            </a:br>
            <a:r>
              <a:rPr lang="ko-KR" altLang="en-US" dirty="0"/>
              <a:t>마지막에 </a:t>
            </a:r>
            <a:r>
              <a:rPr lang="en-US" altLang="ko-KR" dirty="0"/>
              <a:t>feed-forward</a:t>
            </a:r>
            <a:r>
              <a:rPr lang="ko-KR" altLang="en-US" dirty="0"/>
              <a:t>에서 각각의 차원을 축소시켜서 </a:t>
            </a:r>
            <a:r>
              <a:rPr lang="en-US" altLang="ko-KR" dirty="0"/>
              <a:t>concatenate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Bottleneck design for self-attention</a:t>
            </a:r>
            <a:br>
              <a:rPr lang="en-US" dirty="0"/>
            </a:br>
            <a:r>
              <a:rPr lang="en-US" dirty="0"/>
              <a:t>1) Reduce the dim. of self-attention</a:t>
            </a:r>
            <a:r>
              <a:rPr lang="ko-KR" altLang="en-US" dirty="0"/>
              <a:t> </a:t>
            </a:r>
            <a:r>
              <a:rPr lang="en-US" altLang="ko-KR" dirty="0"/>
              <a:t>key K</a:t>
            </a:r>
            <a:br>
              <a:rPr lang="en-US" altLang="ko-KR" dirty="0"/>
            </a:br>
            <a:r>
              <a:rPr lang="en-US" altLang="ko-KR" dirty="0"/>
              <a:t>2) Reduce the # of attention heads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Grouped feed-forward module</a:t>
            </a:r>
            <a:br>
              <a:rPr lang="en-US" dirty="0"/>
            </a:br>
            <a:r>
              <a:rPr lang="en-US" dirty="0"/>
              <a:t>BERT</a:t>
            </a:r>
            <a:r>
              <a:rPr lang="ko-KR" altLang="en-US" dirty="0"/>
              <a:t>에서 </a:t>
            </a:r>
            <a:r>
              <a:rPr lang="en-US" altLang="ko-KR" dirty="0"/>
              <a:t>Attention </a:t>
            </a:r>
            <a:r>
              <a:rPr lang="ko-KR" altLang="en-US" dirty="0"/>
              <a:t>다음 </a:t>
            </a:r>
            <a:r>
              <a:rPr lang="en-US" dirty="0"/>
              <a:t>Linear </a:t>
            </a:r>
            <a:r>
              <a:rPr lang="ko-KR" altLang="en-US" dirty="0"/>
              <a:t>연산이 꽤 크다</a:t>
            </a:r>
            <a:br>
              <a:rPr lang="en-US" altLang="ko-KR" dirty="0"/>
            </a:br>
            <a:r>
              <a:rPr lang="en-US" altLang="ko-KR" dirty="0"/>
              <a:t>=&gt; Grouped Linear (GL) Operator</a:t>
            </a:r>
            <a:r>
              <a:rPr lang="ko-KR" altLang="en-US" dirty="0"/>
              <a:t>을 도입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input</a:t>
            </a:r>
            <a:r>
              <a:rPr lang="ko-KR" altLang="en-US" dirty="0"/>
              <a:t>의 </a:t>
            </a:r>
            <a:r>
              <a:rPr lang="en-US" altLang="ko-KR" dirty="0"/>
              <a:t>dimension</a:t>
            </a:r>
            <a:r>
              <a:rPr lang="ko-KR" altLang="en-US" dirty="0"/>
              <a:t>을 쪼갠 후 각각을 따로</a:t>
            </a:r>
            <a:br>
              <a:rPr lang="en-US" altLang="ko-KR" dirty="0"/>
            </a:br>
            <a:r>
              <a:rPr lang="en-US" altLang="ko-KR" dirty="0"/>
              <a:t>small</a:t>
            </a:r>
            <a:r>
              <a:rPr lang="ko-KR" altLang="en-US" dirty="0"/>
              <a:t> </a:t>
            </a:r>
            <a:r>
              <a:rPr lang="en-US" altLang="ko-KR" dirty="0"/>
              <a:t>linear layer</a:t>
            </a:r>
            <a:r>
              <a:rPr lang="ko-KR" altLang="en-US" dirty="0"/>
              <a:t>에 넣고 결과들을 </a:t>
            </a:r>
            <a:r>
              <a:rPr lang="en-US" altLang="ko-KR" dirty="0"/>
              <a:t>concatenate.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BFC96-513E-49F1-9E5C-903C70395AEA}"/>
              </a:ext>
            </a:extLst>
          </p:cNvPr>
          <p:cNvSpPr/>
          <p:nvPr/>
        </p:nvSpPr>
        <p:spPr>
          <a:xfrm>
            <a:off x="7110412" y="4914900"/>
            <a:ext cx="1100139" cy="7810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2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F40-0E84-48BF-860C-72A73595C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GLUE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1A39D5E-45A6-4BD3-B599-14F9D260F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5750" y="1504950"/>
            <a:ext cx="9080500" cy="48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3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F40-0E84-48BF-860C-72A73595C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4BCBC-FC54-4CCE-B4FC-77AE54CD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495424"/>
            <a:ext cx="8991600" cy="48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3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F40-0E84-48BF-860C-72A73595C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SQuAD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F8B1EF-8936-4365-9CD1-FAB140BE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49" y="1600985"/>
            <a:ext cx="8877302" cy="458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36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83DD37-FFFB-4450-8C85-F6B73D14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Novelty: </a:t>
            </a:r>
            <a:r>
              <a:rPr lang="en-US" b="1" dirty="0">
                <a:solidFill>
                  <a:srgbClr val="C00000"/>
                </a:solidFill>
              </a:rPr>
              <a:t>Span-based Dynamic Convolution</a:t>
            </a:r>
          </a:p>
          <a:p>
            <a:r>
              <a:rPr lang="en-US" dirty="0"/>
              <a:t>Additional adjustments: </a:t>
            </a:r>
            <a:r>
              <a:rPr lang="en-US" b="1" dirty="0"/>
              <a:t>Bottleneck structure</a:t>
            </a:r>
            <a:r>
              <a:rPr lang="en-US" dirty="0"/>
              <a:t>, </a:t>
            </a:r>
            <a:r>
              <a:rPr lang="en-US" b="1" dirty="0"/>
              <a:t>Grouped linear operation</a:t>
            </a:r>
          </a:p>
          <a:p>
            <a:r>
              <a:rPr lang="en-US" dirty="0"/>
              <a:t>Achieve consistent performance</a:t>
            </a:r>
            <a:r>
              <a:rPr lang="ko-KR" altLang="en-US" dirty="0"/>
              <a:t> </a:t>
            </a:r>
            <a:r>
              <a:rPr lang="en-US" altLang="ko-KR" dirty="0"/>
              <a:t>improvements while costing much less pre-training computation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ko-KR" altLang="en-US" dirty="0"/>
              <a:t>아쉬웠던 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좀 더 다양한 </a:t>
            </a:r>
            <a:r>
              <a:rPr lang="en-US" altLang="ko-KR" dirty="0"/>
              <a:t>downstream task</a:t>
            </a:r>
            <a:r>
              <a:rPr lang="ko-KR" altLang="en-US" dirty="0"/>
              <a:t>에 대해서 실험해봤으면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ConvBERT</a:t>
            </a:r>
            <a:r>
              <a:rPr lang="ko-KR" altLang="en-US" dirty="0"/>
              <a:t>가 다른 경량화 모델에 비해 어떤 </a:t>
            </a:r>
            <a:r>
              <a:rPr lang="en-US" altLang="ko-KR" dirty="0"/>
              <a:t>task</a:t>
            </a:r>
            <a:r>
              <a:rPr lang="ko-KR" altLang="en-US" dirty="0"/>
              <a:t>에서 왜 더 성능이 </a:t>
            </a:r>
            <a:r>
              <a:rPr lang="ko-KR" altLang="en-US" dirty="0" err="1"/>
              <a:t>좋은지</a:t>
            </a:r>
            <a:r>
              <a:rPr lang="en-US" altLang="ko-KR" dirty="0"/>
              <a:t>/</a:t>
            </a:r>
            <a:r>
              <a:rPr lang="ko-KR" altLang="en-US" dirty="0"/>
              <a:t>나쁜지를 해석해줬으면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FBFA73-5343-419B-BF7E-3E5F7B98FE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69904"/>
            <a:ext cx="11531600" cy="71119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5839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34C1D-F190-49D1-BAF9-715451710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End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84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E65CA5-3396-4818-BDDC-120C08B8E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Abstract</a:t>
            </a:r>
          </a:p>
          <a:p>
            <a:pPr marL="514350" indent="-514350"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AutoNum type="arabicPeriod"/>
            </a:pPr>
            <a:r>
              <a:rPr lang="en-US" dirty="0"/>
              <a:t>Method</a:t>
            </a:r>
          </a:p>
          <a:p>
            <a:pPr marL="514350" indent="-514350">
              <a:buAutoNum type="arabicPeriod"/>
            </a:pPr>
            <a:r>
              <a:rPr lang="en-US" dirty="0"/>
              <a:t>Experiment</a:t>
            </a:r>
          </a:p>
          <a:p>
            <a:pPr marL="514350" indent="-514350"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700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6C45F4-9C3B-49F3-8597-B222F04E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BERT</a:t>
            </a:r>
            <a:r>
              <a:rPr lang="ko-KR" altLang="en-US" dirty="0"/>
              <a:t>의 </a:t>
            </a:r>
            <a:r>
              <a:rPr lang="en-US" altLang="ko-KR" dirty="0"/>
              <a:t>Self-attention </a:t>
            </a:r>
            <a:r>
              <a:rPr lang="ko-KR" altLang="en-US" dirty="0"/>
              <a:t>구조에는 </a:t>
            </a:r>
            <a:r>
              <a:rPr lang="en-US" altLang="ko-KR" dirty="0"/>
              <a:t>Computation</a:t>
            </a:r>
            <a:r>
              <a:rPr lang="ko-KR" altLang="en-US" dirty="0"/>
              <a:t> </a:t>
            </a:r>
            <a:r>
              <a:rPr lang="en-US" altLang="ko-KR" dirty="0"/>
              <a:t>redundancy</a:t>
            </a:r>
            <a:r>
              <a:rPr lang="ko-KR" altLang="en-US" dirty="0"/>
              <a:t>가 존재함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세가지 방법으로 </a:t>
            </a:r>
            <a:r>
              <a:rPr lang="en-US" altLang="ko-KR" dirty="0"/>
              <a:t>BERT</a:t>
            </a:r>
            <a:r>
              <a:rPr lang="ko-KR" altLang="en-US" dirty="0"/>
              <a:t>를 경량화</a:t>
            </a:r>
            <a:endParaRPr lang="en-US" altLang="ko-KR" dirty="0"/>
          </a:p>
          <a:p>
            <a:pPr marL="745200" lvl="2" indent="-457200">
              <a:buFont typeface="+mj-lt"/>
              <a:buAutoNum type="arabicParenR"/>
            </a:pPr>
            <a:r>
              <a:rPr lang="en-US" altLang="ko-KR" dirty="0"/>
              <a:t>Mixed attention (self-attention + </a:t>
            </a:r>
            <a:r>
              <a:rPr lang="en-US" altLang="ko-KR" b="1" dirty="0">
                <a:solidFill>
                  <a:srgbClr val="C00000"/>
                </a:solidFill>
              </a:rPr>
              <a:t>span-based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dynamic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convolution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이게 메인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!</a:t>
            </a:r>
          </a:p>
          <a:p>
            <a:pPr marL="745200" lvl="2" indent="-457200">
              <a:buFont typeface="+mj-lt"/>
              <a:buAutoNum type="arabicParenR"/>
            </a:pPr>
            <a:r>
              <a:rPr lang="en-US" altLang="ko-KR" dirty="0"/>
              <a:t>Bottleneck design for self-attention</a:t>
            </a:r>
          </a:p>
          <a:p>
            <a:pPr marL="745200" lvl="2" indent="-457200">
              <a:buFont typeface="+mj-lt"/>
              <a:buAutoNum type="arabicParenR"/>
            </a:pPr>
            <a:r>
              <a:rPr lang="en-US" altLang="ko-KR" dirty="0"/>
              <a:t>Grouped feed-forward module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다른 </a:t>
            </a:r>
            <a:r>
              <a:rPr lang="en-US" altLang="ko-KR" dirty="0"/>
              <a:t>BERT </a:t>
            </a:r>
            <a:r>
              <a:rPr lang="ko-KR" altLang="en-US" dirty="0"/>
              <a:t>경량화 모델들에 비해 더 빠르고</a:t>
            </a:r>
            <a:r>
              <a:rPr lang="en-US" altLang="ko-KR" dirty="0"/>
              <a:t>,</a:t>
            </a:r>
            <a:r>
              <a:rPr lang="ko-KR" altLang="en-US" dirty="0"/>
              <a:t> 더 좋은</a:t>
            </a:r>
            <a:r>
              <a:rPr lang="en-US" altLang="ko-KR" dirty="0"/>
              <a:t> performance</a:t>
            </a:r>
            <a:r>
              <a:rPr lang="ko-KR" altLang="en-US" dirty="0"/>
              <a:t>를 보여준다</a:t>
            </a:r>
            <a:endParaRPr lang="en-US" altLang="ko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F40-0E84-48BF-860C-72A73595C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세가지 방법을 통해 </a:t>
            </a:r>
            <a:r>
              <a:rPr lang="en-US" altLang="ko-KR" dirty="0"/>
              <a:t>BERT</a:t>
            </a:r>
            <a:r>
              <a:rPr lang="ko-KR" altLang="en-US" dirty="0"/>
              <a:t>를 효과적으로 경량화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5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6C45F4-9C3B-49F3-8597-B222F04E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45329"/>
            <a:ext cx="6213104" cy="423146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“Redundancy”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대부분의 </a:t>
            </a:r>
            <a:r>
              <a:rPr lang="en-US" altLang="ko-KR" dirty="0"/>
              <a:t>attention heads</a:t>
            </a:r>
            <a:r>
              <a:rPr lang="ko-KR" altLang="en-US" dirty="0"/>
              <a:t>는 </a:t>
            </a:r>
            <a:r>
              <a:rPr lang="en-US" altLang="ko-KR" dirty="0"/>
              <a:t>local dependencies</a:t>
            </a:r>
            <a:r>
              <a:rPr lang="ko-KR" altLang="en-US" dirty="0"/>
              <a:t> 위주로 학습하더라</a:t>
            </a:r>
            <a:r>
              <a:rPr lang="en-US" altLang="ko-KR" dirty="0"/>
              <a:t>. (</a:t>
            </a:r>
            <a:r>
              <a:rPr lang="ko-KR" altLang="en-US" dirty="0"/>
              <a:t>자연어의 특징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Attention heads </a:t>
            </a:r>
            <a:r>
              <a:rPr lang="ko-KR" altLang="en-US" dirty="0"/>
              <a:t>몇 개 지워도 성능에 큰 차이 없더라</a:t>
            </a:r>
            <a:r>
              <a:rPr lang="en-US" altLang="ko-KR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F40-0E84-48BF-860C-72A73595C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r>
              <a:rPr lang="ko-KR" altLang="en-US" dirty="0"/>
              <a:t> 구조에는 </a:t>
            </a:r>
            <a:r>
              <a:rPr lang="en-US" altLang="ko-KR" dirty="0"/>
              <a:t>computation</a:t>
            </a:r>
            <a:r>
              <a:rPr lang="ko-KR" altLang="en-US" dirty="0"/>
              <a:t> </a:t>
            </a:r>
            <a:r>
              <a:rPr lang="en-US" altLang="ko-KR" dirty="0"/>
              <a:t>redundancy </a:t>
            </a:r>
            <a:r>
              <a:rPr lang="ko-KR" altLang="en-US" dirty="0"/>
              <a:t>가 존재함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436305-2F76-4579-85A5-052F5675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549" y="1600201"/>
            <a:ext cx="5137250" cy="46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6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2DBE4F-917A-4E42-B420-9E19CD7ED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512" r="7512" b="36272"/>
          <a:stretch/>
        </p:blipFill>
        <p:spPr>
          <a:xfrm>
            <a:off x="2165015" y="3097276"/>
            <a:ext cx="7861970" cy="34129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F40-0E84-48BF-860C-72A73595C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3595FD6-56E7-4D5D-9E06-24DA1F46268D}"/>
              </a:ext>
            </a:extLst>
          </p:cNvPr>
          <p:cNvSpPr txBox="1">
            <a:spLocks/>
          </p:cNvSpPr>
          <p:nvPr/>
        </p:nvSpPr>
        <p:spPr>
          <a:xfrm>
            <a:off x="330200" y="1545329"/>
            <a:ext cx="11531600" cy="4231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44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288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432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나눔스퀘어" panose="020B0600000101010101" pitchFamily="50" charset="-127"/>
              <a:buChar char="–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576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720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dirty="0"/>
              <a:t>좀 더 가벼운 </a:t>
            </a:r>
            <a:r>
              <a:rPr lang="en-US" altLang="ko-KR" dirty="0"/>
              <a:t>local operation(Convolution)</a:t>
            </a:r>
            <a:r>
              <a:rPr lang="ko-KR" altLang="en-US" dirty="0"/>
              <a:t>으로 </a:t>
            </a:r>
            <a:r>
              <a:rPr lang="en-US" altLang="ko-KR" dirty="0"/>
              <a:t>self-attention</a:t>
            </a:r>
            <a:r>
              <a:rPr lang="ko-KR" altLang="en-US" dirty="0"/>
              <a:t>을 일부 대체할 수 있지 않을까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=&gt; Convolution</a:t>
            </a:r>
            <a:r>
              <a:rPr lang="ko-KR" altLang="en-US" dirty="0"/>
              <a:t>과 </a:t>
            </a:r>
            <a:r>
              <a:rPr lang="en-US" altLang="ko-KR" dirty="0"/>
              <a:t>self-attention</a:t>
            </a:r>
            <a:r>
              <a:rPr lang="ko-KR" altLang="en-US" dirty="0"/>
              <a:t>을 합쳐서 두 모델의 장점을 동시에 취한다</a:t>
            </a:r>
            <a:r>
              <a:rPr lang="en-US" altLang="ko-KR" dirty="0"/>
              <a:t>!</a:t>
            </a:r>
          </a:p>
          <a:p>
            <a:pPr>
              <a:buFontTx/>
              <a:buChar char="-"/>
            </a:pPr>
            <a:r>
              <a:rPr lang="en-US" altLang="ko-KR" dirty="0"/>
              <a:t>Vanilla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  <a:r>
              <a:rPr lang="ko-KR" altLang="en-US" dirty="0"/>
              <a:t>은 너무 정적</a:t>
            </a:r>
            <a:r>
              <a:rPr lang="en-US" altLang="ko-KR" dirty="0"/>
              <a:t>(static)</a:t>
            </a:r>
            <a:r>
              <a:rPr lang="ko-KR" altLang="en-US" dirty="0"/>
              <a:t>이어서 </a:t>
            </a:r>
            <a:r>
              <a:rPr lang="en-US" altLang="ko-KR" dirty="0"/>
              <a:t>language</a:t>
            </a:r>
            <a:r>
              <a:rPr lang="ko-KR" altLang="en-US" dirty="0"/>
              <a:t>에 대한 </a:t>
            </a:r>
            <a:r>
              <a:rPr lang="en-US" altLang="ko-KR" dirty="0"/>
              <a:t>representation power</a:t>
            </a:r>
            <a:r>
              <a:rPr lang="ko-KR" altLang="en-US" dirty="0"/>
              <a:t>가 부족함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=&gt; Span-based Dynamic Convolution</a:t>
            </a:r>
          </a:p>
        </p:txBody>
      </p:sp>
    </p:spTree>
    <p:extLst>
      <p:ext uri="{BB962C8B-B14F-4D97-AF65-F5344CB8AC3E}">
        <p14:creationId xmlns:p14="http://schemas.microsoft.com/office/powerpoint/2010/main" val="427512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F40-0E84-48BF-860C-72A73595C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Attention vs Convolution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644EDE-86FD-4D6E-BDA9-AE9BA9FC2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80" y="1723790"/>
            <a:ext cx="10054440" cy="4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3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F40-0E84-48BF-860C-72A73595C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Attention vs Convolution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644EDE-86FD-4D6E-BDA9-AE9BA9FC2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80" y="1723790"/>
            <a:ext cx="10054440" cy="4359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712900-B5B7-456D-B14B-A8191F9D3CCC}"/>
              </a:ext>
            </a:extLst>
          </p:cNvPr>
          <p:cNvSpPr/>
          <p:nvPr/>
        </p:nvSpPr>
        <p:spPr>
          <a:xfrm>
            <a:off x="6156960" y="2229853"/>
            <a:ext cx="1033112" cy="3850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F40-0E84-48BF-860C-72A73595C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LConv</a:t>
            </a:r>
            <a:r>
              <a:rPr lang="en-US" dirty="0"/>
              <a:t>: Light-weight Convolution … (Wu et al. 2019)</a:t>
            </a:r>
          </a:p>
        </p:txBody>
      </p:sp>
      <p:pic>
        <p:nvPicPr>
          <p:cNvPr id="1026" name="Picture 2" descr="drawing">
            <a:extLst>
              <a:ext uri="{FF2B5EF4-FFF2-40B4-BE49-F238E27FC236}">
                <a16:creationId xmlns:a16="http://schemas.microsoft.com/office/drawing/2014/main" id="{6EAC243C-3EF0-403E-AD4F-26D9C0A06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00" y="1585967"/>
            <a:ext cx="5201402" cy="311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289E3C6-4A01-4CD0-97E0-C2A772D4A7E1}"/>
              </a:ext>
            </a:extLst>
          </p:cNvPr>
          <p:cNvSpPr txBox="1">
            <a:spLocks/>
          </p:cNvSpPr>
          <p:nvPr/>
        </p:nvSpPr>
        <p:spPr>
          <a:xfrm>
            <a:off x="398255" y="4812780"/>
            <a:ext cx="4918492" cy="9083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44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288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432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나눔스퀘어" panose="020B0600000101010101" pitchFamily="50" charset="-127"/>
              <a:buChar char="–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576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720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일반적인 </a:t>
            </a:r>
            <a:r>
              <a:rPr lang="en-US" altLang="ko-KR" dirty="0"/>
              <a:t>1D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  <a:br>
              <a:rPr lang="en-US" altLang="ko-KR" dirty="0"/>
            </a:br>
            <a:r>
              <a:rPr lang="en-US" altLang="ko-KR" dirty="0"/>
              <a:t>Filter dimensions: k x </a:t>
            </a:r>
            <a:r>
              <a:rPr lang="en-US" altLang="ko-KR" dirty="0" err="1"/>
              <a:t>d_in</a:t>
            </a:r>
            <a:br>
              <a:rPr lang="en-US" altLang="ko-KR" dirty="0"/>
            </a:br>
            <a:r>
              <a:rPr lang="en-US" altLang="ko-KR" dirty="0"/>
              <a:t>N filters: </a:t>
            </a:r>
            <a:r>
              <a:rPr lang="en-US" altLang="ko-KR" dirty="0" err="1"/>
              <a:t>d_out</a:t>
            </a:r>
            <a:br>
              <a:rPr lang="en-US" altLang="ko-KR" dirty="0"/>
            </a:br>
            <a:r>
              <a:rPr lang="en-US" altLang="ko-KR" dirty="0"/>
              <a:t>N params = k x </a:t>
            </a:r>
            <a:r>
              <a:rPr lang="en-US" altLang="ko-KR" dirty="0" err="1"/>
              <a:t>d_in</a:t>
            </a:r>
            <a:r>
              <a:rPr lang="en-US" altLang="ko-KR" dirty="0"/>
              <a:t> x </a:t>
            </a:r>
            <a:r>
              <a:rPr lang="en-US" altLang="ko-KR" dirty="0" err="1"/>
              <a:t>d_out</a:t>
            </a:r>
            <a:endParaRPr lang="en-US" altLang="ko-KR" dirty="0"/>
          </a:p>
        </p:txBody>
      </p:sp>
      <p:pic>
        <p:nvPicPr>
          <p:cNvPr id="1028" name="Picture 4" descr="drawing">
            <a:extLst>
              <a:ext uri="{FF2B5EF4-FFF2-40B4-BE49-F238E27FC236}">
                <a16:creationId xmlns:a16="http://schemas.microsoft.com/office/drawing/2014/main" id="{195E6680-4BF9-45F9-A695-D8590735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854" y="1581149"/>
            <a:ext cx="5848797" cy="323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21D5FBE-58D9-4C81-A281-82267F84492F}"/>
              </a:ext>
            </a:extLst>
          </p:cNvPr>
          <p:cNvSpPr txBox="1">
            <a:spLocks/>
          </p:cNvSpPr>
          <p:nvPr/>
        </p:nvSpPr>
        <p:spPr>
          <a:xfrm>
            <a:off x="6261006" y="4812780"/>
            <a:ext cx="4918492" cy="9083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44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288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432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나눔스퀘어" panose="020B0600000101010101" pitchFamily="50" charset="-127"/>
              <a:buChar char="–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576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720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rgbClr val="C00000"/>
                </a:solidFill>
              </a:rPr>
              <a:t>Depthwise</a:t>
            </a:r>
            <a:r>
              <a:rPr lang="en-US" altLang="ko-KR" dirty="0"/>
              <a:t> 1D convolution</a:t>
            </a:r>
            <a:br>
              <a:rPr lang="en-US" altLang="ko-KR" dirty="0"/>
            </a:br>
            <a:r>
              <a:rPr lang="en-US" altLang="ko-KR" dirty="0"/>
              <a:t>Filter dimensions: k x d</a:t>
            </a:r>
            <a:br>
              <a:rPr lang="en-US" altLang="ko-KR" dirty="0"/>
            </a:br>
            <a:r>
              <a:rPr lang="en-US" altLang="ko-KR" dirty="0"/>
              <a:t>N filters: 1</a:t>
            </a:r>
            <a:br>
              <a:rPr lang="en-US" altLang="ko-KR" dirty="0"/>
            </a:br>
            <a:r>
              <a:rPr lang="en-US" altLang="ko-KR" dirty="0"/>
              <a:t>N params = k x d</a:t>
            </a:r>
          </a:p>
        </p:txBody>
      </p:sp>
    </p:spTree>
    <p:extLst>
      <p:ext uri="{BB962C8B-B14F-4D97-AF65-F5344CB8AC3E}">
        <p14:creationId xmlns:p14="http://schemas.microsoft.com/office/powerpoint/2010/main" val="342349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F40-0E84-48BF-860C-72A73595C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LConv</a:t>
            </a:r>
            <a:r>
              <a:rPr lang="en-US" dirty="0"/>
              <a:t>: Light-weight Convolution … (Wu et al. 2019)</a:t>
            </a:r>
          </a:p>
        </p:txBody>
      </p:sp>
      <p:pic>
        <p:nvPicPr>
          <p:cNvPr id="1028" name="Picture 4" descr="drawing">
            <a:extLst>
              <a:ext uri="{FF2B5EF4-FFF2-40B4-BE49-F238E27FC236}">
                <a16:creationId xmlns:a16="http://schemas.microsoft.com/office/drawing/2014/main" id="{195E6680-4BF9-45F9-A695-D8590735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1051"/>
            <a:ext cx="5848797" cy="323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21D5FBE-58D9-4C81-A281-82267F84492F}"/>
              </a:ext>
            </a:extLst>
          </p:cNvPr>
          <p:cNvSpPr txBox="1">
            <a:spLocks/>
          </p:cNvSpPr>
          <p:nvPr/>
        </p:nvSpPr>
        <p:spPr>
          <a:xfrm>
            <a:off x="465152" y="4822682"/>
            <a:ext cx="4918492" cy="9083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44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288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432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나눔스퀘어" panose="020B0600000101010101" pitchFamily="50" charset="-127"/>
              <a:buChar char="–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576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720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rgbClr val="C00000"/>
                </a:solidFill>
              </a:rPr>
              <a:t>Depthwise</a:t>
            </a:r>
            <a:r>
              <a:rPr lang="en-US" altLang="ko-KR" dirty="0"/>
              <a:t> 1D convolution</a:t>
            </a:r>
            <a:br>
              <a:rPr lang="en-US" altLang="ko-KR" dirty="0"/>
            </a:br>
            <a:r>
              <a:rPr lang="en-US" altLang="ko-KR" dirty="0"/>
              <a:t>Filter dimensions: k x d</a:t>
            </a:r>
            <a:br>
              <a:rPr lang="en-US" altLang="ko-KR" dirty="0"/>
            </a:br>
            <a:r>
              <a:rPr lang="en-US" altLang="ko-KR" dirty="0"/>
              <a:t>N filters: 1</a:t>
            </a:r>
            <a:br>
              <a:rPr lang="en-US" altLang="ko-KR" dirty="0"/>
            </a:br>
            <a:r>
              <a:rPr lang="en-US" altLang="ko-KR" dirty="0"/>
              <a:t>N params = k x d</a:t>
            </a:r>
          </a:p>
        </p:txBody>
      </p:sp>
      <p:pic>
        <p:nvPicPr>
          <p:cNvPr id="2050" name="Picture 2" descr="drawing">
            <a:extLst>
              <a:ext uri="{FF2B5EF4-FFF2-40B4-BE49-F238E27FC236}">
                <a16:creationId xmlns:a16="http://schemas.microsoft.com/office/drawing/2014/main" id="{B26004B5-7FF4-4F22-8E7D-46639876F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02" y="1591051"/>
            <a:ext cx="5989698" cy="338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61DE8314-2D1C-4A10-BB39-2B858BEA37B2}"/>
              </a:ext>
            </a:extLst>
          </p:cNvPr>
          <p:cNvSpPr txBox="1">
            <a:spLocks/>
          </p:cNvSpPr>
          <p:nvPr/>
        </p:nvSpPr>
        <p:spPr>
          <a:xfrm>
            <a:off x="6407705" y="4924293"/>
            <a:ext cx="4918492" cy="9083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44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288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432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나눔스퀘어" panose="020B0600000101010101" pitchFamily="50" charset="-127"/>
              <a:buChar char="–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576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720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Light-weight </a:t>
            </a:r>
            <a:r>
              <a:rPr lang="en-US" altLang="ko-KR" dirty="0"/>
              <a:t>1D convolution</a:t>
            </a:r>
            <a:br>
              <a:rPr lang="en-US" altLang="ko-KR" dirty="0"/>
            </a:br>
            <a:r>
              <a:rPr lang="en-US" altLang="ko-KR" dirty="0"/>
              <a:t>Filter dimensions: k x H</a:t>
            </a:r>
            <a:br>
              <a:rPr lang="en-US" altLang="ko-KR" dirty="0"/>
            </a:br>
            <a:r>
              <a:rPr lang="en-US" altLang="ko-KR" dirty="0"/>
              <a:t>N filters: 1</a:t>
            </a:r>
            <a:br>
              <a:rPr lang="en-US" altLang="ko-KR" dirty="0"/>
            </a:br>
            <a:r>
              <a:rPr lang="en-US" altLang="ko-KR" dirty="0"/>
              <a:t>N params = k x H</a:t>
            </a:r>
          </a:p>
        </p:txBody>
      </p:sp>
    </p:spTree>
    <p:extLst>
      <p:ext uri="{BB962C8B-B14F-4D97-AF65-F5344CB8AC3E}">
        <p14:creationId xmlns:p14="http://schemas.microsoft.com/office/powerpoint/2010/main" val="241159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43E6A"/>
      </a:accent1>
      <a:accent2>
        <a:srgbClr val="905E68"/>
      </a:accent2>
      <a:accent3>
        <a:srgbClr val="E5954D"/>
      </a:accent3>
      <a:accent4>
        <a:srgbClr val="EEBB60"/>
      </a:accent4>
      <a:accent5>
        <a:srgbClr val="BEB678"/>
      </a:accent5>
      <a:accent6>
        <a:srgbClr val="9B8D7D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2028</TotalTime>
  <Words>850</Words>
  <Application>Microsoft Office PowerPoint</Application>
  <PresentationFormat>Widescreen</PresentationFormat>
  <Paragraphs>125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Presentation</vt:lpstr>
      <vt:lpstr>PowerPoint Presentation</vt:lpstr>
      <vt:lpstr>Abstract</vt:lpstr>
      <vt:lpstr>Introduction</vt:lpstr>
      <vt:lpstr>Introduction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Experiment</vt:lpstr>
      <vt:lpstr>Experiment</vt:lpstr>
      <vt:lpstr>Experiment</vt:lpstr>
      <vt:lpstr>Conclusion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송지원</dc:creator>
  <cp:lastModifiedBy>최상혁</cp:lastModifiedBy>
  <cp:revision>79</cp:revision>
  <dcterms:created xsi:type="dcterms:W3CDTF">2021-05-23T13:25:30Z</dcterms:created>
  <dcterms:modified xsi:type="dcterms:W3CDTF">2021-07-10T00:33:46Z</dcterms:modified>
</cp:coreProperties>
</file>