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DB99F5-4F6A-4315-AEB9-CEC051E07220}">
          <p14:sldIdLst>
            <p14:sldId id="257"/>
            <p14:sldId id="258"/>
            <p14:sldId id="271"/>
            <p14:sldId id="259"/>
            <p14:sldId id="260"/>
            <p14:sldId id="261"/>
            <p14:sldId id="262"/>
            <p14:sldId id="263"/>
            <p14:sldId id="264"/>
            <p14:sldId id="265"/>
            <p14:sldId id="272"/>
          </p14:sldIdLst>
        </p14:section>
        <p14:section name="Untitled Section" id="{90BB23C8-1EA5-4F88-BDD9-7D52437A67C1}">
          <p14:sldIdLst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800" dirty="0"/>
              <a:t>Deciphering </a:t>
            </a:r>
            <a:r>
              <a:rPr lang="en-US" sz="4800" dirty="0" err="1"/>
              <a:t>Undersegmented</a:t>
            </a:r>
            <a:r>
              <a:rPr lang="en-US" sz="4800" dirty="0"/>
              <a:t> Ancient Scripts Using Phonetic Prior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Jeongyong Kim, Ph.D.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73F0-F4C1-4642-AA2C-564CF02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Phoneme2Vec</a:t>
            </a:r>
            <a:r>
              <a:rPr lang="ko-KR" altLang="en-US" dirty="0"/>
              <a:t> </a:t>
            </a:r>
            <a:r>
              <a:rPr lang="en-US" altLang="ko-KR" dirty="0"/>
              <a:t>(?)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9D28-F41E-4D8E-9DFA-8B2A4A77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395" y="2141757"/>
            <a:ext cx="10058400" cy="376089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EB144-0B75-4572-841B-BFB95382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46" y="2369108"/>
            <a:ext cx="2191056" cy="895475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41AEEC-A954-4605-A9E0-D3681DCE9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8"/>
          <a:stretch/>
        </p:blipFill>
        <p:spPr>
          <a:xfrm>
            <a:off x="4226373" y="2545789"/>
            <a:ext cx="1328440" cy="542114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A405F4-961E-4E15-83E7-078609463C8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5554813" y="2816846"/>
            <a:ext cx="325933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450011-AC43-4E11-AED0-45D19E6A0FD4}"/>
              </a:ext>
            </a:extLst>
          </p:cNvPr>
          <p:cNvSpPr txBox="1"/>
          <p:nvPr/>
        </p:nvSpPr>
        <p:spPr>
          <a:xfrm>
            <a:off x="6847293" y="2075580"/>
            <a:ext cx="3754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B0F0"/>
                </a:solidFill>
              </a:rPr>
              <a:t>Э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9D3FE-4570-4C15-A7F8-6CA0D8666C1A}"/>
              </a:ext>
            </a:extLst>
          </p:cNvPr>
          <p:cNvSpPr txBox="1"/>
          <p:nvPr/>
        </p:nvSpPr>
        <p:spPr>
          <a:xfrm>
            <a:off x="7494805" y="204482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44F558-476C-457C-A497-789D8B42E341}"/>
              </a:ext>
            </a:extLst>
          </p:cNvPr>
          <p:cNvSpPr/>
          <p:nvPr/>
        </p:nvSpPr>
        <p:spPr>
          <a:xfrm>
            <a:off x="7494805" y="2414159"/>
            <a:ext cx="239844" cy="3041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ED76E-6B2F-4D08-9876-1FB8326617EE}"/>
              </a:ext>
            </a:extLst>
          </p:cNvPr>
          <p:cNvSpPr/>
          <p:nvPr/>
        </p:nvSpPr>
        <p:spPr>
          <a:xfrm>
            <a:off x="6889238" y="2423885"/>
            <a:ext cx="239844" cy="304116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B1AF5C-8B3E-4AD2-99A0-5F1339E1B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60" y="3912468"/>
            <a:ext cx="2403825" cy="1990180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4F56A39-3003-46D2-9971-A719B28B1886}"/>
              </a:ext>
            </a:extLst>
          </p:cNvPr>
          <p:cNvSpPr/>
          <p:nvPr/>
        </p:nvSpPr>
        <p:spPr>
          <a:xfrm>
            <a:off x="6563305" y="2718275"/>
            <a:ext cx="239844" cy="24328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45473F-7A79-4673-9830-1DF9678E56DA}"/>
              </a:ext>
            </a:extLst>
          </p:cNvPr>
          <p:cNvSpPr/>
          <p:nvPr/>
        </p:nvSpPr>
        <p:spPr>
          <a:xfrm>
            <a:off x="7210656" y="2702895"/>
            <a:ext cx="275052" cy="24328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7F32423-72ED-4E66-9539-5F3EB0B97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668" y="3905265"/>
            <a:ext cx="3639058" cy="1629002"/>
          </a:xfrm>
          <a:prstGeom prst="rect">
            <a:avLst/>
          </a:prstGeom>
          <a:ln w="12700">
            <a:solidFill>
              <a:srgbClr val="FFC000"/>
            </a:solidFill>
          </a:ln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1CD0EC-7F9C-4C4E-8E93-63A60952F371}"/>
              </a:ext>
            </a:extLst>
          </p:cNvPr>
          <p:cNvCxnSpPr>
            <a:stCxn id="23" idx="2"/>
            <a:endCxn id="32" idx="0"/>
          </p:cNvCxnSpPr>
          <p:nvPr/>
        </p:nvCxnSpPr>
        <p:spPr>
          <a:xfrm flipH="1">
            <a:off x="6157197" y="2961555"/>
            <a:ext cx="526030" cy="9437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81B7DB-7AA6-4FE7-8D2F-E27565A77E6A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7348182" y="2946175"/>
            <a:ext cx="2256091" cy="9662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527558C-BD55-4ABE-B787-25189D46F969}"/>
              </a:ext>
            </a:extLst>
          </p:cNvPr>
          <p:cNvSpPr/>
          <p:nvPr/>
        </p:nvSpPr>
        <p:spPr>
          <a:xfrm>
            <a:off x="4538443" y="2609218"/>
            <a:ext cx="976580" cy="35233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452EBCB-3372-4AD6-A3E2-049FE2751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89" y="3905265"/>
            <a:ext cx="3198121" cy="1025152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EED360-3F73-49CE-BEDA-6CA0993F57D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2380050" y="2961555"/>
            <a:ext cx="2646683" cy="9437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90E5AC-3FD1-46A7-B342-03D116967ACA}"/>
              </a:ext>
            </a:extLst>
          </p:cNvPr>
          <p:cNvSpPr txBox="1"/>
          <p:nvPr/>
        </p:nvSpPr>
        <p:spPr>
          <a:xfrm>
            <a:off x="4550943" y="1885162"/>
            <a:ext cx="267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IPA transcription of lost language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6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2D58-731B-41AC-8892-7D64D1E3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576C-C860-47BD-9879-D87353B6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BFC7D-F495-4046-9F26-219CE3DB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366763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4698-3098-4C47-8B65-27015D07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721A6B-CA07-4AAB-B842-5BEC90807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620" y="2027351"/>
            <a:ext cx="2191056" cy="895475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9FAE08-D2DE-411C-87DD-AD741512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620" y="3062637"/>
            <a:ext cx="3198121" cy="1025152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814D0-4652-4C96-B13F-290F38297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81" y="2159027"/>
            <a:ext cx="6718620" cy="16621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E753AD-306C-4B50-8D63-AC3C26DBE86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210703" y="2475089"/>
            <a:ext cx="1183917" cy="4934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225C4C-B8E2-4380-AEBC-6FF5BB83C2B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10703" y="3207490"/>
            <a:ext cx="1183917" cy="3677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C8C8422-74B2-450C-9EAC-FC90FD105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739" y="4244449"/>
            <a:ext cx="2191056" cy="11462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5A35EA-07C2-4E21-A7D6-AF55FBA57AA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210703" y="3436650"/>
            <a:ext cx="1180036" cy="1380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79EA180-22B9-41CC-8E04-F9773E760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151" y="3894893"/>
            <a:ext cx="2886366" cy="1443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E9CBFB-881D-4B6E-A44E-BBA229659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5289" y="3894893"/>
            <a:ext cx="2492866" cy="22290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222292-A63E-419E-80D3-9C78EB87B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9016" y="5565120"/>
            <a:ext cx="2709610" cy="407981"/>
          </a:xfrm>
          <a:prstGeom prst="rect">
            <a:avLst/>
          </a:prstGeom>
          <a:ln w="12700">
            <a:solidFill>
              <a:srgbClr val="FFC00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72FC471-908D-4C71-8990-379E5FEC3C8B}"/>
              </a:ext>
            </a:extLst>
          </p:cNvPr>
          <p:cNvSpPr/>
          <p:nvPr/>
        </p:nvSpPr>
        <p:spPr>
          <a:xfrm>
            <a:off x="6133011" y="4764947"/>
            <a:ext cx="872455" cy="252095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6D7B5B-908C-4CFC-936B-510E350E24DF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6569239" y="5017042"/>
            <a:ext cx="14582" cy="54807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06EB11-A5BC-4239-BE9D-A62D2EC4F1B0}"/>
              </a:ext>
            </a:extLst>
          </p:cNvPr>
          <p:cNvSpPr/>
          <p:nvPr/>
        </p:nvSpPr>
        <p:spPr>
          <a:xfrm>
            <a:off x="6762185" y="4418746"/>
            <a:ext cx="528507" cy="252095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4D8310-04D6-4588-84BA-A67FC82DA846}"/>
              </a:ext>
            </a:extLst>
          </p:cNvPr>
          <p:cNvSpPr/>
          <p:nvPr/>
        </p:nvSpPr>
        <p:spPr>
          <a:xfrm>
            <a:off x="2063324" y="5194324"/>
            <a:ext cx="2325718" cy="3256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0B42D3-4BE8-4060-92D3-C23540C7679D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4389042" y="4544794"/>
            <a:ext cx="2373143" cy="81234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F7D34EA-D960-4952-91DE-459F36C54D25}"/>
              </a:ext>
            </a:extLst>
          </p:cNvPr>
          <p:cNvSpPr/>
          <p:nvPr/>
        </p:nvSpPr>
        <p:spPr>
          <a:xfrm>
            <a:off x="3596581" y="5352786"/>
            <a:ext cx="254466" cy="18188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71AC89-C540-409C-8106-A4EEE9A6AEB3}"/>
              </a:ext>
            </a:extLst>
          </p:cNvPr>
          <p:cNvCxnSpPr>
            <a:cxnSpLocks/>
            <a:stCxn id="35" idx="2"/>
            <a:endCxn id="38" idx="3"/>
          </p:cNvCxnSpPr>
          <p:nvPr/>
        </p:nvCxnSpPr>
        <p:spPr>
          <a:xfrm flipH="1">
            <a:off x="1760010" y="5443726"/>
            <a:ext cx="1836571" cy="3782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9F9341-7832-4F54-9B75-2BBC5EB10E87}"/>
              </a:ext>
            </a:extLst>
          </p:cNvPr>
          <p:cNvSpPr txBox="1"/>
          <p:nvPr/>
        </p:nvSpPr>
        <p:spPr>
          <a:xfrm>
            <a:off x="434550" y="5652682"/>
            <a:ext cx="1325460" cy="338554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Entire</a:t>
            </a:r>
            <a:r>
              <a:rPr lang="ko-KR" altLang="en-US" sz="1600" dirty="0"/>
              <a:t> </a:t>
            </a:r>
            <a:r>
              <a:rPr lang="en-US" altLang="ko-KR" sz="1600" dirty="0"/>
              <a:t>corpus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94745A-4317-48A2-8F1F-4E8F5D11AB1F}"/>
              </a:ext>
            </a:extLst>
          </p:cNvPr>
          <p:cNvSpPr/>
          <p:nvPr/>
        </p:nvSpPr>
        <p:spPr>
          <a:xfrm>
            <a:off x="8522223" y="4259653"/>
            <a:ext cx="478172" cy="2185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5F3A10-F6B1-41B8-981E-F0011512BF39}"/>
              </a:ext>
            </a:extLst>
          </p:cNvPr>
          <p:cNvSpPr/>
          <p:nvPr/>
        </p:nvSpPr>
        <p:spPr>
          <a:xfrm>
            <a:off x="6015565" y="4410381"/>
            <a:ext cx="363086" cy="2185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BBEBF6-45E7-4C7D-9B0F-084929C4C8E0}"/>
              </a:ext>
            </a:extLst>
          </p:cNvPr>
          <p:cNvCxnSpPr>
            <a:cxnSpLocks/>
            <a:stCxn id="45" idx="0"/>
            <a:endCxn id="44" idx="1"/>
          </p:cNvCxnSpPr>
          <p:nvPr/>
        </p:nvCxnSpPr>
        <p:spPr>
          <a:xfrm flipV="1">
            <a:off x="6197108" y="4368911"/>
            <a:ext cx="2325115" cy="4147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0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26230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</a:t>
            </a:r>
            <a:r>
              <a:rPr lang="ru-RU" sz="4800" i="1" dirty="0">
                <a:solidFill>
                  <a:srgbClr val="FFFFFF"/>
                </a:solidFill>
              </a:rPr>
              <a:t>Этоодинмаленькийшагдля человекаодингигантскийскачок длячеловечества</a:t>
            </a:r>
            <a:r>
              <a:rPr lang="en-US" sz="4800" i="1" dirty="0">
                <a:solidFill>
                  <a:srgbClr val="FFFFFF"/>
                </a:solidFill>
              </a:rPr>
              <a:t>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</a:t>
            </a:r>
            <a:r>
              <a:rPr lang="az-Cyrl-AZ" dirty="0">
                <a:solidFill>
                  <a:srgbClr val="FFFFFF"/>
                </a:solidFill>
              </a:rPr>
              <a:t>НилАрмстронг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652F-5A74-42FB-9A9A-27366F07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Transactions of the Association for Computational Linguistics, </a:t>
            </a:r>
            <a:r>
              <a:rPr lang="en-US" sz="2800" dirty="0"/>
              <a:t>Volume 9 (2021)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577F-0724-4817-8C85-D17D4D60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73F58-D8AC-4992-8C24-39949D9D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77" y="2281086"/>
            <a:ext cx="8048144" cy="27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12A3-2AD4-4670-B91B-89C1B739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Deciphering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00B050"/>
                </a:solidFill>
              </a:rPr>
              <a:t>Undersegmented</a:t>
            </a:r>
            <a:r>
              <a:rPr lang="en-US" sz="3600" dirty="0"/>
              <a:t> Ancient </a:t>
            </a:r>
            <a:r>
              <a:rPr lang="en-US" sz="3600" dirty="0">
                <a:solidFill>
                  <a:srgbClr val="00B0F0"/>
                </a:solidFill>
              </a:rPr>
              <a:t>Scripts</a:t>
            </a:r>
            <a:r>
              <a:rPr lang="en-US" sz="3600" dirty="0"/>
              <a:t> Using </a:t>
            </a:r>
            <a:r>
              <a:rPr lang="en-US" sz="3600" dirty="0">
                <a:solidFill>
                  <a:srgbClr val="FFC000"/>
                </a:solidFill>
              </a:rPr>
              <a:t>Phonetic Prior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FA00-DC82-4D28-8A67-878B34BB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2108201"/>
            <a:ext cx="10576840" cy="3760891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solidFill>
                  <a:srgbClr val="00B0F0"/>
                </a:solidFill>
              </a:rPr>
              <a:t>Deciphering Scripts:</a:t>
            </a:r>
            <a:endParaRPr lang="en-US" sz="2200" b="1" dirty="0">
              <a:solidFill>
                <a:srgbClr val="00B0F0"/>
              </a:solidFill>
            </a:endParaRPr>
          </a:p>
          <a:p>
            <a:r>
              <a:rPr lang="ru-RU" sz="2200" dirty="0">
                <a:solidFill>
                  <a:srgbClr val="00B0F0"/>
                </a:solidFill>
              </a:rPr>
              <a:t>Этоодинмаленькийшагдлячеловекаодингигантскийскачокдлячеловечества</a:t>
            </a:r>
            <a:endParaRPr lang="en-US" sz="2200" dirty="0">
              <a:solidFill>
                <a:srgbClr val="00B0F0"/>
              </a:solidFill>
            </a:endParaRPr>
          </a:p>
          <a:p>
            <a:r>
              <a:rPr lang="en-US" altLang="ko-KR" sz="2200" b="1" dirty="0" err="1">
                <a:solidFill>
                  <a:srgbClr val="00B050"/>
                </a:solidFill>
              </a:rPr>
              <a:t>Undersegmented</a:t>
            </a:r>
            <a:r>
              <a:rPr lang="en-US" altLang="ko-KR" sz="2200" b="1" dirty="0">
                <a:solidFill>
                  <a:srgbClr val="00B05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r>
              <a:rPr lang="en-US" altLang="ko-KR" sz="1800" dirty="0">
                <a:solidFill>
                  <a:srgbClr val="00B050"/>
                </a:solidFill>
              </a:rPr>
              <a:t>Unsegmented: 	 </a:t>
            </a:r>
            <a:r>
              <a:rPr lang="ru-RU" sz="1800" dirty="0">
                <a:solidFill>
                  <a:srgbClr val="00B050"/>
                </a:solidFill>
              </a:rPr>
              <a:t>Этоодинмаленькийшагдлячеловекаодингигантскийскачокдлячеловечества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800" dirty="0" err="1">
                <a:solidFill>
                  <a:srgbClr val="00B050"/>
                </a:solidFill>
              </a:rPr>
              <a:t>Undersegmented</a:t>
            </a:r>
            <a:r>
              <a:rPr lang="en-US" altLang="ko-KR" sz="1800" dirty="0">
                <a:solidFill>
                  <a:srgbClr val="00B050"/>
                </a:solidFill>
              </a:rPr>
              <a:t>:	 </a:t>
            </a:r>
            <a:r>
              <a:rPr lang="ru-RU" sz="1800" dirty="0">
                <a:solidFill>
                  <a:srgbClr val="00B050"/>
                </a:solidFill>
              </a:rPr>
              <a:t>Это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ru-RU" sz="1800" dirty="0">
                <a:solidFill>
                  <a:srgbClr val="00B050"/>
                </a:solidFill>
              </a:rPr>
              <a:t>один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ru-RU" sz="1800" dirty="0">
                <a:solidFill>
                  <a:srgbClr val="00B050"/>
                </a:solidFill>
              </a:rPr>
              <a:t>маленькийшагдля человека один гигантскийскачокдлячеловечества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ko-KR" sz="1800" dirty="0">
                <a:solidFill>
                  <a:srgbClr val="00B050"/>
                </a:solidFill>
              </a:rPr>
              <a:t>Segmented: 	 </a:t>
            </a:r>
            <a:r>
              <a:rPr lang="ru-RU" sz="1800" dirty="0">
                <a:solidFill>
                  <a:srgbClr val="00B050"/>
                </a:solidFill>
              </a:rPr>
              <a:t>Это один маленький шаг для человека, один гигантский скачок для человечества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sz="2200" dirty="0">
                <a:solidFill>
                  <a:srgbClr val="FFC000"/>
                </a:solidFill>
              </a:rPr>
              <a:t>Phonetic Prior</a:t>
            </a:r>
          </a:p>
          <a:p>
            <a:r>
              <a:rPr lang="en-US" altLang="ko-KR" sz="2000" dirty="0">
                <a:solidFill>
                  <a:srgbClr val="FFC000"/>
                </a:solidFill>
              </a:rPr>
              <a:t>This is an [?]_____.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1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3A50-7D26-420A-AFCF-16D6AD4C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1061"/>
            <a:ext cx="10058400" cy="110734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Previous works:</a:t>
            </a:r>
            <a:br>
              <a:rPr lang="en-US" altLang="ko-KR" sz="3200" dirty="0"/>
            </a:br>
            <a:r>
              <a:rPr lang="en-US" altLang="ko-KR" sz="3200" dirty="0"/>
              <a:t>Deciphering unknown languages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5D3E-1C04-4FF5-AEFB-6DD6D6CB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Assumptions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Knowledge of language family of the lost language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Word boundaries are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Counterexamples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Iberian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Candidates: Greek? Latin?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Basque?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Goal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Match spans in the lost texts with known tokens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8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5B81-3247-40D5-80D1-E4A01BCC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Authors’ Approaches: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CC49-219F-476F-9134-36401135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linguistic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Phonological regularities of sound change: [k] –X--&gt; [m]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Size of phonological inventory preserved during 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Joint modelling of ‘word segmentation’ and ‘cognate alignment’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Phoneme2vec (?)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Monotonic alignment using edit-distance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[de]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 [</a:t>
            </a:r>
            <a:r>
              <a:rPr lang="en-US" dirty="0" err="1">
                <a:sym typeface="Wingdings" panose="05000000000000000000" pitchFamily="2" charset="2"/>
              </a:rPr>
              <a:t>en</a:t>
            </a:r>
            <a:r>
              <a:rPr lang="en-US" dirty="0">
                <a:sym typeface="Wingdings" panose="05000000000000000000" pitchFamily="2" charset="2"/>
              </a:rPr>
              <a:t>] telephone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C5BD9-C575-46D8-9196-05E6E4BB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63" y="3560443"/>
            <a:ext cx="1924286" cy="728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077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28BD-43FA-4181-AC5F-CEC56AF6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5458-9E42-4F4C-996F-0C2A1FC6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54665-E206-4E1F-BF76-455ED7A0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35383"/>
            <a:ext cx="5833442" cy="390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D4DF6-5AEE-450B-9B42-6B2ED472E89F}"/>
              </a:ext>
            </a:extLst>
          </p:cNvPr>
          <p:cNvSpPr txBox="1"/>
          <p:nvPr/>
        </p:nvSpPr>
        <p:spPr>
          <a:xfrm>
            <a:off x="7482980" y="2281805"/>
            <a:ext cx="3447876" cy="13454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Y:  Known language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↓    </a:t>
            </a:r>
            <a:r>
              <a:rPr lang="en-US" altLang="ko-KR" sz="1400" dirty="0"/>
              <a:t>a: ‘latent’ variable (function)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X:  Phonetic alphabet of the lost language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Z:  Lost language</a:t>
            </a:r>
          </a:p>
        </p:txBody>
      </p:sp>
    </p:spTree>
    <p:extLst>
      <p:ext uri="{BB962C8B-B14F-4D97-AF65-F5344CB8AC3E}">
        <p14:creationId xmlns:p14="http://schemas.microsoft.com/office/powerpoint/2010/main" val="233491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F62B-2FED-45A1-959D-7305B3A2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ABA4-42C9-40A4-86E0-0FCFDAAD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Plausibility of sound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dirty="0"/>
              <a:t>Example: </a:t>
            </a:r>
            <a:r>
              <a:rPr lang="ko-KR" altLang="en-US" sz="1200" dirty="0"/>
              <a:t>감자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 err="1">
                <a:sym typeface="Wingdings" panose="05000000000000000000" pitchFamily="2" charset="2"/>
              </a:rPr>
              <a:t>캄차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빈대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 err="1">
                <a:sym typeface="Wingdings" panose="05000000000000000000" pitchFamily="2" charset="2"/>
              </a:rPr>
              <a:t>핀태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Changed:</a:t>
            </a:r>
            <a:r>
              <a:rPr lang="ko-KR" altLang="en-US" sz="1200" dirty="0">
                <a:sym typeface="Wingdings" panose="05000000000000000000" pitchFamily="2" charset="2"/>
              </a:rPr>
              <a:t> 예사소리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거센소리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Preserved: </a:t>
            </a:r>
            <a:r>
              <a:rPr lang="ko-KR" altLang="en-US" sz="1200" dirty="0" err="1">
                <a:sym typeface="Wingdings" panose="05000000000000000000" pitchFamily="2" charset="2"/>
              </a:rPr>
              <a:t>연구개파열음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ym typeface="Wingdings" panose="05000000000000000000" pitchFamily="2" charset="2"/>
              </a:rPr>
              <a:t>ㄱ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r>
              <a:rPr lang="ko-KR" altLang="en-US" sz="1200" dirty="0" err="1">
                <a:sym typeface="Wingdings" panose="05000000000000000000" pitchFamily="2" charset="2"/>
              </a:rPr>
              <a:t>ㅋ</a:t>
            </a:r>
            <a:r>
              <a:rPr lang="en-US" altLang="ko-KR" sz="1200" dirty="0">
                <a:sym typeface="Wingdings" panose="05000000000000000000" pitchFamily="2" charset="2"/>
              </a:rPr>
              <a:t>),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err="1">
                <a:sym typeface="Wingdings" panose="05000000000000000000" pitchFamily="2" charset="2"/>
              </a:rPr>
              <a:t>경구개파찰음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ym typeface="Wingdings" panose="05000000000000000000" pitchFamily="2" charset="2"/>
              </a:rPr>
              <a:t>ㅈ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err="1">
                <a:sym typeface="Wingdings" panose="05000000000000000000" pitchFamily="2" charset="2"/>
              </a:rPr>
              <a:t>ㅊ</a:t>
            </a:r>
            <a:r>
              <a:rPr lang="en-US" altLang="ko-KR" sz="1200" dirty="0">
                <a:sym typeface="Wingdings" panose="05000000000000000000" pitchFamily="2" charset="2"/>
              </a:rPr>
              <a:t>), </a:t>
            </a:r>
            <a:r>
              <a:rPr lang="ko-KR" altLang="en-US" sz="1200" dirty="0" err="1">
                <a:sym typeface="Wingdings" panose="05000000000000000000" pitchFamily="2" charset="2"/>
              </a:rPr>
              <a:t>양순파열음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ym typeface="Wingdings" panose="05000000000000000000" pitchFamily="2" charset="2"/>
              </a:rPr>
              <a:t>ㅂ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r>
              <a:rPr lang="ko-KR" altLang="en-US" sz="1200" dirty="0" err="1">
                <a:sym typeface="Wingdings" panose="05000000000000000000" pitchFamily="2" charset="2"/>
              </a:rPr>
              <a:t>ㅍ</a:t>
            </a:r>
            <a:r>
              <a:rPr lang="en-US" altLang="ko-KR" sz="1200" dirty="0">
                <a:sym typeface="Wingdings" panose="05000000000000000000" pitchFamily="2" charset="2"/>
              </a:rPr>
              <a:t>), </a:t>
            </a:r>
            <a:r>
              <a:rPr lang="ko-KR" altLang="en-US" sz="1200" dirty="0" err="1">
                <a:sym typeface="Wingdings" panose="05000000000000000000" pitchFamily="2" charset="2"/>
              </a:rPr>
              <a:t>치경파열음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ko-KR" altLang="en-US" sz="1200" dirty="0" err="1">
                <a:sym typeface="Wingdings" panose="05000000000000000000" pitchFamily="2" charset="2"/>
              </a:rPr>
              <a:t>ㄷ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r>
              <a:rPr lang="ko-KR" altLang="en-US" sz="1200" dirty="0" err="1">
                <a:sym typeface="Wingdings" panose="05000000000000000000" pitchFamily="2" charset="2"/>
              </a:rPr>
              <a:t>ㅌ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ym typeface="Wingdings" panose="05000000000000000000" pitchFamily="2" charset="2"/>
              </a:rPr>
              <a:t>Non-example:  </a:t>
            </a:r>
            <a:r>
              <a:rPr lang="ko-KR" altLang="en-US" sz="1200" dirty="0">
                <a:sym typeface="Wingdings" panose="05000000000000000000" pitchFamily="2" charset="2"/>
              </a:rPr>
              <a:t>감자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 err="1">
                <a:sym typeface="Wingdings" panose="05000000000000000000" pitchFamily="2" charset="2"/>
              </a:rPr>
              <a:t>차캄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빈대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 err="1">
                <a:sym typeface="Wingdings" panose="05000000000000000000" pitchFamily="2" charset="2"/>
              </a:rPr>
              <a:t>틴패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strike="sngStrike" dirty="0">
                <a:sym typeface="Wingdings" panose="05000000000000000000" pitchFamily="2" charset="2"/>
              </a:rPr>
              <a:t>Preserved: 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연구개파열음</a:t>
            </a:r>
            <a:r>
              <a:rPr lang="ko-KR" altLang="en-US" sz="1200" strike="sngStrike" dirty="0"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(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ㄱ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,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ㅋ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),</a:t>
            </a:r>
            <a:r>
              <a:rPr lang="ko-KR" altLang="en-US" sz="1200" strike="sngStrike" dirty="0">
                <a:sym typeface="Wingdings" panose="05000000000000000000" pitchFamily="2" charset="2"/>
              </a:rPr>
              <a:t> 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경구개파찰음</a:t>
            </a:r>
            <a:r>
              <a:rPr lang="ko-KR" altLang="en-US" sz="1200" strike="sngStrike" dirty="0"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(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ㅈ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, 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ㅊ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), 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양순파열음</a:t>
            </a:r>
            <a:r>
              <a:rPr lang="ko-KR" altLang="en-US" sz="1200" strike="sngStrike" dirty="0"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(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ㅂ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,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ㅍ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), 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치경파열음</a:t>
            </a:r>
            <a:r>
              <a:rPr lang="ko-KR" altLang="en-US" sz="1200" strike="sngStrike" dirty="0">
                <a:sym typeface="Wingdings" panose="05000000000000000000" pitchFamily="2" charset="2"/>
              </a:rPr>
              <a:t> 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(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ㄷ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,</a:t>
            </a:r>
            <a:r>
              <a:rPr lang="ko-KR" altLang="en-US" sz="1200" strike="sngStrike" dirty="0" err="1">
                <a:sym typeface="Wingdings" panose="05000000000000000000" pitchFamily="2" charset="2"/>
              </a:rPr>
              <a:t>ㅌ</a:t>
            </a:r>
            <a:r>
              <a:rPr lang="en-US" altLang="ko-KR" sz="1200" strike="sngStrike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Preservation of sounds: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Example:</a:t>
            </a:r>
            <a:r>
              <a:rPr lang="ko-KR" altLang="en-US" sz="1200" dirty="0">
                <a:sym typeface="Wingdings" panose="05000000000000000000" pitchFamily="2" charset="2"/>
              </a:rPr>
              <a:t> 반갑습니다 </a:t>
            </a:r>
            <a:r>
              <a:rPr lang="en-US" altLang="ko-KR" sz="1200" dirty="0">
                <a:sym typeface="Wingdings" panose="05000000000000000000" pitchFamily="2" charset="2"/>
              </a:rPr>
              <a:t>--&gt; </a:t>
            </a:r>
            <a:r>
              <a:rPr lang="ko-KR" altLang="en-US" sz="1200" dirty="0" err="1">
                <a:sym typeface="Wingdings" panose="05000000000000000000" pitchFamily="2" charset="2"/>
              </a:rPr>
              <a:t>판캅습니타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Non-example: </a:t>
            </a:r>
            <a:r>
              <a:rPr lang="ko-KR" altLang="en-US" sz="1200" dirty="0">
                <a:sym typeface="Wingdings" panose="05000000000000000000" pitchFamily="2" charset="2"/>
              </a:rPr>
              <a:t>반갑습니다 </a:t>
            </a:r>
            <a:r>
              <a:rPr lang="en-US" altLang="ko-KR" sz="1200" dirty="0">
                <a:sym typeface="Wingdings" panose="05000000000000000000" pitchFamily="2" charset="2"/>
              </a:rPr>
              <a:t> f</a:t>
            </a:r>
            <a:r>
              <a:rPr lang="ko-KR" altLang="en-US" sz="1200" dirty="0" err="1">
                <a:sym typeface="Wingdings" panose="05000000000000000000" pitchFamily="2" charset="2"/>
              </a:rPr>
              <a:t>ㅏㄴ갑</a:t>
            </a:r>
            <a:r>
              <a:rPr lang="en-US" altLang="ko-KR" sz="1200" dirty="0" err="1">
                <a:sym typeface="Wingdings" panose="05000000000000000000" pitchFamily="2" charset="2"/>
              </a:rPr>
              <a:t>th</a:t>
            </a:r>
            <a:r>
              <a:rPr lang="ko-KR" altLang="en-US" sz="1200" dirty="0" err="1">
                <a:sym typeface="Wingdings" panose="05000000000000000000" pitchFamily="2" charset="2"/>
              </a:rPr>
              <a:t>ㅡㅂ니다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>
                <a:sym typeface="Wingdings" panose="05000000000000000000" pitchFamily="2" charset="2"/>
              </a:rPr>
              <a:t>Monotonicity of alignment: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Example: Biden  </a:t>
            </a:r>
            <a:r>
              <a:rPr lang="az-Cyrl-AZ" altLang="ko-KR" sz="1200" dirty="0">
                <a:sym typeface="Wingdings" panose="05000000000000000000" pitchFamily="2" charset="2"/>
              </a:rPr>
              <a:t>Байден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dirty="0">
                <a:sym typeface="Wingdings" panose="05000000000000000000" pitchFamily="2" charset="2"/>
              </a:rPr>
              <a:t>Non-example: Biden  </a:t>
            </a:r>
            <a:r>
              <a:rPr lang="az-Cyrl-AZ" altLang="ko-KR" sz="1200" dirty="0">
                <a:sym typeface="Wingdings" panose="05000000000000000000" pitchFamily="2" charset="2"/>
              </a:rPr>
              <a:t>Байен</a:t>
            </a:r>
            <a:r>
              <a:rPr lang="az-Cyrl-AZ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д</a:t>
            </a:r>
            <a:endParaRPr lang="en-US" altLang="ko-KR" sz="12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735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8273-D545-4164-A5E4-763A4D2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</a:t>
            </a:r>
            <a:r>
              <a:rPr lang="ko-KR" altLang="en-US" dirty="0"/>
              <a:t> </a:t>
            </a:r>
            <a:r>
              <a:rPr lang="en-US" altLang="ko-KR" dirty="0"/>
              <a:t>Modelling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F814A-A6DD-48F0-A60E-39D5E5643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Goal: 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F814A-A6DD-48F0-A60E-39D5E5643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C7F85B-C77F-495D-A4B8-3336E297E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04" y="2108201"/>
            <a:ext cx="2972215" cy="59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08E0E-7A8C-42D4-B48E-83A3A4C5CE31}"/>
              </a:ext>
            </a:extLst>
          </p:cNvPr>
          <p:cNvSpPr txBox="1"/>
          <p:nvPr/>
        </p:nvSpPr>
        <p:spPr>
          <a:xfrm>
            <a:off x="8384870" y="1999144"/>
            <a:ext cx="3040936" cy="116641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Y:  Known language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↓    </a:t>
            </a:r>
            <a:r>
              <a:rPr lang="en-US" altLang="ko-KR" sz="1200" dirty="0"/>
              <a:t>a: ‘latent’ variable (function)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X:  Phonetic alphabet of the </a:t>
            </a:r>
            <a:r>
              <a:rPr lang="en-US" altLang="ko-KR" sz="1200" dirty="0"/>
              <a:t>lost</a:t>
            </a:r>
            <a:r>
              <a:rPr lang="en-US" sz="1200" dirty="0"/>
              <a:t> language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Z:  Lost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ADE00-C926-4452-9729-EDA3CA90962D}"/>
              </a:ext>
            </a:extLst>
          </p:cNvPr>
          <p:cNvSpPr txBox="1"/>
          <p:nvPr/>
        </p:nvSpPr>
        <p:spPr>
          <a:xfrm>
            <a:off x="4334717" y="2669390"/>
            <a:ext cx="1291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Unmatched span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6BE53-8CA5-44DF-B3D5-12F02FA4B110}"/>
              </a:ext>
            </a:extLst>
          </p:cNvPr>
          <p:cNvSpPr txBox="1"/>
          <p:nvPr/>
        </p:nvSpPr>
        <p:spPr>
          <a:xfrm>
            <a:off x="6173073" y="2701290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Matched span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8C8F0-204C-46A2-907C-2D6FFBD34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650" y="5163893"/>
            <a:ext cx="2210108" cy="1076475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08A8F7-D7F0-427F-A3B4-DDC5D93F8B23}"/>
              </a:ext>
            </a:extLst>
          </p:cNvPr>
          <p:cNvSpPr/>
          <p:nvPr/>
        </p:nvSpPr>
        <p:spPr>
          <a:xfrm>
            <a:off x="5626289" y="2071811"/>
            <a:ext cx="1116011" cy="6419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811433-82F5-495A-BFA7-58CEBF6525F3}"/>
              </a:ext>
            </a:extLst>
          </p:cNvPr>
          <p:cNvGrpSpPr/>
          <p:nvPr/>
        </p:nvGrpSpPr>
        <p:grpSpPr>
          <a:xfrm>
            <a:off x="4980503" y="3250250"/>
            <a:ext cx="2567123" cy="2045350"/>
            <a:chOff x="2479042" y="3658408"/>
            <a:chExt cx="2567123" cy="20453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CD5951-CB89-4738-BBA9-2CE41CDC6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9042" y="3658408"/>
              <a:ext cx="2567123" cy="2045350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01A2-23C3-476B-B39F-ACA612C527C9}"/>
                </a:ext>
              </a:extLst>
            </p:cNvPr>
            <p:cNvSpPr/>
            <p:nvPr/>
          </p:nvSpPr>
          <p:spPr>
            <a:xfrm>
              <a:off x="3347206" y="5276675"/>
              <a:ext cx="838900" cy="39352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EFA3763-01BB-4D2F-BDC8-0F1ED1BA1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81" y="4118408"/>
            <a:ext cx="2688880" cy="11067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2315FF-9EEA-4BC8-BA72-CE8810717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081" y="5316181"/>
            <a:ext cx="2768008" cy="4613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9115E9-786A-434D-9A9D-6A89177227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740"/>
          <a:stretch/>
        </p:blipFill>
        <p:spPr>
          <a:xfrm>
            <a:off x="1566708" y="2946389"/>
            <a:ext cx="2768009" cy="669266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79A63D-C68A-46BA-98CE-DDA10F8C6941}"/>
              </a:ext>
            </a:extLst>
          </p:cNvPr>
          <p:cNvSpPr/>
          <p:nvPr/>
        </p:nvSpPr>
        <p:spPr>
          <a:xfrm>
            <a:off x="4980503" y="2071811"/>
            <a:ext cx="638305" cy="6270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DE8792-AF22-4B22-8CBB-95451F7BFDD5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flipV="1">
            <a:off x="6264065" y="5262044"/>
            <a:ext cx="4052" cy="3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E997E6-3A1B-4E1A-8A7E-178B31C1761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83515" y="5058779"/>
            <a:ext cx="1051135" cy="643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695B3-BB21-431E-BBA1-6F2AD1849776}"/>
              </a:ext>
            </a:extLst>
          </p:cNvPr>
          <p:cNvSpPr/>
          <p:nvPr/>
        </p:nvSpPr>
        <p:spPr>
          <a:xfrm>
            <a:off x="5589843" y="4177717"/>
            <a:ext cx="1045849" cy="6515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C000"/>
                </a:solidFill>
              </a:ln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2BB6EB-0929-4649-A33B-E1D1542A1D85}"/>
                  </a:ext>
                </a:extLst>
              </p:cNvPr>
              <p:cNvSpPr txBox="1"/>
              <p:nvPr/>
            </p:nvSpPr>
            <p:spPr>
              <a:xfrm>
                <a:off x="7734650" y="4194144"/>
                <a:ext cx="2452916" cy="338554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1=0.7+0.2+0.1≅0.7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2BB6EB-0929-4649-A33B-E1D1542A1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650" y="4194144"/>
                <a:ext cx="245291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BD472-F49F-47ED-A2B0-D90BC55C698B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6635692" y="4363421"/>
            <a:ext cx="1098958" cy="14008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361B97-011D-49B9-83DD-EE9DBD62C565}"/>
              </a:ext>
            </a:extLst>
          </p:cNvPr>
          <p:cNvCxnSpPr>
            <a:endCxn id="24" idx="0"/>
          </p:cNvCxnSpPr>
          <p:nvPr/>
        </p:nvCxnSpPr>
        <p:spPr>
          <a:xfrm flipH="1">
            <a:off x="2950713" y="2399251"/>
            <a:ext cx="2029790" cy="5471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EA2925-5647-4A40-A49C-51EC3CABD0B4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6184295" y="2713758"/>
            <a:ext cx="79770" cy="5364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287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{3BA486D4-6780-412A-AC77-C8FC71566625}tf56160789_win32</Template>
  <TotalTime>1127</TotalTime>
  <Words>400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Cambria Math</vt:lpstr>
      <vt:lpstr>Franklin Gothic Book</vt:lpstr>
      <vt:lpstr>1_RetrospectVTI</vt:lpstr>
      <vt:lpstr>Deciphering Undersegmented Ancient Scripts Using Phonetic Prior</vt:lpstr>
      <vt:lpstr>“Этоодинмаленькийшагдля человекаодингигантскийскачок длячеловечества.”</vt:lpstr>
      <vt:lpstr>Transactions of the Association for Computational Linguistics, Volume 9 (2021)</vt:lpstr>
      <vt:lpstr>Deciphering Undersegmented Ancient Scripts Using Phonetic Prior</vt:lpstr>
      <vt:lpstr>Previous works: Deciphering unknown languages</vt:lpstr>
      <vt:lpstr>Authors’ Approaches:</vt:lpstr>
      <vt:lpstr>Framework</vt:lpstr>
      <vt:lpstr>Concepts</vt:lpstr>
      <vt:lpstr>Mathematical Modelling</vt:lpstr>
      <vt:lpstr>Phoneme2Vec (?)</vt:lpstr>
      <vt:lpstr>Objective Function</vt:lpstr>
      <vt:lpstr>Algorithm</vt:lpstr>
      <vt:lpstr>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Kim Jeongyong</dc:creator>
  <cp:lastModifiedBy>Kim Jeongyong</cp:lastModifiedBy>
  <cp:revision>23</cp:revision>
  <dcterms:created xsi:type="dcterms:W3CDTF">2021-05-28T13:13:28Z</dcterms:created>
  <dcterms:modified xsi:type="dcterms:W3CDTF">2021-05-29T08:00:57Z</dcterms:modified>
</cp:coreProperties>
</file>