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0" r:id="rId3"/>
    <p:sldId id="261" r:id="rId4"/>
    <p:sldId id="312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16" r:id="rId19"/>
    <p:sldId id="313" r:id="rId20"/>
    <p:sldId id="303" r:id="rId21"/>
    <p:sldId id="304" r:id="rId22"/>
    <p:sldId id="305" r:id="rId23"/>
    <p:sldId id="307" r:id="rId24"/>
    <p:sldId id="311" r:id="rId25"/>
    <p:sldId id="308" r:id="rId26"/>
    <p:sldId id="314" r:id="rId27"/>
    <p:sldId id="317" r:id="rId28"/>
    <p:sldId id="318" r:id="rId29"/>
    <p:sldId id="320" r:id="rId30"/>
    <p:sldId id="319" r:id="rId31"/>
    <p:sldId id="321" r:id="rId32"/>
    <p:sldId id="323" r:id="rId33"/>
    <p:sldId id="322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상혁" initials="최" lastIdx="1" clrIdx="0">
    <p:extLst>
      <p:ext uri="{19B8F6BF-5375-455C-9EA6-DF929625EA0E}">
        <p15:presenceInfo xmlns:p15="http://schemas.microsoft.com/office/powerpoint/2012/main" userId="99c4a2eb8991ff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05" autoAdjust="0"/>
  </p:normalViewPr>
  <p:slideViewPr>
    <p:cSldViewPr snapToGrid="0">
      <p:cViewPr varScale="1">
        <p:scale>
          <a:sx n="58" d="100"/>
          <a:sy n="58" d="100"/>
        </p:scale>
        <p:origin x="1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96C-FF28-4295-925B-92A47F377F2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AD5A-24AB-4B08-B8B9-F463E6FF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2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9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7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69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8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2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0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9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7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ko-KR" altLang="en-US" dirty="0"/>
              <a:t>에 대해 따로 설명하지는 않겠습니다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2AD5A-24AB-4B08-B8B9-F463E6FFD5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45" y="365126"/>
            <a:ext cx="8408710" cy="9074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1B80-317A-40A8-91C8-31754EEAF74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1CE26-5E39-4745-A5E6-0D2DFCD9A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CF15-459A-4305-92B1-5F497B9F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5" y="1122363"/>
            <a:ext cx="854909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BERT : Pre-training of Deep Bidirectional Transformers for Language Understanding</a:t>
            </a:r>
            <a:br>
              <a:rPr lang="en-US" altLang="ko-KR" dirty="0"/>
            </a:br>
            <a:r>
              <a:rPr lang="en-US" altLang="ko-KR" sz="2800" dirty="0"/>
              <a:t>(J. Devlin, M. Chang, K. Lee, K. Toutanova, 2018)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8C98-24EE-4A9C-AA98-F04B3F235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4938"/>
            <a:ext cx="6858000" cy="1790699"/>
          </a:xfrm>
        </p:spPr>
        <p:txBody>
          <a:bodyPr anchor="b"/>
          <a:lstStyle/>
          <a:p>
            <a:r>
              <a:rPr lang="en-US" dirty="0"/>
              <a:t>NLP masters</a:t>
            </a:r>
            <a:br>
              <a:rPr lang="en-US" dirty="0"/>
            </a:br>
            <a:br>
              <a:rPr lang="en-US" dirty="0"/>
            </a:br>
            <a:r>
              <a:rPr lang="ko-KR" altLang="en-US" dirty="0"/>
              <a:t>최상혁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16 Jan 2021</a:t>
            </a:r>
          </a:p>
        </p:txBody>
      </p:sp>
    </p:spTree>
    <p:extLst>
      <p:ext uri="{BB962C8B-B14F-4D97-AF65-F5344CB8AC3E}">
        <p14:creationId xmlns:p14="http://schemas.microsoft.com/office/powerpoint/2010/main" val="49842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BERT – </a:t>
            </a:r>
            <a:r>
              <a:rPr lang="en-US" sz="4000" dirty="0" err="1"/>
              <a:t>Input/Output</a:t>
            </a:r>
            <a:r>
              <a:rPr lang="en-US" sz="4000" dirty="0"/>
              <a:t>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use </a:t>
            </a:r>
            <a:r>
              <a:rPr lang="en-US" sz="2400" dirty="0" err="1"/>
              <a:t>WordPiece</a:t>
            </a:r>
            <a:r>
              <a:rPr lang="en-US" sz="2400" dirty="0"/>
              <a:t> embeddings with a 30,000 token vocabulary.</a:t>
            </a:r>
            <a:br>
              <a:rPr lang="en-US" sz="24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Word Piece : distinct token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개수를 효과적으로 제한함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빈도가 높은 단어들은 그 자체를 하나의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unit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으로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빈도가 낮은 것들은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</a:rPr>
              <a:t>subword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units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로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쪼개어서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저장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총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unit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개수를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제한시킴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e.g.)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단어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자연어처리를 공부하는 사람들입니다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</a:rPr>
              <a:t>WordPiece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: 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자 연 어 처리 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공부 하는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사람 들 입니다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/>
              <a:t>Special tokens in Sequence</a:t>
            </a:r>
          </a:p>
          <a:p>
            <a:pPr lvl="1"/>
            <a:r>
              <a:rPr lang="en-US" altLang="ko-KR" sz="2000" dirty="0"/>
              <a:t>[CLS]</a:t>
            </a:r>
            <a:r>
              <a:rPr lang="ko-KR" altLang="en-US" sz="2000" dirty="0"/>
              <a:t>로 시작</a:t>
            </a:r>
            <a:br>
              <a:rPr lang="en-US" altLang="ko-KR" sz="2000" dirty="0"/>
            </a:br>
            <a:r>
              <a:rPr lang="en-US" altLang="ko-KR" sz="2000" dirty="0"/>
              <a:t>The final hidden state corresponding to [CLS] is used as the aggregate sequence representation for classification tasks.</a:t>
            </a:r>
          </a:p>
          <a:p>
            <a:pPr lvl="1"/>
            <a:r>
              <a:rPr lang="en-US" altLang="ko-KR" sz="2000" dirty="0"/>
              <a:t>[SEP]</a:t>
            </a:r>
            <a:r>
              <a:rPr lang="ko-KR" altLang="en-US" sz="2000" dirty="0"/>
              <a:t>로 구분</a:t>
            </a:r>
            <a:br>
              <a:rPr lang="en-US" altLang="ko-KR" sz="2000" dirty="0"/>
            </a:br>
            <a:r>
              <a:rPr lang="en-US" altLang="ko-KR" sz="2000" dirty="0"/>
              <a:t>we separate sentences (in a sequence) with a special token [SEP].</a:t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+ segment embeddings</a:t>
            </a:r>
          </a:p>
        </p:txBody>
      </p:sp>
    </p:spTree>
    <p:extLst>
      <p:ext uri="{BB962C8B-B14F-4D97-AF65-F5344CB8AC3E}">
        <p14:creationId xmlns:p14="http://schemas.microsoft.com/office/powerpoint/2010/main" val="40965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BERT – </a:t>
            </a:r>
            <a:r>
              <a:rPr lang="en-US" sz="4000" dirty="0" err="1"/>
              <a:t>Input/Output</a:t>
            </a:r>
            <a:r>
              <a:rPr lang="en-US" sz="4000" dirty="0"/>
              <a:t>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given token (can be a single sentence or sentence pair), its input representation is constructed by </a:t>
            </a:r>
            <a:r>
              <a:rPr lang="en-US" sz="2400" dirty="0">
                <a:solidFill>
                  <a:srgbClr val="FF0000"/>
                </a:solidFill>
              </a:rPr>
              <a:t>summing the corresponding token, segment, and position embeddings.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 S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egment embedding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… {0: first sentence, 1: second sentence}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- Position embedding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은 기존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와 동일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	(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라이브러리에서 알아서 처리해줍니다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.)</a:t>
            </a:r>
            <a:b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그림2. bert input representation (출처: BERT 논문)">
            <a:extLst>
              <a:ext uri="{FF2B5EF4-FFF2-40B4-BE49-F238E27FC236}">
                <a16:creationId xmlns:a16="http://schemas.microsoft.com/office/drawing/2014/main" id="{33A00629-0FC0-49B8-82D9-DCEFADF1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5" y="3578914"/>
            <a:ext cx="8815344" cy="29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9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Pre-training BERT - MLM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Masked Language Model (MLM)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In order to train </a:t>
            </a:r>
            <a:r>
              <a:rPr lang="en-US" sz="2400" dirty="0">
                <a:solidFill>
                  <a:srgbClr val="FF0000"/>
                </a:solidFill>
              </a:rPr>
              <a:t>a deep bidirectional representation</a:t>
            </a:r>
            <a:r>
              <a:rPr lang="en-US" sz="2400" dirty="0"/>
              <a:t>, we simply </a:t>
            </a:r>
            <a:r>
              <a:rPr lang="en-US" sz="2400" dirty="0">
                <a:solidFill>
                  <a:srgbClr val="FF0000"/>
                </a:solidFill>
              </a:rPr>
              <a:t>mask some percentage of the input tokens at random, and then predict those masked tokens. </a:t>
            </a:r>
            <a:r>
              <a:rPr lang="en-US" sz="2400" dirty="0"/>
              <a:t>… we </a:t>
            </a:r>
            <a:r>
              <a:rPr lang="en-US" sz="2400" dirty="0">
                <a:solidFill>
                  <a:srgbClr val="FF0000"/>
                </a:solidFill>
              </a:rPr>
              <a:t>only predict the masked words</a:t>
            </a:r>
            <a:r>
              <a:rPr lang="en-US" sz="2400" dirty="0"/>
              <a:t> rather than reconstructing the entire input.</a:t>
            </a: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기존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language model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(e.g.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GPT)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경우 앞 단어를 보고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뒷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단어를 예측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BERT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MLM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을 이용해서 전체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token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들 중 몇 개를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masking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해서 없애고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주변 단어들로 그 없어진 걸 예측하도록 하는 것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… a downside is that we are creating a mismatch between pre-training and fine-tuning, since </a:t>
            </a:r>
            <a:r>
              <a:rPr lang="en-US" sz="2400" dirty="0">
                <a:solidFill>
                  <a:srgbClr val="FF0000"/>
                </a:solidFill>
              </a:rPr>
              <a:t>the [MASK] token does not appear during fine-tuning.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문제점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: masking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fine-tuning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할 때는 나타나지 않는다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 Mismatch.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9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Pre-training BERT - MLM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[MASK] token does not appear during fine-tuning.</a:t>
            </a:r>
            <a:endParaRPr lang="en-US" sz="2400" dirty="0"/>
          </a:p>
          <a:p>
            <a:r>
              <a:rPr lang="en-US" sz="2400" dirty="0"/>
              <a:t>To mitigate this … If the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altLang="ko-KR" sz="2400" dirty="0"/>
              <a:t> token is chosen, we replace the </a:t>
            </a:r>
            <a:r>
              <a:rPr lang="en-US" altLang="ko-KR" sz="2400" i="1" dirty="0" err="1"/>
              <a:t>i-th</a:t>
            </a:r>
            <a:r>
              <a:rPr lang="en-US" altLang="ko-KR" sz="2400" i="1" dirty="0"/>
              <a:t> token</a:t>
            </a:r>
            <a:r>
              <a:rPr lang="en-US" altLang="ko-KR" sz="2400" dirty="0"/>
              <a:t> with</a:t>
            </a:r>
            <a:br>
              <a:rPr lang="en-US" sz="2400" dirty="0"/>
            </a:br>
            <a:r>
              <a:rPr lang="en-US" sz="2400" dirty="0"/>
              <a:t>(1) the [MASK] token 80% of time</a:t>
            </a:r>
            <a:br>
              <a:rPr lang="en-US" sz="2400" dirty="0"/>
            </a:br>
            <a:r>
              <a:rPr lang="en-US" sz="2400" dirty="0"/>
              <a:t>(2) a random token 10% of the time</a:t>
            </a:r>
            <a:br>
              <a:rPr lang="en-US" sz="2400" dirty="0"/>
            </a:br>
            <a:r>
              <a:rPr lang="en-US" sz="2400" dirty="0"/>
              <a:t>(3) the unchanged </a:t>
            </a:r>
            <a:r>
              <a:rPr lang="en-US" sz="2400" i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token 10%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the time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sz="2400" dirty="0"/>
              <a:t>Then </a:t>
            </a:r>
            <a:r>
              <a:rPr lang="en-US" sz="2400" dirty="0" err="1"/>
              <a:t>T_i</a:t>
            </a:r>
            <a:r>
              <a:rPr lang="en-US" sz="2400" dirty="0"/>
              <a:t> will be used to predict the original token with cross entropy loss.</a:t>
            </a:r>
            <a:br>
              <a:rPr lang="en-US" sz="2400" dirty="0"/>
            </a:b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T_i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: final hidden vector for the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i-th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input token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 encoder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입장에서 보면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predict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해야 하는 자리가 있고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해당 자리의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[mask]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인지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random word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인지 원래 단어인지가 불확실해지기 때문에 더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robust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해진다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1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Pre-training BERT - MLM</a:t>
            </a:r>
          </a:p>
        </p:txBody>
      </p:sp>
      <p:pic>
        <p:nvPicPr>
          <p:cNvPr id="8194" name="Picture 2" descr="Image for post">
            <a:extLst>
              <a:ext uri="{FF2B5EF4-FFF2-40B4-BE49-F238E27FC236}">
                <a16:creationId xmlns:a16="http://schemas.microsoft.com/office/drawing/2014/main" id="{58B1B098-8E62-41F1-B924-FE0CD17F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4" y="1403689"/>
            <a:ext cx="7728332" cy="52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4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Pre-training BERT - NSP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Next Sentence Prediction (NSP)</a:t>
            </a:r>
          </a:p>
          <a:p>
            <a:r>
              <a:rPr lang="en-US" sz="2400" dirty="0"/>
              <a:t>In order to train a model that </a:t>
            </a:r>
            <a:r>
              <a:rPr lang="en-US" sz="2400" dirty="0">
                <a:solidFill>
                  <a:srgbClr val="FF0000"/>
                </a:solidFill>
              </a:rPr>
              <a:t>understands sentence relationships,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we pre-train for a binarized next sentence prediction task</a:t>
            </a:r>
            <a:r>
              <a:rPr lang="en-US" sz="2400" dirty="0"/>
              <a:t> that can be trivially generated from any monolingual corpus.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50% : sentence A, B</a:t>
            </a:r>
            <a:r>
              <a:rPr lang="ko-KR" altLang="en-US" sz="2400" dirty="0"/>
              <a:t>가 실제 연속되는 </a:t>
            </a:r>
            <a:r>
              <a:rPr lang="en-US" sz="2400" dirty="0"/>
              <a:t>sentences</a:t>
            </a:r>
            <a:br>
              <a:rPr lang="en-US" sz="2400" dirty="0"/>
            </a:br>
            <a:r>
              <a:rPr lang="en-US" sz="2400" dirty="0"/>
              <a:t>50% : sentence A, B</a:t>
            </a:r>
            <a:r>
              <a:rPr lang="ko-KR" altLang="en-US" sz="2400" dirty="0"/>
              <a:t>가 </a:t>
            </a:r>
            <a:r>
              <a:rPr lang="en-US" sz="2400" dirty="0"/>
              <a:t>random</a:t>
            </a:r>
            <a:r>
              <a:rPr lang="ko-KR" altLang="en-US" sz="2400" dirty="0"/>
              <a:t>하게 뽑힌 두 문장</a:t>
            </a:r>
            <a:br>
              <a:rPr lang="en-US" sz="2400" dirty="0"/>
            </a:br>
            <a:endParaRPr lang="en-US" sz="2400" dirty="0"/>
          </a:p>
          <a:p>
            <a:r>
              <a:rPr lang="ko-KR" altLang="en-US" sz="2400" dirty="0"/>
              <a:t>아주 </a:t>
            </a:r>
            <a:r>
              <a:rPr lang="en-US" altLang="ko-KR" sz="2400" dirty="0"/>
              <a:t>easy</a:t>
            </a:r>
            <a:r>
              <a:rPr lang="ko-KR" altLang="en-US" sz="2400" dirty="0"/>
              <a:t>한 </a:t>
            </a:r>
            <a:r>
              <a:rPr lang="en-US" altLang="ko-KR" sz="2400" dirty="0"/>
              <a:t>task</a:t>
            </a:r>
            <a:r>
              <a:rPr lang="ko-KR" altLang="en-US" sz="2400" dirty="0"/>
              <a:t>이지만</a:t>
            </a:r>
            <a:r>
              <a:rPr lang="en-US" altLang="ko-KR" sz="2400" dirty="0"/>
              <a:t>, </a:t>
            </a:r>
            <a:r>
              <a:rPr lang="en-US" sz="2400" dirty="0"/>
              <a:t>QA, NLI </a:t>
            </a:r>
            <a:r>
              <a:rPr lang="ko-KR" altLang="en-US" sz="2400" dirty="0"/>
              <a:t>등의 </a:t>
            </a:r>
            <a:r>
              <a:rPr lang="en-US" altLang="ko-KR" sz="2400" dirty="0"/>
              <a:t>task</a:t>
            </a:r>
            <a:r>
              <a:rPr lang="ko-KR" altLang="en-US" sz="2400" dirty="0"/>
              <a:t>에 대한 성능을 크게 높여주었다</a:t>
            </a:r>
            <a:r>
              <a:rPr lang="en-US" altLang="ko-KR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43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3.2. Fine-tuning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applications involving text pairs, a common pattern is to </a:t>
            </a:r>
            <a:r>
              <a:rPr lang="en-US" sz="2400" dirty="0">
                <a:solidFill>
                  <a:srgbClr val="0070C0"/>
                </a:solidFill>
              </a:rPr>
              <a:t>independently encode text pairs </a:t>
            </a:r>
            <a:r>
              <a:rPr lang="en-US" sz="2400" dirty="0"/>
              <a:t>before </a:t>
            </a:r>
            <a:r>
              <a:rPr lang="en-US" sz="2400" dirty="0">
                <a:solidFill>
                  <a:srgbClr val="0070C0"/>
                </a:solidFill>
              </a:rPr>
              <a:t>applying bidirectional cross attention</a:t>
            </a:r>
            <a:r>
              <a:rPr lang="en-US" sz="2400" dirty="0"/>
              <a:t>, such as Parikh et al. (2016); </a:t>
            </a:r>
            <a:r>
              <a:rPr lang="en-US" sz="2400" dirty="0" err="1"/>
              <a:t>Seo</a:t>
            </a:r>
            <a:r>
              <a:rPr lang="en-US" sz="2400" dirty="0"/>
              <a:t> et al. (2017). BERT instead uses the self-attention mechanism to </a:t>
            </a:r>
            <a:r>
              <a:rPr lang="en-US" sz="2400" dirty="0">
                <a:solidFill>
                  <a:srgbClr val="FF0000"/>
                </a:solidFill>
              </a:rPr>
              <a:t>unify these two stages</a:t>
            </a:r>
            <a:r>
              <a:rPr lang="en-US" sz="2400" dirty="0"/>
              <a:t>, as encoding a concatenated text pair with self-attention effectively includes bidirectional cross attention between two sentences.</a:t>
            </a:r>
            <a:br>
              <a:rPr lang="en-US" sz="2400" dirty="0"/>
            </a:b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거의 모든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tasks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에 거의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end-to-end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하게 학습 및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inference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가능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두 문장을 한 번에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self-attention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하는 방식 덕분에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두 문장의 관계까지 학습하게 됨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0668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3.2. Fine-tuning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… sentence A and sentence B from pre-training are analogous to</a:t>
            </a:r>
            <a:br>
              <a:rPr lang="en-US" altLang="ko-KR" sz="2400" dirty="0"/>
            </a:br>
            <a:r>
              <a:rPr lang="en-US" altLang="ko-KR" sz="2400" dirty="0"/>
              <a:t>(1) sentence pairs in </a:t>
            </a:r>
            <a:r>
              <a:rPr lang="en-US" sz="2400" dirty="0"/>
              <a:t>paraphrasing,</a:t>
            </a:r>
            <a:br>
              <a:rPr lang="en-US" sz="2400" dirty="0"/>
            </a:br>
            <a:r>
              <a:rPr lang="en-US" sz="2400" dirty="0"/>
              <a:t>(2) hypothesis-premise pairs in entailment,</a:t>
            </a:r>
            <a:br>
              <a:rPr lang="en-US" sz="2400" dirty="0"/>
            </a:br>
            <a:r>
              <a:rPr lang="en-US" sz="2400" dirty="0"/>
              <a:t>(3) question-passage pairs in question answering,</a:t>
            </a:r>
            <a:br>
              <a:rPr lang="en-US" sz="2400" dirty="0"/>
            </a:br>
            <a:r>
              <a:rPr lang="en-US" sz="2400" dirty="0"/>
              <a:t>(4) a degenerate text-∅ pair in text classification or sequence tagging.</a:t>
            </a:r>
          </a:p>
          <a:p>
            <a:endParaRPr lang="en-US" altLang="ko-KR" sz="2400" dirty="0"/>
          </a:p>
          <a:p>
            <a:r>
              <a:rPr lang="en-US" sz="2400" dirty="0"/>
              <a:t>At the output, </a:t>
            </a:r>
            <a:r>
              <a:rPr lang="en-US" sz="2400" dirty="0">
                <a:solidFill>
                  <a:schemeClr val="accent2"/>
                </a:solidFill>
              </a:rPr>
              <a:t>the token representations </a:t>
            </a:r>
            <a:r>
              <a:rPr lang="en-US" sz="2400" dirty="0"/>
              <a:t>are fed into an output layer </a:t>
            </a:r>
            <a:r>
              <a:rPr lang="en-US" sz="2400" dirty="0">
                <a:solidFill>
                  <a:schemeClr val="accent2"/>
                </a:solidFill>
              </a:rPr>
              <a:t>for token level tasks, such as sequence tagging or question answering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FF0000"/>
                </a:solidFill>
              </a:rPr>
              <a:t>[CLS] representation </a:t>
            </a:r>
            <a:r>
              <a:rPr lang="en-US" sz="2400" dirty="0"/>
              <a:t>is fed into an output layer </a:t>
            </a:r>
            <a:r>
              <a:rPr lang="en-US" sz="2400" dirty="0">
                <a:solidFill>
                  <a:srgbClr val="FF0000"/>
                </a:solidFill>
              </a:rPr>
              <a:t>for classification, such as entailment or sentiment analysis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Task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에 따라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CLS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를 쓸 수도 있고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sentence tokens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를 쓸 수도 있다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951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9DC-2E3B-43FF-8312-C31F3F8C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Fine-tuning 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38DC8-5D35-4CFE-B1FB-E071857B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48" r="52690" b="5876"/>
          <a:stretch/>
        </p:blipFill>
        <p:spPr>
          <a:xfrm>
            <a:off x="4544463" y="1712002"/>
            <a:ext cx="4279990" cy="4490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464AA-C6B7-436F-9D93-9E466FDCB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74" b="51538"/>
          <a:stretch/>
        </p:blipFill>
        <p:spPr>
          <a:xfrm>
            <a:off x="418701" y="1637052"/>
            <a:ext cx="4154506" cy="46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6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89C-1FA9-49BB-B04D-F01D140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FA8-6CF9-44AA-A279-EC0E5DB0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0. Abstract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Related Work</a:t>
            </a:r>
          </a:p>
          <a:p>
            <a:r>
              <a:rPr lang="en-US" dirty="0"/>
              <a:t>3. BERT</a:t>
            </a:r>
            <a:br>
              <a:rPr lang="en-US" dirty="0"/>
            </a:br>
            <a:r>
              <a:rPr lang="en-US" dirty="0"/>
              <a:t>	3.1. Pre-training BERT</a:t>
            </a:r>
            <a:br>
              <a:rPr lang="en-US" dirty="0"/>
            </a:br>
            <a:r>
              <a:rPr lang="en-US" dirty="0"/>
              <a:t>	3.2. Fine-tuning BERT</a:t>
            </a:r>
          </a:p>
          <a:p>
            <a:r>
              <a:rPr lang="en-US" dirty="0"/>
              <a:t>4. Experiments</a:t>
            </a:r>
            <a:br>
              <a:rPr lang="en-US" dirty="0"/>
            </a:br>
            <a:r>
              <a:rPr lang="en-US" dirty="0"/>
              <a:t>	4.1. GLUE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4.2.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SQuAD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v1.1</a:t>
            </a:r>
            <a:br>
              <a:rPr lang="en-US" dirty="0"/>
            </a:br>
            <a:r>
              <a:rPr lang="en-US" dirty="0"/>
              <a:t>	4.3. </a:t>
            </a:r>
            <a:r>
              <a:rPr lang="en-US" dirty="0" err="1"/>
              <a:t>SQuAD</a:t>
            </a:r>
            <a:r>
              <a:rPr lang="en-US" dirty="0"/>
              <a:t> v2.0</a:t>
            </a:r>
            <a:br>
              <a:rPr lang="en-US" dirty="0"/>
            </a:br>
            <a:r>
              <a:rPr lang="en-US" dirty="0"/>
              <a:t>	4.4. SWAG</a:t>
            </a:r>
          </a:p>
          <a:p>
            <a:r>
              <a:rPr lang="en-US" dirty="0"/>
              <a:t>5. Ablation Studies</a:t>
            </a:r>
            <a:br>
              <a:rPr lang="en-US" dirty="0"/>
            </a:br>
            <a:r>
              <a:rPr lang="en-US" dirty="0"/>
              <a:t>	5.1. Effect of Pre-training Tasks</a:t>
            </a:r>
            <a:br>
              <a:rPr lang="en-US" dirty="0"/>
            </a:br>
            <a:r>
              <a:rPr lang="en-US" dirty="0"/>
              <a:t>	5.2. Effect of Model Size</a:t>
            </a:r>
            <a:br>
              <a:rPr lang="en-US" dirty="0"/>
            </a:br>
            <a:r>
              <a:rPr lang="en-US" dirty="0"/>
              <a:t>	5.3. Feature-based Approach with BERT</a:t>
            </a:r>
          </a:p>
          <a:p>
            <a:r>
              <a:rPr lang="en-US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46761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4.1.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General Language Understanding Evaluation (GLUE) benchmark is a collection of diverse natural language understanding tasks.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Pre-training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모델의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general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한 성능을 평가하기 위한 지표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여러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subtasks(2019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월 기준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11)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에 대한 성능의 합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91547-633F-48D3-89E2-A0825DDC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8" y="3248080"/>
            <a:ext cx="8637224" cy="32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8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4.2. </a:t>
            </a:r>
            <a:r>
              <a:rPr lang="en-US" dirty="0" err="1"/>
              <a:t>SQuAD</a:t>
            </a:r>
            <a:r>
              <a:rPr lang="en-US" dirty="0"/>
              <a:t> v1.1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Stanford Question Answering Dataset</a:t>
            </a:r>
          </a:p>
          <a:p>
            <a:r>
              <a:rPr lang="en-US" altLang="ko-KR" sz="2400" dirty="0"/>
              <a:t>100k of</a:t>
            </a:r>
            <a:r>
              <a:rPr lang="ko-KR" altLang="en-US" sz="2400" dirty="0"/>
              <a:t> </a:t>
            </a:r>
            <a:r>
              <a:rPr lang="en-US" altLang="ko-KR" sz="2400" dirty="0"/>
              <a:t>Question/answer pairs</a:t>
            </a:r>
          </a:p>
        </p:txBody>
      </p:sp>
      <p:pic>
        <p:nvPicPr>
          <p:cNvPr id="9222" name="Picture 6" descr="SQuADRUn — SQuAD 2.0 from Stanford | by Deepak Narayanan | Medium">
            <a:extLst>
              <a:ext uri="{FF2B5EF4-FFF2-40B4-BE49-F238E27FC236}">
                <a16:creationId xmlns:a16="http://schemas.microsoft.com/office/drawing/2014/main" id="{24F9E495-1B14-4556-AD99-8D907898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60" y="2261289"/>
            <a:ext cx="6632154" cy="46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4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4.3. </a:t>
            </a:r>
            <a:r>
              <a:rPr lang="en-US" dirty="0" err="1"/>
              <a:t>SQuAD</a:t>
            </a:r>
            <a:r>
              <a:rPr lang="en-US" dirty="0"/>
              <a:t> v2.0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SQuAD</a:t>
            </a:r>
            <a:r>
              <a:rPr lang="en-US" altLang="ko-KR" sz="2400" dirty="0"/>
              <a:t> v1.1 + 50k unanswerable questions</a:t>
            </a:r>
          </a:p>
          <a:p>
            <a:r>
              <a:rPr lang="en-US" altLang="ko-KR" sz="2400" dirty="0"/>
              <a:t>unanswerable question</a:t>
            </a:r>
            <a:r>
              <a:rPr lang="ko-KR" altLang="en-US" sz="2400" dirty="0"/>
              <a:t>은 온라인의 </a:t>
            </a:r>
            <a:r>
              <a:rPr lang="en-US" altLang="ko-KR" sz="2400" dirty="0"/>
              <a:t>crowd worker</a:t>
            </a:r>
            <a:r>
              <a:rPr lang="ko-KR" altLang="en-US" sz="2400" dirty="0"/>
              <a:t>들이 직접 생성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기계적으로 생성된 것이 아니라 진짜 인간이 생성했으므로 질이 높음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 err="1"/>
              <a:t>SQuAD</a:t>
            </a:r>
            <a:r>
              <a:rPr lang="en-US" altLang="ko-KR" sz="2400" dirty="0"/>
              <a:t> v1.1</a:t>
            </a:r>
            <a:r>
              <a:rPr lang="ko-KR" altLang="en-US" sz="2400" dirty="0"/>
              <a:t>에서 </a:t>
            </a:r>
            <a:r>
              <a:rPr lang="en-US" altLang="ko-KR" sz="2400" dirty="0"/>
              <a:t>F1 86%</a:t>
            </a:r>
            <a:r>
              <a:rPr lang="ko-KR" altLang="en-US" sz="2400" dirty="0"/>
              <a:t>를 기록했던 신경망 기반의 시스템이 </a:t>
            </a:r>
            <a:r>
              <a:rPr lang="en-US" altLang="ko-KR" sz="2400" dirty="0" err="1"/>
              <a:t>SQuAD</a:t>
            </a:r>
            <a:r>
              <a:rPr lang="en-US" altLang="ko-KR" sz="2400" dirty="0"/>
              <a:t> v2.0</a:t>
            </a:r>
            <a:r>
              <a:rPr lang="ko-KR" altLang="en-US" sz="2400" dirty="0"/>
              <a:t> 데이터셋에서는 </a:t>
            </a:r>
            <a:r>
              <a:rPr lang="en-US" altLang="ko-KR" sz="2400" dirty="0"/>
              <a:t>F1 66%</a:t>
            </a:r>
            <a:r>
              <a:rPr lang="ko-KR" altLang="en-US" sz="2400" dirty="0"/>
              <a:t>를 기록</a:t>
            </a:r>
            <a:endParaRPr lang="en-US" altLang="ko-KR" sz="2400" dirty="0"/>
          </a:p>
        </p:txBody>
      </p:sp>
      <p:pic>
        <p:nvPicPr>
          <p:cNvPr id="15365" name="Picture 5" descr="Image for post">
            <a:extLst>
              <a:ext uri="{FF2B5EF4-FFF2-40B4-BE49-F238E27FC236}">
                <a16:creationId xmlns:a16="http://schemas.microsoft.com/office/drawing/2014/main" id="{273762A0-0D80-4C38-8017-ED11FB3E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7" y="4068745"/>
            <a:ext cx="8637226" cy="210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4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4.2~3. </a:t>
            </a:r>
            <a:r>
              <a:rPr lang="en-US" dirty="0" err="1"/>
              <a:t>SQuAD</a:t>
            </a:r>
            <a:r>
              <a:rPr lang="en-US" dirty="0"/>
              <a:t> v1.1 and </a:t>
            </a:r>
            <a:r>
              <a:rPr lang="en-US" dirty="0" err="1"/>
              <a:t>SQuAD</a:t>
            </a:r>
            <a:r>
              <a:rPr lang="en-US" dirty="0"/>
              <a:t> v2.0</a:t>
            </a:r>
          </a:p>
        </p:txBody>
      </p:sp>
      <p:pic>
        <p:nvPicPr>
          <p:cNvPr id="9" name="Picture 8" descr="그림4. BERT experiment result">
            <a:extLst>
              <a:ext uri="{FF2B5EF4-FFF2-40B4-BE49-F238E27FC236}">
                <a16:creationId xmlns:a16="http://schemas.microsoft.com/office/drawing/2014/main" id="{ED618725-B81F-4B62-9241-1D15989CC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9" r="51070"/>
          <a:stretch/>
        </p:blipFill>
        <p:spPr bwMode="auto">
          <a:xfrm>
            <a:off x="1636004" y="1272619"/>
            <a:ext cx="5871992" cy="54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4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93684-EA6D-4E83-9FE9-61702D85E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6"/>
          <a:stretch/>
        </p:blipFill>
        <p:spPr>
          <a:xfrm>
            <a:off x="0" y="1551980"/>
            <a:ext cx="4692481" cy="4739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4.2~3. </a:t>
            </a:r>
            <a:r>
              <a:rPr lang="en-US" dirty="0" err="1"/>
              <a:t>SQuAD</a:t>
            </a:r>
            <a:r>
              <a:rPr lang="en-US" dirty="0"/>
              <a:t> v1.1 and </a:t>
            </a:r>
            <a:r>
              <a:rPr lang="en-US" dirty="0" err="1"/>
              <a:t>SQuAD</a:t>
            </a:r>
            <a:r>
              <a:rPr lang="en-US" dirty="0"/>
              <a:t> v2.0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BB168-A970-4CF9-AC98-CB141877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48" y="1578210"/>
            <a:ext cx="4338659" cy="35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9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4.4. SWAG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Situations With Adversarial Generations (SWAG)</a:t>
            </a:r>
          </a:p>
          <a:p>
            <a:r>
              <a:rPr lang="en-US" sz="2400" dirty="0"/>
              <a:t>contains 113k sentence-pair completion examples that evaluate grounded </a:t>
            </a:r>
            <a:r>
              <a:rPr lang="en-US" sz="2400" dirty="0">
                <a:solidFill>
                  <a:srgbClr val="FF0000"/>
                </a:solidFill>
              </a:rPr>
              <a:t>commonsense inference</a:t>
            </a:r>
            <a:r>
              <a:rPr lang="en-US" sz="2400" dirty="0"/>
              <a:t>.</a:t>
            </a:r>
            <a:endParaRPr lang="en-US" altLang="ko-KR" sz="2400" dirty="0"/>
          </a:p>
        </p:txBody>
      </p:sp>
      <p:pic>
        <p:nvPicPr>
          <p:cNvPr id="16386" name="Picture 2" descr="screen shot 2018-08-17 at 11 48 20 am">
            <a:extLst>
              <a:ext uri="{FF2B5EF4-FFF2-40B4-BE49-F238E27FC236}">
                <a16:creationId xmlns:a16="http://schemas.microsoft.com/office/drawing/2014/main" id="{38CBA834-4BDE-4043-9E9B-C716C026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4048"/>
            <a:ext cx="5085356" cy="42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820686-1BF1-49C7-B277-6C9BA39A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817" y="2919470"/>
            <a:ext cx="4104323" cy="29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Ablation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요소들을 하나씩 제거해가면서 각 요소의 중요도를 파악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Effect of Pre-training Tasks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No</a:t>
            </a:r>
            <a:r>
              <a:rPr lang="ko-KR" altLang="en-US" sz="2400" dirty="0"/>
              <a:t> </a:t>
            </a:r>
            <a:r>
              <a:rPr lang="en-US" altLang="ko-KR" sz="2400" dirty="0"/>
              <a:t>NSP</a:t>
            </a:r>
            <a:r>
              <a:rPr lang="ko-KR" altLang="en-US" sz="2400" dirty="0"/>
              <a:t> </a:t>
            </a:r>
            <a:r>
              <a:rPr lang="en-US" altLang="ko-KR" sz="2400" dirty="0"/>
              <a:t>: without the “next sentence prediction”</a:t>
            </a:r>
            <a:br>
              <a:rPr lang="en-US" altLang="ko-KR" sz="24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NSP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effect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를 알 수 있음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/>
              <a:t>LTR &amp; No NSP : Left-to-Right LM, rather than MLM</a:t>
            </a:r>
            <a:br>
              <a:rPr lang="en-US" altLang="ko-KR" sz="2400" dirty="0"/>
            </a:b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</a:rPr>
              <a:t>OpenAI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GPT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와 비교하면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/>
              <a:t>- larger training dataset</a:t>
            </a:r>
            <a:br>
              <a:rPr lang="en-US" altLang="ko-KR" sz="2000" dirty="0"/>
            </a:br>
            <a:r>
              <a:rPr lang="en-US" altLang="ko-KR" sz="2000" dirty="0"/>
              <a:t>- input representation</a:t>
            </a:r>
            <a:br>
              <a:rPr lang="en-US" altLang="ko-KR" sz="2000" dirty="0"/>
            </a:br>
            <a:r>
              <a:rPr lang="en-US" altLang="ko-KR" sz="2000" dirty="0"/>
              <a:t>- fine-tuning scheme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/>
              <a:t>+</a:t>
            </a:r>
            <a:r>
              <a:rPr lang="en-US" altLang="ko-KR" sz="2400" dirty="0" err="1"/>
              <a:t>BiLSTM</a:t>
            </a:r>
            <a:r>
              <a:rPr lang="en-US" altLang="ko-KR" sz="2400" dirty="0"/>
              <a:t> :</a:t>
            </a:r>
            <a:br>
              <a:rPr lang="en-US" altLang="ko-KR" sz="2400" dirty="0"/>
            </a:br>
            <a:r>
              <a:rPr lang="en-US" altLang="ko-KR" sz="2000" dirty="0"/>
              <a:t>“LTR &amp; No NSP” fine-tuning </a:t>
            </a:r>
            <a:r>
              <a:rPr lang="ko-KR" altLang="en-US" sz="2000" dirty="0"/>
              <a:t>할 때</a:t>
            </a:r>
            <a:br>
              <a:rPr lang="en-US" altLang="ko-KR" sz="2000" dirty="0"/>
            </a:br>
            <a:r>
              <a:rPr lang="en-US" altLang="ko-KR" sz="2000" dirty="0"/>
              <a:t>randomly</a:t>
            </a:r>
            <a:r>
              <a:rPr lang="ko-KR" altLang="en-US" sz="2000" dirty="0"/>
              <a:t> </a:t>
            </a:r>
            <a:r>
              <a:rPr lang="en-US" altLang="ko-KR" sz="2000" dirty="0"/>
              <a:t>initialized </a:t>
            </a:r>
            <a:r>
              <a:rPr lang="en-US" altLang="ko-KR" sz="2000" dirty="0" err="1"/>
              <a:t>BiLSTM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결과</a:t>
            </a:r>
            <a:br>
              <a:rPr lang="en-US" altLang="ko-KR" sz="2000" dirty="0"/>
            </a:br>
            <a:r>
              <a:rPr lang="en-US" altLang="ko-KR" sz="2000" dirty="0"/>
              <a:t>NSP -&gt; NLI, QA</a:t>
            </a:r>
            <a:br>
              <a:rPr lang="en-US" altLang="ko-KR" sz="2000" dirty="0"/>
            </a:br>
            <a:r>
              <a:rPr lang="en-US" altLang="ko-KR" sz="2000" dirty="0"/>
              <a:t>MLM -&gt; MRPC, </a:t>
            </a:r>
            <a:r>
              <a:rPr lang="en-US" altLang="ko-KR" sz="2000" dirty="0" err="1"/>
              <a:t>SQuAD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55B24-B151-4EA6-BAE0-D35A4FB8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54" y="2875401"/>
            <a:ext cx="4758912" cy="37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Effect of Model Size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Differing number of layers(#L), hidden units(#H), and attention heads(#A)</a:t>
            </a:r>
          </a:p>
          <a:p>
            <a:r>
              <a:rPr lang="en-US" altLang="ko-KR" sz="2400" dirty="0"/>
              <a:t>Larger models lead to a strict accuracy improvement</a:t>
            </a:r>
          </a:p>
          <a:p>
            <a:r>
              <a:rPr lang="en-US" altLang="ko-KR" sz="2400" dirty="0"/>
              <a:t>Significant improvements on top of models which are already quite large.</a:t>
            </a:r>
          </a:p>
          <a:p>
            <a:r>
              <a:rPr lang="en-US" altLang="ko-KR" sz="2400" dirty="0"/>
              <a:t>Scaling to extreme model</a:t>
            </a:r>
            <a:br>
              <a:rPr lang="en-US" altLang="ko-KR" sz="2400" dirty="0"/>
            </a:br>
            <a:r>
              <a:rPr lang="en-US" altLang="ko-KR" sz="2400" dirty="0"/>
              <a:t>sizes leads to large improve-</a:t>
            </a:r>
            <a:br>
              <a:rPr lang="en-US" altLang="ko-KR" sz="2400" dirty="0"/>
            </a:br>
            <a:r>
              <a:rPr lang="en-US" altLang="ko-KR" sz="2400" dirty="0" err="1"/>
              <a:t>ments</a:t>
            </a:r>
            <a:r>
              <a:rPr lang="en-US" altLang="ko-KR" sz="2400" dirty="0"/>
              <a:t> on very small scale</a:t>
            </a:r>
            <a:br>
              <a:rPr lang="en-US" altLang="ko-KR" sz="2400" dirty="0"/>
            </a:br>
            <a:r>
              <a:rPr lang="en-US" altLang="ko-KR" sz="2400" dirty="0"/>
              <a:t>tasks, provided that the</a:t>
            </a:r>
            <a:br>
              <a:rPr lang="en-US" altLang="ko-KR" sz="2400" dirty="0"/>
            </a:br>
            <a:r>
              <a:rPr lang="en-US" altLang="ko-KR" sz="2400" dirty="0"/>
              <a:t>model has been sufficiently</a:t>
            </a:r>
            <a:br>
              <a:rPr lang="en-US" altLang="ko-KR" sz="2400" dirty="0"/>
            </a:br>
            <a:r>
              <a:rPr lang="en-US" altLang="ko-KR" sz="2400" dirty="0"/>
              <a:t>pre-trained.</a:t>
            </a:r>
            <a:br>
              <a:rPr lang="en-US" altLang="ko-KR" sz="2400" dirty="0"/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pre-train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하는 모델의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size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가 크면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downstream task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성능이 상승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altLang="ko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E5576-EC7D-44BB-B471-B8581AD1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528" y="3053994"/>
            <a:ext cx="4783673" cy="36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26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D29CB-5092-49C1-B81C-FF8CBA08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164" y="2566930"/>
            <a:ext cx="4636434" cy="4110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Effect of Model Size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4204355" cy="4781796"/>
          </a:xfrm>
        </p:spPr>
        <p:txBody>
          <a:bodyPr>
            <a:normAutofit/>
          </a:bodyPr>
          <a:lstStyle/>
          <a:p>
            <a:r>
              <a:rPr lang="en-US" sz="2400" dirty="0"/>
              <a:t>BERT training</a:t>
            </a:r>
            <a:r>
              <a:rPr lang="ko-KR" altLang="en-US" sz="2400" dirty="0"/>
              <a:t>은 오래 걸린다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(500,000 ~ 1,000,000 step</a:t>
            </a:r>
            <a:r>
              <a:rPr lang="ko-KR" altLang="en-US" sz="2400" dirty="0"/>
              <a:t>에서 </a:t>
            </a:r>
            <a:r>
              <a:rPr lang="en-US" altLang="ko-KR" sz="2400" dirty="0"/>
              <a:t>accuracy gain 1.0%p)</a:t>
            </a:r>
          </a:p>
          <a:p>
            <a:r>
              <a:rPr lang="en-US" altLang="ko-KR" sz="2400" dirty="0"/>
              <a:t>MLM</a:t>
            </a:r>
            <a:r>
              <a:rPr lang="ko-KR" altLang="en-US" sz="2400" dirty="0"/>
              <a:t>이 </a:t>
            </a:r>
            <a:r>
              <a:rPr lang="en-US" altLang="ko-KR" sz="2400" dirty="0"/>
              <a:t>LTR</a:t>
            </a:r>
            <a:r>
              <a:rPr lang="ko-KR" altLang="en-US" sz="2400" dirty="0"/>
              <a:t>보다 오래 걸린다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(but almost immediately outperform!)</a:t>
            </a:r>
          </a:p>
        </p:txBody>
      </p:sp>
    </p:spTree>
    <p:extLst>
      <p:ext uri="{BB962C8B-B14F-4D97-AF65-F5344CB8AC3E}">
        <p14:creationId xmlns:p14="http://schemas.microsoft.com/office/powerpoint/2010/main" val="182579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0BD9-21A2-452E-8A69-3984949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앞부분 요약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2B27FA-42B1-4FF4-B763-73A1CDF6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 </a:t>
            </a:r>
            <a:r>
              <a:rPr lang="en-US" altLang="ko-KR" sz="2400" dirty="0"/>
              <a:t>pre-train </a:t>
            </a:r>
            <a:r>
              <a:rPr lang="ko-KR" altLang="en-US" sz="2400" dirty="0"/>
              <a:t>모델인 </a:t>
            </a:r>
            <a:r>
              <a:rPr lang="en-US" sz="2400" dirty="0" err="1"/>
              <a:t>ELMo</a:t>
            </a:r>
            <a:r>
              <a:rPr lang="en-US" sz="2400" dirty="0"/>
              <a:t>, </a:t>
            </a:r>
            <a:r>
              <a:rPr lang="en-US" sz="2400" dirty="0" err="1"/>
              <a:t>OpenAI</a:t>
            </a:r>
            <a:r>
              <a:rPr lang="en-US" sz="2400" dirty="0"/>
              <a:t> GPT</a:t>
            </a:r>
            <a:r>
              <a:rPr lang="ko-KR" altLang="en-US" sz="2400" dirty="0"/>
              <a:t>의 문제</a:t>
            </a:r>
            <a:endParaRPr lang="en-US" altLang="ko-KR" sz="2400" dirty="0"/>
          </a:p>
          <a:p>
            <a:pPr lvl="1"/>
            <a:r>
              <a:rPr lang="en-US" altLang="ko-KR" dirty="0"/>
              <a:t>shallow bidirectional or unidirectional </a:t>
            </a:r>
            <a:r>
              <a:rPr lang="ko-KR" altLang="en-US" dirty="0"/>
              <a:t>해서 </a:t>
            </a:r>
            <a:r>
              <a:rPr lang="en-US" altLang="ko-KR" dirty="0"/>
              <a:t>language representation</a:t>
            </a:r>
            <a:r>
              <a:rPr lang="ko-KR" altLang="en-US" dirty="0"/>
              <a:t> 능력이 부족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p</a:t>
            </a:r>
            <a:r>
              <a:rPr lang="en-US" dirty="0"/>
              <a:t>re-train</a:t>
            </a:r>
            <a:r>
              <a:rPr lang="ko-KR" altLang="en-US" dirty="0"/>
              <a:t>의 목적인</a:t>
            </a:r>
            <a:r>
              <a:rPr lang="en-US" altLang="ko-KR" dirty="0"/>
              <a:t> general language model</a:t>
            </a:r>
            <a:r>
              <a:rPr lang="ko-KR" altLang="en-US" dirty="0"/>
              <a:t>에 부적합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BERT : Deeper bidirectional =&gt; better representation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sz="2400" dirty="0"/>
              <a:t>BERT</a:t>
            </a:r>
          </a:p>
          <a:p>
            <a:pPr lvl="1"/>
            <a:r>
              <a:rPr lang="en-US" dirty="0"/>
              <a:t>Masked Language Model</a:t>
            </a:r>
            <a:br>
              <a:rPr lang="en-US" dirty="0"/>
            </a:br>
            <a:r>
              <a:rPr lang="en-US" dirty="0"/>
              <a:t>* </a:t>
            </a:r>
            <a:r>
              <a:rPr lang="en-US" altLang="ko-KR" dirty="0" err="1"/>
              <a:t>ELMo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left to right and right to left</a:t>
            </a:r>
            <a:br>
              <a:rPr lang="en-US" altLang="ko-KR" dirty="0"/>
            </a:b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GPT : left to right</a:t>
            </a:r>
            <a:endParaRPr lang="en-US" dirty="0"/>
          </a:p>
          <a:p>
            <a:pPr lvl="1"/>
            <a:r>
              <a:rPr lang="en-US" dirty="0"/>
              <a:t>Next Sentence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5.3. Feature-based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BERT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Feature-based approach :</a:t>
            </a:r>
            <a:br>
              <a:rPr lang="en-US" altLang="ko-KR" sz="2400" dirty="0"/>
            </a:b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특정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task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를 수행하는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에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pre-trained language representation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을 추가적인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feature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로 제공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즉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두 개의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network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를 이어 붙여서 사용하는 것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.  E.g.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</a:rPr>
              <a:t>ELMo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dirty="0"/>
              <a:t>Advantage (vs fine-tuning)</a:t>
            </a:r>
            <a:br>
              <a:rPr lang="en-US" altLang="ko-KR" sz="2400" dirty="0"/>
            </a:br>
            <a:r>
              <a:rPr lang="en-US" altLang="ko-KR" sz="2400" dirty="0"/>
              <a:t>1) </a:t>
            </a:r>
            <a:r>
              <a:rPr lang="en-US" altLang="ko-KR" sz="2400" dirty="0">
                <a:solidFill>
                  <a:srgbClr val="FF0000"/>
                </a:solidFill>
              </a:rPr>
              <a:t>not all tasks can be easily represented by a Transformer encoder architecture</a:t>
            </a:r>
            <a:r>
              <a:rPr lang="en-US" altLang="ko-KR" sz="2400" dirty="0"/>
              <a:t>, and therefore require a task-specific model architecture to be added.</a:t>
            </a:r>
            <a:br>
              <a:rPr lang="en-US" altLang="ko-KR" sz="2400" dirty="0"/>
            </a:b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Transformer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로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represent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할 수 없는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task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라도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, feature-based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에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task-specific model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뭐든지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갖다 붙일 수 있음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altLang="ko-KR" sz="2400" dirty="0"/>
            </a:br>
            <a:r>
              <a:rPr lang="en-US" altLang="ko-KR" sz="2400" dirty="0"/>
              <a:t>2) there are major </a:t>
            </a:r>
            <a:r>
              <a:rPr lang="en-US" altLang="ko-KR" sz="2400" dirty="0">
                <a:solidFill>
                  <a:srgbClr val="FF0000"/>
                </a:solidFill>
              </a:rPr>
              <a:t>computational benefits </a:t>
            </a:r>
            <a:r>
              <a:rPr lang="en-US" altLang="ko-KR" sz="2400" dirty="0"/>
              <a:t>to pre-compute an expensive representation of the training data once and then run many experiments with cheaper models on top of this representation.</a:t>
            </a:r>
            <a:br>
              <a:rPr lang="en-US" altLang="ko-KR" sz="2400" dirty="0"/>
            </a:b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사이즈가 큰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pre-training model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tuning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하지 않아 계산 효율적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1744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5.3. Feature-based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BERT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4204355" cy="47817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best performing method </a:t>
            </a:r>
            <a:r>
              <a:rPr lang="en-US" altLang="ko-KR" sz="2400" dirty="0">
                <a:solidFill>
                  <a:srgbClr val="FF0000"/>
                </a:solidFill>
              </a:rPr>
              <a:t>concatenates the token representations from the top four hidden layers of the pre-trained Transformer</a:t>
            </a:r>
            <a:r>
              <a:rPr lang="en-US" altLang="ko-KR" sz="2400" dirty="0"/>
              <a:t>, which is </a:t>
            </a:r>
            <a:r>
              <a:rPr lang="en-US" altLang="ko-KR" sz="2400" dirty="0">
                <a:solidFill>
                  <a:srgbClr val="0070C0"/>
                </a:solidFill>
              </a:rPr>
              <a:t>only 0.3 F1 behind fine-tuning the entire model</a:t>
            </a:r>
            <a:r>
              <a:rPr lang="en-US" altLang="ko-KR" sz="2400" dirty="0"/>
              <a:t>. This demonstrates that </a:t>
            </a:r>
            <a:r>
              <a:rPr lang="en-US" altLang="ko-KR" sz="2400" dirty="0">
                <a:solidFill>
                  <a:srgbClr val="FF0000"/>
                </a:solidFill>
              </a:rPr>
              <a:t>BERT is effective for both finetuning and feature-based approaches.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CB27C-E67C-46FA-AB19-9D9EAABD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30" y="1423722"/>
            <a:ext cx="4748270" cy="47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81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15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C19D3A-E98B-4636-B911-D622AABE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395167"/>
            <a:ext cx="8408710" cy="4781796"/>
          </a:xfrm>
        </p:spPr>
        <p:txBody>
          <a:bodyPr>
            <a:normAutofit/>
          </a:bodyPr>
          <a:lstStyle/>
          <a:p>
            <a:r>
              <a:rPr lang="en-US" sz="2400" dirty="0"/>
              <a:t>Our major contribution is further generalizing these findings to deep bidirectional architectures, allowing the same pre-trained model to successfully tackle a broad set of NLP tasks.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Deep bidirectional pre-training model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하나의 모델로 여러 태스크에서 좋은 성능을 얻음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53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D05CA-1A3A-4226-98A7-55A0F87A8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50983F-88CD-4B50-AABD-CAAAE43A8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</a:t>
            </a:r>
            <a:r>
              <a:rPr lang="en-US" sz="2000" dirty="0"/>
              <a:t>idirectional </a:t>
            </a:r>
            <a:r>
              <a:rPr lang="en-US" sz="2000" b="1" dirty="0"/>
              <a:t>E</a:t>
            </a:r>
            <a:r>
              <a:rPr lang="en-US" sz="2000" dirty="0"/>
              <a:t>ncoder </a:t>
            </a:r>
            <a:r>
              <a:rPr lang="en-US" sz="2000" b="1" dirty="0"/>
              <a:t>R</a:t>
            </a:r>
            <a:r>
              <a:rPr lang="en-US" sz="2000" dirty="0"/>
              <a:t>epresentations from </a:t>
            </a:r>
            <a:r>
              <a:rPr lang="en-US" sz="2000" b="1" dirty="0"/>
              <a:t>T</a:t>
            </a:r>
            <a:r>
              <a:rPr lang="en-US" sz="2000" dirty="0"/>
              <a:t>ransformers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0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Pre-training and Fine-tuning</a:t>
            </a:r>
          </a:p>
          <a:p>
            <a:r>
              <a:rPr lang="en-US" sz="2400" dirty="0"/>
              <a:t>Pre-training : trained on unlabeled data over different pre-training tasks.</a:t>
            </a:r>
          </a:p>
          <a:p>
            <a:r>
              <a:rPr lang="en-US" sz="2400" dirty="0"/>
              <a:t>Fine-tuning : downstream tasks, using labeled data</a:t>
            </a:r>
          </a:p>
          <a:p>
            <a:endParaRPr lang="en-US" sz="2400" dirty="0"/>
          </a:p>
          <a:p>
            <a:r>
              <a:rPr lang="en-US" sz="2400" dirty="0"/>
              <a:t>A distinctive feature of BERT is its unified architecture across different tasks.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=&gt; Fine-tuning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쉽다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BERT – 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BERT architecture : </a:t>
            </a:r>
            <a:br>
              <a:rPr lang="en-US" sz="2400" dirty="0"/>
            </a:br>
            <a:r>
              <a:rPr lang="en-US" sz="2400" dirty="0"/>
              <a:t>multi-layer bidirectional Transformer encoder</a:t>
            </a: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지난 시간 본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그 중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Encoder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부분만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390F2-92ED-4949-B18F-6B2C6B78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88" y="2469411"/>
            <a:ext cx="6487748" cy="4273675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D388510A-35C0-4D20-A373-0603D068EAE4}"/>
              </a:ext>
            </a:extLst>
          </p:cNvPr>
          <p:cNvSpPr/>
          <p:nvPr/>
        </p:nvSpPr>
        <p:spPr>
          <a:xfrm>
            <a:off x="4976267" y="2215350"/>
            <a:ext cx="2419100" cy="4781795"/>
          </a:xfrm>
          <a:prstGeom prst="mathMultiply">
            <a:avLst>
              <a:gd name="adj1" fmla="val 13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BERT – 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BERT architecture : </a:t>
            </a:r>
            <a:br>
              <a:rPr lang="en-US" sz="2400" dirty="0"/>
            </a:br>
            <a:r>
              <a:rPr lang="en-US" sz="2400" dirty="0"/>
              <a:t>multi-layer bidirectional Transformer encoder</a:t>
            </a: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지난 시간 본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그 중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Encoder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부분만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nlpinkorean.github.io/images/bert/bert-encoders-input.png">
            <a:extLst>
              <a:ext uri="{FF2B5EF4-FFF2-40B4-BE49-F238E27FC236}">
                <a16:creationId xmlns:a16="http://schemas.microsoft.com/office/drawing/2014/main" id="{63BF25BB-CCD5-4A8A-9858-772AE563A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r="21808"/>
          <a:stretch/>
        </p:blipFill>
        <p:spPr bwMode="auto">
          <a:xfrm>
            <a:off x="1266940" y="2613291"/>
            <a:ext cx="6610120" cy="40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BERT – 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BERT architecture : </a:t>
            </a:r>
            <a:br>
              <a:rPr lang="en-US" sz="2400" dirty="0"/>
            </a:br>
            <a:r>
              <a:rPr lang="en-US" sz="2400" dirty="0"/>
              <a:t>multi-layer bidirectional Transformer encoder</a:t>
            </a: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지난 시간 본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Transformer,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그 중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Encoder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부분만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/>
              <a:t>Hyperparameters:</a:t>
            </a:r>
            <a:br>
              <a:rPr lang="en-US" sz="2400" dirty="0"/>
            </a:br>
            <a:r>
              <a:rPr lang="en-US" sz="2400" i="1" dirty="0"/>
              <a:t>L</a:t>
            </a:r>
            <a:r>
              <a:rPr lang="en-US" sz="2400" dirty="0"/>
              <a:t> : number of layers (Transformer blocks)</a:t>
            </a:r>
            <a:br>
              <a:rPr lang="en-US" sz="2400" dirty="0"/>
            </a:br>
            <a:r>
              <a:rPr lang="en-US" sz="2400" i="1" dirty="0"/>
              <a:t>H </a:t>
            </a:r>
            <a:r>
              <a:rPr lang="en-US" sz="2400" dirty="0"/>
              <a:t>: hidden size (FFNN size</a:t>
            </a:r>
            <a:r>
              <a:rPr lang="ko-KR" altLang="en-US" sz="2400" dirty="0"/>
              <a:t> </a:t>
            </a:r>
            <a:r>
              <a:rPr lang="en-US" altLang="ko-KR" sz="2400" dirty="0"/>
              <a:t>=&gt;</a:t>
            </a:r>
            <a:r>
              <a:rPr lang="ko-KR" altLang="en-US" sz="2400" dirty="0"/>
              <a:t> </a:t>
            </a:r>
            <a:r>
              <a:rPr lang="en-US" altLang="ko-KR" sz="2400" dirty="0"/>
              <a:t>4H)</a:t>
            </a:r>
            <a:br>
              <a:rPr lang="en-US" altLang="ko-KR" sz="2400" dirty="0"/>
            </a:br>
            <a:r>
              <a:rPr lang="en-US" altLang="ko-KR" sz="2400" i="1" dirty="0"/>
              <a:t>A</a:t>
            </a:r>
            <a:r>
              <a:rPr lang="en-US" altLang="ko-KR" sz="2400" dirty="0"/>
              <a:t> : number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self-attention</a:t>
            </a:r>
            <a:r>
              <a:rPr lang="ko-KR" altLang="en-US" sz="2400" dirty="0"/>
              <a:t> </a:t>
            </a:r>
            <a:r>
              <a:rPr lang="en-US" altLang="ko-KR" sz="2400" dirty="0"/>
              <a:t>heads</a:t>
            </a:r>
          </a:p>
          <a:p>
            <a:endParaRPr lang="en-US" sz="2400" dirty="0"/>
          </a:p>
          <a:p>
            <a:r>
              <a:rPr lang="en-US" sz="2400" dirty="0" err="1"/>
              <a:t>BERT_base</a:t>
            </a:r>
            <a:r>
              <a:rPr lang="en-US" sz="2400" dirty="0"/>
              <a:t> : L=12, H=768, A=12, Total parameters=110M</a:t>
            </a:r>
            <a:br>
              <a:rPr lang="en-US" sz="2400" dirty="0"/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# params of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BERT_base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== # params of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OpenAI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GPT</a:t>
            </a:r>
          </a:p>
          <a:p>
            <a:r>
              <a:rPr lang="en-US" sz="2400" dirty="0" err="1"/>
              <a:t>BERT_large</a:t>
            </a:r>
            <a:r>
              <a:rPr lang="en-US" sz="2400" dirty="0"/>
              <a:t> : L=24, H=1024, A=16, Total Parameters=340M</a:t>
            </a:r>
          </a:p>
        </p:txBody>
      </p:sp>
    </p:spTree>
    <p:extLst>
      <p:ext uri="{BB962C8B-B14F-4D97-AF65-F5344CB8AC3E}">
        <p14:creationId xmlns:p14="http://schemas.microsoft.com/office/powerpoint/2010/main" val="34846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039-EDAC-4F3B-B06C-03FEAF2B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BERT – </a:t>
            </a:r>
            <a:r>
              <a:rPr lang="en-US" sz="4000" dirty="0" err="1"/>
              <a:t>Input/Output</a:t>
            </a:r>
            <a:r>
              <a:rPr lang="en-US" sz="4000" dirty="0"/>
              <a:t>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F741-02C2-4D3B-82F0-A870D05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Unambiguously represent both a single sentence and a pair of sentences in one token sequence.</a:t>
            </a:r>
          </a:p>
          <a:p>
            <a:r>
              <a:rPr lang="en-US" sz="2400" dirty="0"/>
              <a:t>“sentence” can be an arbitrary span of contiguous text, rather than an actual linguistic sentence.</a:t>
            </a:r>
            <a:br>
              <a:rPr lang="en-US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구두점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(punctuation)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단위로 끊기는 게 아님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하나의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“sentence”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가 여러 문장을 담고 있을 수도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그냥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a list of words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이라고 생각하는 게 편하다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sz="2400" dirty="0"/>
              <a:t>“sequence”</a:t>
            </a:r>
            <a:r>
              <a:rPr lang="ko-KR" altLang="en-US" sz="2400" dirty="0"/>
              <a:t> </a:t>
            </a:r>
            <a:r>
              <a:rPr lang="en-US" altLang="ko-KR" sz="2400" dirty="0"/>
              <a:t>refers to the input token sequence to BERT, which may be a single sentence or two sentences packed together.</a:t>
            </a:r>
            <a:br>
              <a:rPr lang="en-US" altLang="ko-KR" sz="2400" dirty="0"/>
            </a:b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하나 혹은 두 개의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sentences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로 이루어진 것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sentence(s)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=&gt;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sequence of tokens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=&gt; input of BERT</a:t>
            </a:r>
          </a:p>
        </p:txBody>
      </p:sp>
    </p:spTree>
    <p:extLst>
      <p:ext uri="{BB962C8B-B14F-4D97-AF65-F5344CB8AC3E}">
        <p14:creationId xmlns:p14="http://schemas.microsoft.com/office/powerpoint/2010/main" val="11907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</TotalTime>
  <Words>2024</Words>
  <Application>Microsoft Office PowerPoint</Application>
  <PresentationFormat>On-screen Show (4:3)</PresentationFormat>
  <Paragraphs>147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Theme</vt:lpstr>
      <vt:lpstr>BERT : Pre-training of Deep Bidirectional Transformers for Language Understanding (J. Devlin, M. Chang, K. Lee, K. Toutanova, 2018)</vt:lpstr>
      <vt:lpstr>Contents</vt:lpstr>
      <vt:lpstr>앞부분 요약</vt:lpstr>
      <vt:lpstr>3. BERT</vt:lpstr>
      <vt:lpstr>3. BERT</vt:lpstr>
      <vt:lpstr>3. BERT – Model Architecture</vt:lpstr>
      <vt:lpstr>3. BERT – Model Architecture</vt:lpstr>
      <vt:lpstr>3. BERT – Model Architecture</vt:lpstr>
      <vt:lpstr>3. BERT – Input/Output Representation</vt:lpstr>
      <vt:lpstr>3. BERT – Input/Output Representation</vt:lpstr>
      <vt:lpstr>3. BERT – Input/Output Representation</vt:lpstr>
      <vt:lpstr>3.1. Pre-training BERT - MLM</vt:lpstr>
      <vt:lpstr>3.1. Pre-training BERT - MLM</vt:lpstr>
      <vt:lpstr>3.1. Pre-training BERT - MLM</vt:lpstr>
      <vt:lpstr>3.1. Pre-training BERT - NSP</vt:lpstr>
      <vt:lpstr>3.2. Fine-tuning BERT</vt:lpstr>
      <vt:lpstr>3.2. Fine-tuning BERT</vt:lpstr>
      <vt:lpstr>3.2. Fine-tuning BERT</vt:lpstr>
      <vt:lpstr>4. Experiments</vt:lpstr>
      <vt:lpstr>4.1. GLUE</vt:lpstr>
      <vt:lpstr>4.2. SQuAD v1.1</vt:lpstr>
      <vt:lpstr>4.3. SQuAD v2.0</vt:lpstr>
      <vt:lpstr>4.2~3. SQuAD v1.1 and SQuAD v2.0</vt:lpstr>
      <vt:lpstr>4.2~3. SQuAD v1.1 and SQuAD v2.0</vt:lpstr>
      <vt:lpstr>4.4. SWAG</vt:lpstr>
      <vt:lpstr>5. Ablation Studies</vt:lpstr>
      <vt:lpstr>5.1. Effect of Pre-training Tasks</vt:lpstr>
      <vt:lpstr>5.2. Effect of Model Size</vt:lpstr>
      <vt:lpstr>5.2. Effect of Model Size</vt:lpstr>
      <vt:lpstr>5.3. Feature-based Approach with BERT</vt:lpstr>
      <vt:lpstr>5.3. Feature-based Approach with BERT</vt:lpstr>
      <vt:lpstr>6. Conclusion</vt:lpstr>
      <vt:lpstr>6.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: Gloval Vectors for Word Representation</dc:title>
  <dc:creator>최상혁</dc:creator>
  <cp:lastModifiedBy>최상혁</cp:lastModifiedBy>
  <cp:revision>69</cp:revision>
  <dcterms:created xsi:type="dcterms:W3CDTF">2021-01-01T15:11:08Z</dcterms:created>
  <dcterms:modified xsi:type="dcterms:W3CDTF">2021-01-16T00:21:04Z</dcterms:modified>
</cp:coreProperties>
</file>