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61" r:id="rId4"/>
    <p:sldId id="288" r:id="rId5"/>
    <p:sldId id="262" r:id="rId6"/>
    <p:sldId id="269" r:id="rId7"/>
    <p:sldId id="265" r:id="rId8"/>
    <p:sldId id="264" r:id="rId9"/>
    <p:sldId id="266" r:id="rId10"/>
    <p:sldId id="267" r:id="rId11"/>
    <p:sldId id="273" r:id="rId12"/>
    <p:sldId id="268" r:id="rId13"/>
    <p:sldId id="270" r:id="rId14"/>
    <p:sldId id="271" r:id="rId15"/>
    <p:sldId id="272" r:id="rId16"/>
    <p:sldId id="274" r:id="rId17"/>
    <p:sldId id="26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상혁" initials="최" lastIdx="1" clrIdx="0">
    <p:extLst>
      <p:ext uri="{19B8F6BF-5375-455C-9EA6-DF929625EA0E}">
        <p15:presenceInfo xmlns:p15="http://schemas.microsoft.com/office/powerpoint/2012/main" userId="99c4a2eb8991f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05" autoAdjust="0"/>
  </p:normalViewPr>
  <p:slideViewPr>
    <p:cSldViewPr snapToGrid="0">
      <p:cViewPr varScale="1">
        <p:scale>
          <a:sx n="58" d="100"/>
          <a:sy n="58" d="100"/>
        </p:scale>
        <p:origin x="1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96C-FF28-4295-925B-92A47F377F2E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D5A-24AB-4B08-B8B9-F463E6FF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초록을 보시면</a:t>
            </a:r>
            <a:endParaRPr lang="en-US" dirty="0"/>
          </a:p>
          <a:p>
            <a:r>
              <a:rPr lang="en-US" dirty="0"/>
              <a:t>Log-bilinear </a:t>
            </a:r>
            <a:r>
              <a:rPr lang="ko-KR" altLang="en-US" dirty="0"/>
              <a:t>설명하기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그리고 지금 여기서 </a:t>
            </a:r>
            <a:r>
              <a:rPr lang="en-US" altLang="ko-KR" dirty="0" err="1"/>
              <a:t>w_i</a:t>
            </a:r>
            <a:r>
              <a:rPr lang="ko-KR" altLang="en-US" dirty="0"/>
              <a:t>는 </a:t>
            </a:r>
            <a:r>
              <a:rPr lang="en-US" altLang="ko-KR" dirty="0"/>
              <a:t>context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  <a:r>
              <a:rPr lang="en-US" altLang="ko-KR" dirty="0" err="1"/>
              <a:t>w_k</a:t>
            </a:r>
            <a:r>
              <a:rPr lang="en-US" altLang="ko-KR" dirty="0"/>
              <a:t> </a:t>
            </a:r>
            <a:r>
              <a:rPr lang="ko-KR" altLang="en-US" dirty="0" err="1"/>
              <a:t>틸더는</a:t>
            </a:r>
            <a:r>
              <a:rPr lang="ko-KR" altLang="en-US" dirty="0"/>
              <a:t> </a:t>
            </a:r>
            <a:r>
              <a:rPr lang="en-US" altLang="ko-KR" dirty="0" err="1"/>
              <a:t>targe</a:t>
            </a:r>
            <a:r>
              <a:rPr lang="ko-KR" altLang="en-US" dirty="0"/>
              <a:t>이죠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근데 이 </a:t>
            </a:r>
            <a:r>
              <a:rPr lang="en-US" altLang="ko-KR" dirty="0" err="1"/>
              <a:t>i</a:t>
            </a:r>
            <a:r>
              <a:rPr lang="ko-KR" altLang="en-US" dirty="0"/>
              <a:t>라는 단어와 </a:t>
            </a:r>
            <a:r>
              <a:rPr lang="en-US" altLang="ko-KR" dirty="0"/>
              <a:t>k</a:t>
            </a:r>
            <a:r>
              <a:rPr lang="ko-KR" altLang="en-US" dirty="0"/>
              <a:t>라는 단어는 </a:t>
            </a:r>
            <a:r>
              <a:rPr lang="en-US" altLang="ko-KR" dirty="0"/>
              <a:t>arbitrary </a:t>
            </a:r>
            <a:r>
              <a:rPr lang="ko-KR" altLang="en-US" dirty="0"/>
              <a:t>하게 뽑힌 것이고</a:t>
            </a:r>
            <a:r>
              <a:rPr lang="en-US" altLang="ko-KR" dirty="0"/>
              <a:t>, </a:t>
            </a:r>
            <a:r>
              <a:rPr lang="ko-KR" altLang="en-US" dirty="0"/>
              <a:t>두개의</a:t>
            </a:r>
            <a:r>
              <a:rPr lang="en-US" altLang="ko-KR" dirty="0"/>
              <a:t> role</a:t>
            </a:r>
            <a:r>
              <a:rPr lang="ko-KR" altLang="en-US" dirty="0"/>
              <a:t>이 서로 </a:t>
            </a:r>
            <a:r>
              <a:rPr lang="en-US" altLang="ko-KR" dirty="0"/>
              <a:t>exchange </a:t>
            </a:r>
            <a:r>
              <a:rPr lang="ko-KR" altLang="en-US" dirty="0"/>
              <a:t>될 수 있어야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여기서 제가 잘 이해를 못했는데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을 </a:t>
            </a:r>
            <a:r>
              <a:rPr lang="en-US" altLang="ko-KR" dirty="0"/>
              <a:t>exchange</a:t>
            </a:r>
            <a:r>
              <a:rPr lang="ko-KR" altLang="en-US" dirty="0"/>
              <a:t>한다는 게 곧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 err="1"/>
              <a:t>틸더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 err="1"/>
              <a:t>X^t</a:t>
            </a:r>
            <a:r>
              <a:rPr lang="ko-KR" altLang="en-US" dirty="0"/>
              <a:t>가 서로 </a:t>
            </a:r>
            <a:r>
              <a:rPr lang="en-US" altLang="ko-KR" dirty="0"/>
              <a:t>exchange </a:t>
            </a:r>
            <a:r>
              <a:rPr lang="ko-KR" altLang="en-US" dirty="0"/>
              <a:t>된다는 것이라고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지금 이 상태의 식은 이런 </a:t>
            </a:r>
            <a:r>
              <a:rPr lang="en-US" altLang="ko-KR" dirty="0" err="1"/>
              <a:t>exchage</a:t>
            </a:r>
            <a:r>
              <a:rPr lang="ko-KR" altLang="en-US" dirty="0"/>
              <a:t>가 가능하지 않고</a:t>
            </a:r>
            <a:r>
              <a:rPr lang="en-US" altLang="ko-KR" dirty="0"/>
              <a:t>, </a:t>
            </a:r>
            <a:r>
              <a:rPr lang="ko-KR" altLang="en-US" dirty="0"/>
              <a:t>어떤 조작을 통해 </a:t>
            </a:r>
            <a:r>
              <a:rPr lang="en-US" altLang="ko-KR" dirty="0"/>
              <a:t>symmetry</a:t>
            </a:r>
            <a:r>
              <a:rPr lang="ko-KR" altLang="en-US" dirty="0"/>
              <a:t>가 보장이 되어야 이런 게 가능하다고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뭐 간단하게 생각하면</a:t>
            </a:r>
            <a:r>
              <a:rPr lang="en-US" altLang="ko-KR" dirty="0"/>
              <a:t>, X</a:t>
            </a:r>
            <a:r>
              <a:rPr lang="ko-KR" altLang="en-US" dirty="0"/>
              <a:t>가 </a:t>
            </a:r>
            <a:r>
              <a:rPr lang="en-US" altLang="ko-KR" dirty="0"/>
              <a:t>symmetric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이므로 </a:t>
            </a:r>
            <a:r>
              <a:rPr lang="en-US" altLang="ko-KR" dirty="0"/>
              <a:t>F</a:t>
            </a:r>
            <a:r>
              <a:rPr lang="ko-KR" altLang="en-US" dirty="0"/>
              <a:t>에도 이러한 대칭성을 포함시켜야 한다라는 것이겠죠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 첫번째 단계가 </a:t>
            </a:r>
            <a:r>
              <a:rPr lang="en-US" altLang="ko-KR" dirty="0"/>
              <a:t>F</a:t>
            </a:r>
            <a:r>
              <a:rPr lang="ko-KR" altLang="en-US" dirty="0"/>
              <a:t>가 이 덧셈과 곱셈 연산에 대해 </a:t>
            </a:r>
            <a:r>
              <a:rPr lang="en-US" altLang="ko-KR" dirty="0"/>
              <a:t>homomorphism</a:t>
            </a:r>
            <a:r>
              <a:rPr lang="ko-KR" altLang="en-US" dirty="0"/>
              <a:t>을 가져야 한다는 것인데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가 </a:t>
            </a:r>
            <a:r>
              <a:rPr lang="en-US" altLang="ko-KR" dirty="0"/>
              <a:t>exponential </a:t>
            </a:r>
            <a:r>
              <a:rPr lang="ko-KR" altLang="en-US" dirty="0"/>
              <a:t>함수라는 걸 생각하면 이제 이런 식으로 유도가 됩니다</a:t>
            </a:r>
            <a:r>
              <a:rPr lang="en-US" altLang="ko-KR" dirty="0"/>
              <a:t>. </a:t>
            </a:r>
            <a:r>
              <a:rPr lang="ko-KR" altLang="en-US" dirty="0"/>
              <a:t>사실 페이퍼에서는 이 준동형이라는 성질로 아래 식을 유도하고</a:t>
            </a:r>
            <a:r>
              <a:rPr lang="en-US" altLang="ko-KR" dirty="0"/>
              <a:t>, </a:t>
            </a:r>
            <a:r>
              <a:rPr lang="ko-KR" altLang="en-US" dirty="0"/>
              <a:t>그러고 나서 </a:t>
            </a:r>
            <a:r>
              <a:rPr lang="en-US" altLang="ko-KR" dirty="0"/>
              <a:t>F =</a:t>
            </a:r>
            <a:r>
              <a:rPr lang="ko-KR" altLang="en-US" dirty="0"/>
              <a:t> </a:t>
            </a:r>
            <a:r>
              <a:rPr lang="en-US" altLang="ko-KR" dirty="0"/>
              <a:t>exp</a:t>
            </a:r>
            <a:r>
              <a:rPr lang="ko-KR" altLang="en-US" dirty="0"/>
              <a:t>라는 결론을 냈는데</a:t>
            </a:r>
            <a:r>
              <a:rPr lang="en-US" altLang="ko-KR" dirty="0"/>
              <a:t>,,, </a:t>
            </a:r>
            <a:r>
              <a:rPr lang="ko-KR" altLang="en-US" dirty="0"/>
              <a:t>음 저는 그냥 편한대로 생각하기로 했어요</a:t>
            </a:r>
            <a:r>
              <a:rPr lang="en-US" altLang="ko-KR" dirty="0"/>
              <a:t>. </a:t>
            </a:r>
            <a:r>
              <a:rPr lang="ko-KR" altLang="en-US" dirty="0"/>
              <a:t>그러면 이제 우리가 알 수 있는 건</a:t>
            </a:r>
            <a:r>
              <a:rPr lang="en-US" altLang="ko-KR" dirty="0"/>
              <a:t>, </a:t>
            </a:r>
            <a:r>
              <a:rPr lang="ko-KR" altLang="en-US" dirty="0"/>
              <a:t>아래의 식이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우리가 하는 과정은 </a:t>
            </a:r>
            <a:r>
              <a:rPr lang="en-US" altLang="ko-KR" dirty="0"/>
              <a:t>symmetricity</a:t>
            </a:r>
            <a:r>
              <a:rPr lang="ko-KR" altLang="en-US" dirty="0"/>
              <a:t>를 얻기 위한 과정인데요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</a:t>
            </a:r>
            <a:r>
              <a:rPr lang="en-US" altLang="ko-KR" dirty="0"/>
              <a:t>step</a:t>
            </a:r>
            <a:r>
              <a:rPr lang="ko-KR" altLang="en-US" dirty="0"/>
              <a:t>이 </a:t>
            </a:r>
            <a:r>
              <a:rPr lang="en-US" altLang="ko-KR" dirty="0"/>
              <a:t>homomorphism</a:t>
            </a:r>
            <a:r>
              <a:rPr lang="ko-KR" altLang="en-US" dirty="0"/>
              <a:t>이었고 다음은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음 이제 이 식을 보면 여전히 </a:t>
            </a:r>
            <a:r>
              <a:rPr lang="en-US" altLang="ko-KR" dirty="0"/>
              <a:t>symmetric </a:t>
            </a:r>
            <a:r>
              <a:rPr lang="ko-KR" altLang="en-US" dirty="0"/>
              <a:t>하지 않죠</a:t>
            </a:r>
            <a:r>
              <a:rPr lang="en-US" altLang="ko-KR" dirty="0"/>
              <a:t>. 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를 바꾸면 뒤에 이 </a:t>
            </a:r>
            <a:r>
              <a:rPr lang="en-US" altLang="ko-KR" dirty="0"/>
              <a:t>term</a:t>
            </a:r>
            <a:r>
              <a:rPr lang="ko-KR" altLang="en-US" dirty="0"/>
              <a:t>이 맞지 않게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 </a:t>
            </a:r>
            <a:r>
              <a:rPr lang="en-US" altLang="ko-KR" dirty="0"/>
              <a:t>term</a:t>
            </a:r>
            <a:r>
              <a:rPr lang="ko-KR" altLang="en-US" dirty="0"/>
              <a:t>을 두개의 </a:t>
            </a:r>
            <a:r>
              <a:rPr lang="en-US" altLang="ko-KR" dirty="0"/>
              <a:t>bias</a:t>
            </a:r>
            <a:r>
              <a:rPr lang="ko-KR" altLang="en-US" dirty="0"/>
              <a:t>로 쪼개서 좌변으로 옮겨버립니다 이렇게요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비로소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 err="1"/>
              <a:t>interchangable</a:t>
            </a:r>
            <a:r>
              <a:rPr lang="ko-KR" altLang="en-US" dirty="0"/>
              <a:t> 하게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아 여기서 이 </a:t>
            </a:r>
            <a:r>
              <a:rPr lang="en-US" altLang="ko-KR" dirty="0"/>
              <a:t>bias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와 마찬가지로 </a:t>
            </a:r>
            <a:r>
              <a:rPr lang="en-US" altLang="ko-KR" dirty="0"/>
              <a:t>learnable parameter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학습 되는 </a:t>
            </a:r>
            <a:r>
              <a:rPr lang="ko-KR" altLang="en-US" dirty="0" err="1"/>
              <a:t>것들이에요</a:t>
            </a:r>
            <a:r>
              <a:rPr lang="en-US" altLang="ko-KR" dirty="0"/>
              <a:t>. </a:t>
            </a:r>
            <a:r>
              <a:rPr lang="ko-KR" altLang="en-US" dirty="0"/>
              <a:t>우변의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co-occurrence</a:t>
            </a:r>
            <a:r>
              <a:rPr lang="ko-KR" altLang="en-US" dirty="0"/>
              <a:t>에서 얻을 수 있는</a:t>
            </a:r>
            <a:r>
              <a:rPr lang="en-US" altLang="ko-KR" dirty="0"/>
              <a:t>, </a:t>
            </a:r>
            <a:r>
              <a:rPr lang="ko-KR" altLang="en-US" dirty="0"/>
              <a:t>이미 알고있는 값이죠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우리의 모델은</a:t>
            </a:r>
            <a:r>
              <a:rPr lang="en-US" altLang="ko-KR" dirty="0"/>
              <a:t>, </a:t>
            </a:r>
            <a:r>
              <a:rPr lang="ko-KR" altLang="en-US" dirty="0"/>
              <a:t>이 왼쪽의 값이 오른쪽의 값과 최대한 비슷하도록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학습시켜야 하는 것입니다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8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걔네를</a:t>
            </a:r>
            <a:r>
              <a:rPr lang="ko-KR" altLang="en-US" dirty="0"/>
              <a:t> 갖고 </a:t>
            </a:r>
            <a:r>
              <a:rPr lang="en-US" altLang="ko-KR" dirty="0"/>
              <a:t>weighted</a:t>
            </a:r>
            <a:r>
              <a:rPr lang="ko-KR" altLang="en-US" dirty="0"/>
              <a:t> </a:t>
            </a:r>
            <a:r>
              <a:rPr lang="en-US" altLang="ko-KR" dirty="0"/>
              <a:t>least square </a:t>
            </a:r>
            <a:r>
              <a:rPr lang="ko-KR" altLang="en-US" dirty="0"/>
              <a:t>방식으로 </a:t>
            </a:r>
            <a:r>
              <a:rPr lang="en-US" altLang="ko-KR" dirty="0"/>
              <a:t>cost function</a:t>
            </a:r>
            <a:r>
              <a:rPr lang="ko-KR" altLang="en-US" dirty="0"/>
              <a:t>을 만들었습니다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f</a:t>
            </a:r>
            <a:r>
              <a:rPr lang="ko-KR" altLang="en-US" dirty="0"/>
              <a:t>라는 </a:t>
            </a:r>
            <a:r>
              <a:rPr lang="en-US" altLang="ko-KR" dirty="0"/>
              <a:t>weighting function</a:t>
            </a:r>
            <a:r>
              <a:rPr lang="ko-KR" altLang="en-US" dirty="0"/>
              <a:t>을 추가하는데요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f</a:t>
            </a:r>
            <a:r>
              <a:rPr lang="ko-KR" altLang="en-US" dirty="0"/>
              <a:t>의 역할은 </a:t>
            </a:r>
            <a:r>
              <a:rPr lang="ko-KR" altLang="en-US" dirty="0" err="1"/>
              <a:t>뭐냐면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Co-occurrence</a:t>
            </a:r>
            <a:r>
              <a:rPr lang="ko-KR" altLang="en-US" dirty="0"/>
              <a:t>에서 보면 </a:t>
            </a:r>
            <a:r>
              <a:rPr lang="en-US" altLang="ko-KR" dirty="0" err="1"/>
              <a:t>X_ij</a:t>
            </a:r>
            <a:r>
              <a:rPr lang="en-US" altLang="ko-KR" dirty="0"/>
              <a:t> </a:t>
            </a:r>
            <a:r>
              <a:rPr lang="ko-KR" altLang="en-US" dirty="0"/>
              <a:t>값이 작은 경우 </a:t>
            </a:r>
            <a:r>
              <a:rPr lang="en-US" altLang="ko-KR" dirty="0"/>
              <a:t>– </a:t>
            </a:r>
            <a:r>
              <a:rPr lang="ko-KR" altLang="en-US" dirty="0"/>
              <a:t>즉 </a:t>
            </a:r>
            <a:r>
              <a:rPr lang="en-US" altLang="ko-KR" dirty="0"/>
              <a:t>rare </a:t>
            </a:r>
            <a:r>
              <a:rPr lang="ko-KR" altLang="en-US" dirty="0"/>
              <a:t>한 </a:t>
            </a:r>
            <a:r>
              <a:rPr lang="en-US" altLang="ko-KR" dirty="0"/>
              <a:t>case</a:t>
            </a:r>
            <a:r>
              <a:rPr lang="ko-KR" altLang="en-US" dirty="0"/>
              <a:t>들 같은 경우에는 사실 실제로 의미를 담고 있는 경우도 있지만 </a:t>
            </a:r>
            <a:r>
              <a:rPr lang="en-US" altLang="ko-KR" dirty="0"/>
              <a:t>noise</a:t>
            </a:r>
            <a:r>
              <a:rPr lang="ko-KR" altLang="en-US" dirty="0"/>
              <a:t>인 경우도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이런 것들의 영향을 줄이기 위해 앞부분의 </a:t>
            </a:r>
            <a:r>
              <a:rPr lang="en-US" altLang="ko-KR" dirty="0"/>
              <a:t>weight</a:t>
            </a:r>
            <a:r>
              <a:rPr lang="ko-KR" altLang="en-US" dirty="0"/>
              <a:t>를 줄여준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 err="1"/>
              <a:t>x_max</a:t>
            </a:r>
            <a:r>
              <a:rPr lang="en-US" altLang="ko-KR" dirty="0"/>
              <a:t> </a:t>
            </a:r>
            <a:r>
              <a:rPr lang="ko-KR" altLang="en-US" dirty="0"/>
              <a:t>이후에는 </a:t>
            </a:r>
            <a:r>
              <a:rPr lang="en-US" altLang="ko-KR" dirty="0"/>
              <a:t>flat</a:t>
            </a:r>
            <a:r>
              <a:rPr lang="ko-KR" altLang="en-US" dirty="0"/>
              <a:t>하게 해줌으로써</a:t>
            </a:r>
            <a:r>
              <a:rPr lang="en-US" altLang="ko-KR" dirty="0"/>
              <a:t>, </a:t>
            </a:r>
            <a:r>
              <a:rPr lang="ko-KR" altLang="en-US" dirty="0"/>
              <a:t>엄청 자주 나오는 단어들에 대해서는 </a:t>
            </a:r>
            <a:r>
              <a:rPr lang="en-US" altLang="ko-KR" dirty="0"/>
              <a:t>weight</a:t>
            </a:r>
            <a:r>
              <a:rPr lang="ko-KR" altLang="en-US" dirty="0"/>
              <a:t>가 상대적으로 작아지게 되므로</a:t>
            </a:r>
            <a:r>
              <a:rPr lang="en-US" altLang="ko-KR" dirty="0"/>
              <a:t>, </a:t>
            </a:r>
            <a:r>
              <a:rPr lang="ko-KR" altLang="en-US" dirty="0"/>
              <a:t>그런 단어들이 </a:t>
            </a:r>
            <a:r>
              <a:rPr lang="en-US" altLang="ko-KR" dirty="0" err="1"/>
              <a:t>overweighted</a:t>
            </a:r>
            <a:r>
              <a:rPr lang="en-US" altLang="ko-KR" dirty="0"/>
              <a:t> </a:t>
            </a:r>
            <a:r>
              <a:rPr lang="ko-KR" altLang="en-US" dirty="0"/>
              <a:t>되지 않도록 해주기도 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J,Q</a:t>
            </a:r>
            <a:r>
              <a:rPr lang="ko-KR" altLang="en-US" dirty="0"/>
              <a:t>는 </a:t>
            </a:r>
            <a:r>
              <a:rPr lang="en-US" altLang="ko-KR" dirty="0"/>
              <a:t>skip-gram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i</a:t>
            </a:r>
            <a:r>
              <a:rPr lang="ko-KR" altLang="en-US" dirty="0"/>
              <a:t>와</a:t>
            </a:r>
            <a:r>
              <a:rPr lang="en-US" altLang="ko-KR" dirty="0"/>
              <a:t> j</a:t>
            </a:r>
            <a:r>
              <a:rPr lang="ko-KR" altLang="en-US" dirty="0"/>
              <a:t>를 </a:t>
            </a:r>
            <a:r>
              <a:rPr lang="en-US" altLang="ko-KR" dirty="0"/>
              <a:t>co-occurrence matrix </a:t>
            </a:r>
            <a:r>
              <a:rPr lang="ko-KR" altLang="en-US" dirty="0"/>
              <a:t>처럼 중복되는 </a:t>
            </a:r>
            <a:r>
              <a:rPr lang="en-US" altLang="ko-KR" dirty="0"/>
              <a:t>pair</a:t>
            </a:r>
            <a:r>
              <a:rPr lang="ko-KR" altLang="en-US" dirty="0"/>
              <a:t>들을 묶어서 한꺼번에 계산한다고 하면 </a:t>
            </a:r>
            <a:endParaRPr lang="en-US" altLang="ko-KR" dirty="0"/>
          </a:p>
          <a:p>
            <a:r>
              <a:rPr lang="ko-KR" altLang="en-US" dirty="0"/>
              <a:t>아래 식처럼 바뀝니다</a:t>
            </a:r>
            <a:r>
              <a:rPr lang="en-US" altLang="ko-KR" dirty="0"/>
              <a:t>. </a:t>
            </a:r>
            <a:r>
              <a:rPr lang="ko-KR" altLang="en-US" dirty="0"/>
              <a:t>근데 여기서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아래와 같이 바뀝니다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그러면 이 </a:t>
            </a:r>
            <a:r>
              <a:rPr lang="en-US" altLang="ko-KR" dirty="0" err="1"/>
              <a:t>PlogQ</a:t>
            </a:r>
            <a:r>
              <a:rPr lang="ko-KR" altLang="en-US" dirty="0"/>
              <a:t>는 </a:t>
            </a:r>
            <a:r>
              <a:rPr lang="en-US" altLang="ko-KR" dirty="0"/>
              <a:t>cross entropy</a:t>
            </a:r>
            <a:r>
              <a:rPr lang="ko-KR" altLang="en-US" dirty="0"/>
              <a:t>가 되는데요</a:t>
            </a:r>
            <a:r>
              <a:rPr lang="en-US" altLang="ko-KR" dirty="0"/>
              <a:t>. </a:t>
            </a:r>
            <a:r>
              <a:rPr lang="ko-KR" altLang="en-US" dirty="0"/>
              <a:t>근데 이 </a:t>
            </a:r>
            <a:r>
              <a:rPr lang="en-US" altLang="ko-KR" dirty="0"/>
              <a:t>cross entropy</a:t>
            </a:r>
            <a:r>
              <a:rPr lang="ko-KR" altLang="en-US" dirty="0"/>
              <a:t>가 막 문제가 많다고 합니다</a:t>
            </a:r>
            <a:r>
              <a:rPr lang="en-US" altLang="ko-KR" dirty="0"/>
              <a:t>. </a:t>
            </a:r>
            <a:r>
              <a:rPr lang="ko-KR" altLang="en-US" dirty="0"/>
              <a:t>뭐 엄청 조금 등장하는 단어에 너무 많은 비중을 </a:t>
            </a:r>
            <a:r>
              <a:rPr lang="ko-KR" altLang="en-US" dirty="0" err="1"/>
              <a:t>준다든지</a:t>
            </a:r>
            <a:r>
              <a:rPr lang="en-US" altLang="ko-KR" dirty="0"/>
              <a:t>, computationally</a:t>
            </a:r>
            <a:r>
              <a:rPr lang="ko-KR" altLang="en-US" dirty="0"/>
              <a:t> </a:t>
            </a:r>
            <a:r>
              <a:rPr lang="en-US" altLang="ko-KR" dirty="0"/>
              <a:t>expensive</a:t>
            </a:r>
            <a:r>
              <a:rPr lang="ko-KR" altLang="en-US" dirty="0"/>
              <a:t> </a:t>
            </a:r>
            <a:r>
              <a:rPr lang="ko-KR" altLang="en-US" dirty="0" err="1"/>
              <a:t>하다라든지</a:t>
            </a:r>
            <a:r>
              <a:rPr lang="en-US" altLang="ko-KR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또 </a:t>
            </a:r>
            <a:r>
              <a:rPr lang="en-US" altLang="ko-KR" dirty="0"/>
              <a:t>natural choice</a:t>
            </a:r>
            <a:r>
              <a:rPr lang="ko-KR" altLang="en-US" dirty="0"/>
              <a:t>가 등장하는데</a:t>
            </a:r>
            <a:r>
              <a:rPr lang="en-US" altLang="ko-KR" dirty="0"/>
              <a:t>,</a:t>
            </a:r>
          </a:p>
          <a:p>
            <a:r>
              <a:rPr lang="en-US" dirty="0"/>
              <a:t>Q</a:t>
            </a:r>
            <a:r>
              <a:rPr lang="ko-KR" altLang="en-US" dirty="0"/>
              <a:t>와 </a:t>
            </a:r>
            <a:r>
              <a:rPr lang="en-US" altLang="ko-KR" dirty="0"/>
              <a:t>P</a:t>
            </a:r>
            <a:r>
              <a:rPr lang="ko-KR" altLang="en-US" dirty="0"/>
              <a:t>의 </a:t>
            </a:r>
            <a:r>
              <a:rPr lang="en-US" altLang="ko-KR" dirty="0"/>
              <a:t>normalization factor</a:t>
            </a:r>
            <a:r>
              <a:rPr lang="ko-KR" altLang="en-US" dirty="0"/>
              <a:t>를 삭제한 것의 </a:t>
            </a:r>
            <a:r>
              <a:rPr lang="en-US" altLang="ko-KR" dirty="0"/>
              <a:t>least squared error </a:t>
            </a:r>
            <a:r>
              <a:rPr lang="ko-KR" altLang="en-US" dirty="0"/>
              <a:t>로 대신합니다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사실 이게 왜 자연스러운지는 모르겠지만</a:t>
            </a:r>
            <a:r>
              <a:rPr lang="en-US" altLang="ko-KR" dirty="0"/>
              <a:t>, </a:t>
            </a:r>
            <a:r>
              <a:rPr lang="ko-KR" altLang="en-US" dirty="0"/>
              <a:t>뭐 그렇다고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식은 다시 쓰면 아래 </a:t>
            </a:r>
            <a:r>
              <a:rPr lang="en-US" altLang="ko-KR" dirty="0"/>
              <a:t>15</a:t>
            </a:r>
            <a:r>
              <a:rPr lang="ko-KR" altLang="en-US" dirty="0"/>
              <a:t>번과 같아지는데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앞에 붙은 </a:t>
            </a:r>
            <a:r>
              <a:rPr lang="en-US" altLang="ko-KR" dirty="0"/>
              <a:t>X</a:t>
            </a:r>
            <a:r>
              <a:rPr lang="ko-KR" altLang="en-US" dirty="0"/>
              <a:t>는 단순한 </a:t>
            </a:r>
            <a:r>
              <a:rPr lang="en-US" altLang="ko-KR" dirty="0"/>
              <a:t>frequency</a:t>
            </a:r>
            <a:r>
              <a:rPr lang="ko-KR" altLang="en-US" dirty="0"/>
              <a:t>라서</a:t>
            </a:r>
            <a:r>
              <a:rPr lang="en-US" altLang="ko-KR" dirty="0"/>
              <a:t> </a:t>
            </a:r>
            <a:r>
              <a:rPr lang="ko-KR" altLang="en-US" dirty="0"/>
              <a:t>너무 </a:t>
            </a:r>
            <a:r>
              <a:rPr lang="en-US" altLang="ko-KR" dirty="0"/>
              <a:t>crude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이게 단순하게 </a:t>
            </a:r>
            <a:r>
              <a:rPr lang="en-US" altLang="ko-KR" dirty="0"/>
              <a:t>frequency</a:t>
            </a:r>
            <a:r>
              <a:rPr lang="ko-KR" altLang="en-US" dirty="0"/>
              <a:t>에 비례하는 것보다는 적절하게 조정을 해주는 게 좋은데</a:t>
            </a:r>
            <a:r>
              <a:rPr lang="en-US" altLang="ko-KR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함수 </a:t>
            </a:r>
            <a:r>
              <a:rPr lang="en-US" altLang="ko-KR" dirty="0"/>
              <a:t>f</a:t>
            </a:r>
            <a:r>
              <a:rPr lang="ko-KR" altLang="en-US" dirty="0"/>
              <a:t>를 쓰는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 이렇게 보니까 뭔가 익숙한데</a:t>
            </a:r>
            <a:r>
              <a:rPr lang="en-US" altLang="ko-K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7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함수 </a:t>
            </a:r>
            <a:r>
              <a:rPr lang="en-US" altLang="ko-KR" dirty="0"/>
              <a:t>f</a:t>
            </a:r>
            <a:r>
              <a:rPr lang="ko-KR" altLang="en-US" dirty="0"/>
              <a:t>를 쓰는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 이렇게 보니까 뭔가 익숙한데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en-US" altLang="ko-KR" dirty="0" err="1"/>
              <a:t>GloVe</a:t>
            </a:r>
            <a:r>
              <a:rPr lang="ko-KR" altLang="en-US" dirty="0"/>
              <a:t>의 </a:t>
            </a:r>
            <a:r>
              <a:rPr lang="en-US" altLang="ko-KR" dirty="0"/>
              <a:t>cost function</a:t>
            </a:r>
            <a:r>
              <a:rPr lang="ko-KR" altLang="en-US" dirty="0"/>
              <a:t>에서 </a:t>
            </a:r>
            <a:r>
              <a:rPr lang="en-US" altLang="ko-KR" dirty="0"/>
              <a:t>bias</a:t>
            </a:r>
            <a:r>
              <a:rPr lang="ko-KR" altLang="en-US" dirty="0"/>
              <a:t>만 뺀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이 파트에서 하고싶은 말은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Word2vec</a:t>
            </a:r>
            <a:r>
              <a:rPr lang="ko-KR" altLang="en-US" dirty="0"/>
              <a:t>의 이런저런 문제점들을 </a:t>
            </a:r>
            <a:r>
              <a:rPr lang="ko-KR" altLang="en-US" dirty="0" err="1"/>
              <a:t>해결해나가다</a:t>
            </a:r>
            <a:r>
              <a:rPr lang="ko-KR" altLang="en-US" dirty="0"/>
              <a:t> 보니 결국엔 </a:t>
            </a:r>
            <a:r>
              <a:rPr lang="en-US" altLang="ko-KR" dirty="0" err="1"/>
              <a:t>GloVe</a:t>
            </a:r>
            <a:r>
              <a:rPr lang="ko-KR" altLang="en-US" dirty="0"/>
              <a:t>에 도달했다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en-US" altLang="ko-KR" dirty="0" err="1"/>
              <a:t>GloVe</a:t>
            </a:r>
            <a:r>
              <a:rPr lang="ko-KR" altLang="en-US" dirty="0"/>
              <a:t>가 </a:t>
            </a:r>
            <a:r>
              <a:rPr lang="en-US" altLang="ko-KR" dirty="0"/>
              <a:t>word2vec</a:t>
            </a:r>
            <a:r>
              <a:rPr lang="ko-KR" altLang="en-US" dirty="0"/>
              <a:t>보다 더 뛰어나다는 걸 말하려고 했던 것 같네요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1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ko-KR" altLang="en-US" dirty="0"/>
              <a:t> </a:t>
            </a: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9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2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LSA</a:t>
            </a:r>
            <a:r>
              <a:rPr lang="ko-KR" altLang="en-US" dirty="0"/>
              <a:t> 등 </a:t>
            </a:r>
            <a:r>
              <a:rPr lang="en-US" altLang="ko-KR" dirty="0"/>
              <a:t>count-based model</a:t>
            </a:r>
            <a:r>
              <a:rPr lang="ko-KR" altLang="en-US" dirty="0"/>
              <a:t>은 단어</a:t>
            </a:r>
            <a:r>
              <a:rPr lang="en-US" altLang="ko-KR" dirty="0"/>
              <a:t>-</a:t>
            </a:r>
            <a:r>
              <a:rPr lang="ko-KR" altLang="en-US" dirty="0"/>
              <a:t>단어 혹은 단어</a:t>
            </a:r>
            <a:r>
              <a:rPr lang="en-US" altLang="ko-KR" dirty="0"/>
              <a:t>-document</a:t>
            </a:r>
            <a:r>
              <a:rPr lang="ko-KR" altLang="en-US" dirty="0"/>
              <a:t>의 </a:t>
            </a:r>
            <a:r>
              <a:rPr lang="en-US" altLang="ko-KR" dirty="0"/>
              <a:t>co-occurrence matrix</a:t>
            </a:r>
            <a:r>
              <a:rPr lang="ko-KR" altLang="en-US" dirty="0"/>
              <a:t>를 기반으로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corpus</a:t>
            </a:r>
            <a:r>
              <a:rPr lang="ko-KR" altLang="en-US" dirty="0"/>
              <a:t>를 통째로 집어넣는 것</a:t>
            </a:r>
            <a:r>
              <a:rPr lang="en-US" altLang="ko-KR" dirty="0"/>
              <a:t>. </a:t>
            </a:r>
            <a:r>
              <a:rPr lang="ko-KR" altLang="en-US" dirty="0"/>
              <a:t>그래서 통계적인 기법을 적용하기가 쉬움</a:t>
            </a:r>
            <a:r>
              <a:rPr lang="en-US" altLang="ko-KR" dirty="0"/>
              <a:t>. </a:t>
            </a:r>
            <a:r>
              <a:rPr lang="en-US" dirty="0"/>
              <a:t>Word2vec</a:t>
            </a:r>
            <a:r>
              <a:rPr lang="ko-KR" altLang="en-US" dirty="0"/>
              <a:t>류의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corpus</a:t>
            </a:r>
            <a:r>
              <a:rPr lang="ko-KR" altLang="en-US" dirty="0"/>
              <a:t>를 한</a:t>
            </a:r>
            <a:r>
              <a:rPr lang="en-US" altLang="ko-KR" dirty="0"/>
              <a:t> </a:t>
            </a:r>
            <a:r>
              <a:rPr lang="ko-KR" altLang="en-US" dirty="0"/>
              <a:t>문장 한 </a:t>
            </a:r>
            <a:r>
              <a:rPr lang="ko-KR" altLang="en-US" dirty="0" err="1"/>
              <a:t>문장씩</a:t>
            </a:r>
            <a:r>
              <a:rPr lang="ko-KR" altLang="en-US" dirty="0"/>
              <a:t> 따로 보기 때문에 이런 통계적 분석이 어려움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semantic</a:t>
            </a:r>
            <a:r>
              <a:rPr lang="ko-KR" altLang="en-US" dirty="0"/>
              <a:t>이나 </a:t>
            </a:r>
            <a:r>
              <a:rPr lang="en-US" altLang="ko-KR" dirty="0"/>
              <a:t>syntactic</a:t>
            </a:r>
            <a:r>
              <a:rPr lang="ko-KR" altLang="en-US" dirty="0"/>
              <a:t>한 특징을 더 잘 나타낸다</a:t>
            </a:r>
            <a:r>
              <a:rPr lang="en-US" altLang="ko-KR" dirty="0"/>
              <a:t>. </a:t>
            </a:r>
            <a:r>
              <a:rPr lang="en-US" dirty="0" err="1"/>
              <a:t>GloVe</a:t>
            </a:r>
            <a:r>
              <a:rPr lang="ko-KR" altLang="en-US" dirty="0"/>
              <a:t>는 하나의 모델로 이러한 두 방법론의 장점을 동시에 취하고자 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Count-based </a:t>
            </a:r>
            <a:r>
              <a:rPr lang="ko-KR" altLang="en-US" dirty="0"/>
              <a:t>방법론이 </a:t>
            </a:r>
            <a:r>
              <a:rPr lang="en-US" altLang="ko-KR" dirty="0"/>
              <a:t>co-occurrence matrix</a:t>
            </a:r>
            <a:r>
              <a:rPr lang="ko-KR" altLang="en-US" dirty="0"/>
              <a:t>를 기반으로 한다고 했는데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co-occurrence</a:t>
            </a:r>
            <a:r>
              <a:rPr lang="ko-KR" altLang="en-US" dirty="0"/>
              <a:t>가 </a:t>
            </a:r>
            <a:r>
              <a:rPr lang="ko-KR" altLang="en-US" dirty="0" err="1"/>
              <a:t>뭐냐면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아주 간단해요</a:t>
            </a:r>
            <a:r>
              <a:rPr lang="en-US" altLang="ko-KR" dirty="0"/>
              <a:t>. </a:t>
            </a:r>
            <a:r>
              <a:rPr lang="ko-KR" altLang="en-US" dirty="0"/>
              <a:t>예시를 보면 바로 딱 </a:t>
            </a:r>
            <a:r>
              <a:rPr lang="ko-KR" altLang="en-US" dirty="0" err="1"/>
              <a:t>아실테지만</a:t>
            </a:r>
            <a:r>
              <a:rPr lang="en-US" altLang="ko-KR" dirty="0"/>
              <a:t>, </a:t>
            </a:r>
            <a:r>
              <a:rPr lang="ko-KR" altLang="en-US" dirty="0"/>
              <a:t>그냥 </a:t>
            </a:r>
            <a:r>
              <a:rPr lang="en-US" altLang="ko-KR" dirty="0"/>
              <a:t>corpus</a:t>
            </a:r>
            <a:r>
              <a:rPr lang="ko-KR" altLang="en-US" dirty="0"/>
              <a:t>에 나온 단어들을 이렇게 </a:t>
            </a:r>
            <a:r>
              <a:rPr lang="ko-KR" altLang="en-US" dirty="0" err="1"/>
              <a:t>나열해놓고</a:t>
            </a:r>
            <a:r>
              <a:rPr lang="en-US" altLang="ko-KR" dirty="0"/>
              <a:t>, </a:t>
            </a:r>
            <a:r>
              <a:rPr lang="ko-KR" altLang="en-US" dirty="0"/>
              <a:t>그 단어 주변의 몇 개 단어를 </a:t>
            </a:r>
            <a:r>
              <a:rPr lang="en-US" altLang="ko-KR" dirty="0"/>
              <a:t>count </a:t>
            </a:r>
            <a:r>
              <a:rPr lang="ko-KR" altLang="en-US" dirty="0"/>
              <a:t>해서 </a:t>
            </a:r>
            <a:r>
              <a:rPr lang="en-US" altLang="ko-KR" dirty="0" err="1"/>
              <a:t>matri</a:t>
            </a:r>
            <a:r>
              <a:rPr lang="ko-KR" altLang="en-US" dirty="0"/>
              <a:t>를 만든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특징을 보자면</a:t>
            </a:r>
            <a:r>
              <a:rPr lang="en-US" altLang="ko-KR" dirty="0"/>
              <a:t>, </a:t>
            </a:r>
            <a:r>
              <a:rPr lang="ko-KR" altLang="en-US" dirty="0"/>
              <a:t>대칭행렬이라는 것</a:t>
            </a:r>
            <a:r>
              <a:rPr lang="en-US" altLang="ko-KR" dirty="0"/>
              <a:t>? </a:t>
            </a:r>
            <a:r>
              <a:rPr lang="ko-KR" altLang="en-US" dirty="0"/>
              <a:t>그리고 </a:t>
            </a:r>
            <a:r>
              <a:rPr lang="en-US" altLang="ko-KR" dirty="0"/>
              <a:t>corpus</a:t>
            </a:r>
            <a:r>
              <a:rPr lang="ko-KR" altLang="en-US" dirty="0"/>
              <a:t>가 커질수록 </a:t>
            </a:r>
            <a:r>
              <a:rPr lang="en-US" altLang="ko-KR" dirty="0"/>
              <a:t>matrix</a:t>
            </a:r>
            <a:r>
              <a:rPr lang="ko-KR" altLang="en-US" dirty="0"/>
              <a:t>가 엄청 커지겠죠 그래서 보통은 단어 수 </a:t>
            </a:r>
            <a:r>
              <a:rPr lang="en-US" altLang="ko-KR" dirty="0"/>
              <a:t>limit</a:t>
            </a:r>
            <a:r>
              <a:rPr lang="ko-KR" altLang="en-US" dirty="0"/>
              <a:t>을 </a:t>
            </a:r>
            <a:r>
              <a:rPr lang="ko-KR" altLang="en-US" dirty="0" err="1"/>
              <a:t>정해놓고</a:t>
            </a:r>
            <a:r>
              <a:rPr lang="ko-KR" altLang="en-US" dirty="0"/>
              <a:t> 적게 나온 단어는 </a:t>
            </a:r>
            <a:r>
              <a:rPr lang="ko-KR" altLang="en-US" dirty="0" err="1"/>
              <a:t>빼버리는</a:t>
            </a:r>
            <a:r>
              <a:rPr lang="ko-KR" altLang="en-US" dirty="0"/>
              <a:t> 식으로 한답니다</a:t>
            </a:r>
            <a:r>
              <a:rPr lang="en-US" altLang="ko-KR" dirty="0"/>
              <a:t>. </a:t>
            </a:r>
            <a:r>
              <a:rPr lang="ko-KR" altLang="en-US" dirty="0"/>
              <a:t>요정도 하고 </a:t>
            </a:r>
            <a:r>
              <a:rPr lang="en-US" altLang="ko-KR" dirty="0"/>
              <a:t>Glove</a:t>
            </a:r>
            <a:r>
              <a:rPr lang="ko-KR" altLang="en-US" dirty="0"/>
              <a:t>로 넘어가보도록 하죠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조금 주의해야 할 점이 </a:t>
            </a:r>
            <a:r>
              <a:rPr lang="en-US" dirty="0" err="1"/>
              <a:t>X_ij</a:t>
            </a:r>
            <a:r>
              <a:rPr lang="ko-KR" altLang="en-US" dirty="0"/>
              <a:t>에서 앞에 있는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context</a:t>
            </a:r>
            <a:r>
              <a:rPr lang="ko-KR" altLang="en-US" dirty="0"/>
              <a:t>가 되고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target word</a:t>
            </a:r>
            <a:r>
              <a:rPr lang="ko-KR" altLang="en-US" dirty="0"/>
              <a:t>가 된다는 점입니다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ratio</a:t>
            </a:r>
            <a:r>
              <a:rPr lang="ko-KR" altLang="en-US" dirty="0"/>
              <a:t>를 </a:t>
            </a:r>
            <a:r>
              <a:rPr lang="ko-KR" altLang="en-US" dirty="0" err="1"/>
              <a:t>쓰냐하면</a:t>
            </a:r>
            <a:r>
              <a:rPr lang="en-US" altLang="ko-KR" dirty="0"/>
              <a:t>, </a:t>
            </a:r>
            <a:r>
              <a:rPr lang="ko-KR" altLang="en-US" dirty="0"/>
              <a:t>우선 값이 뻥튀기가 되는 경향이 있죠</a:t>
            </a:r>
            <a:r>
              <a:rPr lang="en-US" altLang="ko-KR" dirty="0"/>
              <a:t>. Solid</a:t>
            </a:r>
            <a:r>
              <a:rPr lang="ko-KR" altLang="en-US" dirty="0"/>
              <a:t>라는 단어가 </a:t>
            </a:r>
            <a:r>
              <a:rPr lang="en-US" altLang="ko-KR" dirty="0"/>
              <a:t>ice</a:t>
            </a:r>
            <a:r>
              <a:rPr lang="ko-KR" altLang="en-US" dirty="0"/>
              <a:t>랑 </a:t>
            </a:r>
            <a:r>
              <a:rPr lang="ko-KR" altLang="en-US" dirty="0" err="1"/>
              <a:t>가깝다라는</a:t>
            </a:r>
            <a:r>
              <a:rPr lang="ko-KR" altLang="en-US" dirty="0"/>
              <a:t> 건 이것만 보고도 알 수 있지만</a:t>
            </a:r>
            <a:r>
              <a:rPr lang="en-US" altLang="ko-KR" dirty="0"/>
              <a:t>, </a:t>
            </a:r>
            <a:r>
              <a:rPr lang="ko-KR" altLang="en-US" dirty="0"/>
              <a:t>이렇게 또다른 </a:t>
            </a:r>
            <a:r>
              <a:rPr lang="en-US" altLang="ko-KR" dirty="0"/>
              <a:t>steam</a:t>
            </a:r>
            <a:r>
              <a:rPr lang="ko-KR" altLang="en-US" dirty="0"/>
              <a:t>이라는 단어와 비교를 하면 좀 더 </a:t>
            </a:r>
            <a:r>
              <a:rPr lang="en-US" altLang="ko-KR" dirty="0"/>
              <a:t>discriminative</a:t>
            </a:r>
            <a:r>
              <a:rPr lang="ko-KR" altLang="en-US" dirty="0"/>
              <a:t>하게 됩니다</a:t>
            </a:r>
            <a:r>
              <a:rPr lang="en-US" altLang="ko-KR" dirty="0"/>
              <a:t>. </a:t>
            </a:r>
            <a:r>
              <a:rPr lang="ko-KR" altLang="en-US" dirty="0"/>
              <a:t>그리고 더 중요한 건 </a:t>
            </a:r>
            <a:r>
              <a:rPr lang="en-US" altLang="ko-KR" dirty="0"/>
              <a:t>water</a:t>
            </a:r>
            <a:r>
              <a:rPr lang="ko-KR" altLang="en-US" dirty="0"/>
              <a:t>나 </a:t>
            </a:r>
            <a:r>
              <a:rPr lang="en-US" altLang="ko-KR" dirty="0"/>
              <a:t>fashion </a:t>
            </a:r>
            <a:r>
              <a:rPr lang="ko-KR" altLang="en-US" dirty="0"/>
              <a:t>같은 건 </a:t>
            </a:r>
            <a:r>
              <a:rPr lang="en-US" altLang="ko-KR" dirty="0"/>
              <a:t>ice</a:t>
            </a:r>
            <a:r>
              <a:rPr lang="ko-KR" altLang="en-US" dirty="0"/>
              <a:t>와 </a:t>
            </a:r>
            <a:r>
              <a:rPr lang="en-US" altLang="ko-KR" dirty="0"/>
              <a:t>steam </a:t>
            </a:r>
            <a:r>
              <a:rPr lang="ko-KR" altLang="en-US" dirty="0"/>
              <a:t>두 단어를 구별하는 데에는 도움이 안 되죠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1</a:t>
            </a:r>
            <a:r>
              <a:rPr lang="ko-KR" altLang="en-US" dirty="0"/>
              <a:t>에 가까워지는데 이러한 정보를 담을 수 있다는 장점도 있습니다</a:t>
            </a:r>
            <a:r>
              <a:rPr lang="en-US" altLang="ko-KR" dirty="0"/>
              <a:t>. </a:t>
            </a:r>
            <a:r>
              <a:rPr lang="ko-KR" altLang="en-US" dirty="0"/>
              <a:t>그래서 단순히 </a:t>
            </a:r>
            <a:r>
              <a:rPr lang="en-US" altLang="ko-KR" dirty="0"/>
              <a:t>probability</a:t>
            </a:r>
            <a:r>
              <a:rPr lang="ko-KR" altLang="en-US" dirty="0"/>
              <a:t>가 아닌 </a:t>
            </a:r>
            <a:r>
              <a:rPr lang="en-US" altLang="ko-KR" dirty="0"/>
              <a:t>ratio</a:t>
            </a:r>
            <a:r>
              <a:rPr lang="ko-KR" altLang="en-US" dirty="0"/>
              <a:t>가 되어야 한다</a:t>
            </a:r>
            <a:r>
              <a:rPr lang="en-US" altLang="ko-KR" dirty="0"/>
              <a:t>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ko-KR" altLang="en-US" dirty="0"/>
              <a:t>는 어떤 </a:t>
            </a:r>
            <a:r>
              <a:rPr lang="en-US" altLang="ko-KR" dirty="0"/>
              <a:t>mapping</a:t>
            </a:r>
            <a:r>
              <a:rPr lang="ko-KR" altLang="en-US" dirty="0"/>
              <a:t>이 되겠고</a:t>
            </a:r>
            <a:r>
              <a:rPr lang="en-US" altLang="ko-KR" dirty="0"/>
              <a:t>, w</a:t>
            </a:r>
            <a:r>
              <a:rPr lang="ko-KR" altLang="en-US" dirty="0"/>
              <a:t>들은 우리가 결과적으로 얻어야 할 </a:t>
            </a:r>
            <a:r>
              <a:rPr lang="en-US" altLang="ko-KR" dirty="0"/>
              <a:t>word vector</a:t>
            </a:r>
            <a:r>
              <a:rPr lang="ko-KR" altLang="en-US" dirty="0"/>
              <a:t>들 입니다</a:t>
            </a:r>
            <a:r>
              <a:rPr lang="en-US" altLang="ko-KR" dirty="0"/>
              <a:t>. </a:t>
            </a:r>
            <a:r>
              <a:rPr lang="ko-KR" altLang="en-US" dirty="0"/>
              <a:t>오른쪽에 </a:t>
            </a:r>
            <a:r>
              <a:rPr lang="en-US" altLang="ko-KR" dirty="0"/>
              <a:t>P</a:t>
            </a:r>
            <a:r>
              <a:rPr lang="ko-KR" altLang="en-US" dirty="0"/>
              <a:t>들은</a:t>
            </a:r>
            <a:r>
              <a:rPr lang="en-US" altLang="ko-KR" dirty="0"/>
              <a:t> </a:t>
            </a:r>
            <a:r>
              <a:rPr lang="ko-KR" altLang="en-US" dirty="0"/>
              <a:t>우리 </a:t>
            </a:r>
            <a:r>
              <a:rPr lang="en-US" altLang="ko-KR" dirty="0"/>
              <a:t>corpus</a:t>
            </a:r>
            <a:r>
              <a:rPr lang="ko-KR" altLang="en-US" dirty="0"/>
              <a:t>에서 얻을 수 있는 값</a:t>
            </a:r>
            <a:r>
              <a:rPr lang="en-US" altLang="ko-KR" dirty="0"/>
              <a:t>, </a:t>
            </a:r>
            <a:r>
              <a:rPr lang="ko-KR" altLang="en-US" dirty="0"/>
              <a:t>말하자면 </a:t>
            </a:r>
            <a:r>
              <a:rPr lang="en-US" altLang="ko-KR" dirty="0"/>
              <a:t>ground truth</a:t>
            </a:r>
            <a:r>
              <a:rPr lang="ko-KR" altLang="en-US" dirty="0"/>
              <a:t> 값 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이 </a:t>
            </a:r>
            <a:r>
              <a:rPr lang="en-US" altLang="ko-KR" dirty="0"/>
              <a:t>F</a:t>
            </a:r>
            <a:r>
              <a:rPr lang="ko-KR" altLang="en-US" dirty="0"/>
              <a:t>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w_i</a:t>
            </a:r>
            <a:r>
              <a:rPr lang="en-US" altLang="ko-KR" dirty="0"/>
              <a:t>, </a:t>
            </a:r>
            <a:r>
              <a:rPr lang="en-US" altLang="ko-KR" dirty="0" err="1"/>
              <a:t>w_j</a:t>
            </a:r>
            <a:r>
              <a:rPr lang="en-US" altLang="ko-KR" dirty="0"/>
              <a:t>, </a:t>
            </a:r>
            <a:r>
              <a:rPr lang="en-US" altLang="ko-KR" dirty="0" err="1"/>
              <a:t>w_k</a:t>
            </a:r>
            <a:r>
              <a:rPr lang="en-US" altLang="ko-KR" dirty="0"/>
              <a:t> </a:t>
            </a:r>
            <a:r>
              <a:rPr lang="ko-KR" altLang="en-US" dirty="0" err="1"/>
              <a:t>틸더를</a:t>
            </a:r>
            <a:r>
              <a:rPr lang="ko-KR" altLang="en-US" dirty="0"/>
              <a:t> 넣으면</a:t>
            </a:r>
            <a:r>
              <a:rPr lang="en-US" altLang="ko-KR" dirty="0"/>
              <a:t>, </a:t>
            </a:r>
            <a:r>
              <a:rPr lang="ko-KR" altLang="en-US" dirty="0"/>
              <a:t>아까 말했던 </a:t>
            </a:r>
            <a:r>
              <a:rPr lang="en-US" altLang="ko-KR" dirty="0"/>
              <a:t>co-occurrence </a:t>
            </a:r>
            <a:r>
              <a:rPr lang="ko-KR" altLang="en-US" dirty="0"/>
              <a:t>확률의 </a:t>
            </a:r>
            <a:r>
              <a:rPr lang="en-US" altLang="ko-KR" dirty="0"/>
              <a:t>ratio</a:t>
            </a:r>
            <a:r>
              <a:rPr lang="ko-KR" altLang="en-US" dirty="0"/>
              <a:t>를 얻도록 해야 하는 것이죠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mapping</a:t>
            </a:r>
            <a:r>
              <a:rPr lang="ko-KR" altLang="en-US" dirty="0"/>
              <a:t>을 먼저 정의하고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mapping</a:t>
            </a:r>
            <a:r>
              <a:rPr lang="ko-KR" altLang="en-US" dirty="0"/>
              <a:t>에</a:t>
            </a:r>
            <a:r>
              <a:rPr lang="en-US" altLang="ko-KR" dirty="0"/>
              <a:t> w</a:t>
            </a:r>
            <a:r>
              <a:rPr lang="ko-KR" altLang="en-US" dirty="0"/>
              <a:t>들을 넣은 값이 오른쪽의</a:t>
            </a:r>
            <a:r>
              <a:rPr lang="en-US" altLang="ko-KR" dirty="0"/>
              <a:t> P</a:t>
            </a:r>
            <a:r>
              <a:rPr lang="ko-KR" altLang="en-US" dirty="0"/>
              <a:t>의 </a:t>
            </a:r>
            <a:r>
              <a:rPr lang="en-US" altLang="ko-KR" dirty="0"/>
              <a:t>ratio</a:t>
            </a:r>
            <a:r>
              <a:rPr lang="ko-KR" altLang="en-US" dirty="0"/>
              <a:t>들과 같도록 </a:t>
            </a:r>
            <a:r>
              <a:rPr lang="ko-KR" altLang="en-US" dirty="0" err="1"/>
              <a:t>해야한다는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 err="1"/>
              <a:t>w_k</a:t>
            </a:r>
            <a:r>
              <a:rPr lang="en-US" altLang="ko-KR" dirty="0"/>
              <a:t> </a:t>
            </a:r>
            <a:r>
              <a:rPr lang="ko-KR" altLang="en-US" dirty="0" err="1"/>
              <a:t>틸더는</a:t>
            </a:r>
            <a:r>
              <a:rPr lang="ko-KR" altLang="en-US" dirty="0"/>
              <a:t> </a:t>
            </a:r>
            <a:r>
              <a:rPr lang="ko-KR" altLang="en-US" dirty="0" err="1"/>
              <a:t>뭐냐면</a:t>
            </a:r>
            <a:r>
              <a:rPr lang="en-US" altLang="ko-KR" dirty="0"/>
              <a:t>,</a:t>
            </a:r>
            <a:r>
              <a:rPr lang="ko-KR" altLang="en-US" dirty="0"/>
              <a:t> 쉽게 말하면 </a:t>
            </a:r>
            <a:r>
              <a:rPr lang="ko-KR" altLang="en-US" dirty="0" err="1"/>
              <a:t>쌍둥이에요</a:t>
            </a:r>
            <a:r>
              <a:rPr lang="en-US" altLang="ko-KR" dirty="0"/>
              <a:t>,</a:t>
            </a:r>
            <a:r>
              <a:rPr lang="ko-KR" altLang="en-US" dirty="0"/>
              <a:t> 이 논문 쓴 사람들이 실험을 해보니까 </a:t>
            </a:r>
            <a:r>
              <a:rPr lang="en-US" altLang="ko-KR" dirty="0"/>
              <a:t>W</a:t>
            </a:r>
            <a:r>
              <a:rPr lang="ko-KR" altLang="en-US" dirty="0"/>
              <a:t>만 학습시키는 것보다 이 쌍둥이 둘을 </a:t>
            </a:r>
            <a:r>
              <a:rPr lang="ko-KR" altLang="en-US" dirty="0" err="1"/>
              <a:t>학습시키켜서</a:t>
            </a:r>
            <a:r>
              <a:rPr lang="ko-KR" altLang="en-US" dirty="0"/>
              <a:t> 둘을 합친 걸 쓰는 게 더 성능이 좋더라</a:t>
            </a:r>
            <a:r>
              <a:rPr lang="en-US" altLang="ko-KR" dirty="0"/>
              <a:t>. </a:t>
            </a:r>
            <a:r>
              <a:rPr lang="ko-KR" altLang="en-US" dirty="0"/>
              <a:t>그래서 쓴 것입니다</a:t>
            </a:r>
            <a:r>
              <a:rPr lang="en-US" altLang="ko-KR" dirty="0"/>
              <a:t>. </a:t>
            </a:r>
            <a:r>
              <a:rPr lang="ko-KR" altLang="en-US" dirty="0"/>
              <a:t>뭐 개념적으로는 </a:t>
            </a:r>
            <a:r>
              <a:rPr lang="ko-KR" altLang="en-US" dirty="0" err="1"/>
              <a:t>앙상블이라고도</a:t>
            </a:r>
            <a:r>
              <a:rPr lang="ko-KR" altLang="en-US" dirty="0"/>
              <a:t> 볼 수 있겠죠</a:t>
            </a:r>
            <a:r>
              <a:rPr lang="en-US" altLang="ko-KR" dirty="0"/>
              <a:t>. </a:t>
            </a:r>
            <a:r>
              <a:rPr lang="ko-KR" altLang="en-US" dirty="0"/>
              <a:t>일종의 </a:t>
            </a:r>
            <a:r>
              <a:rPr lang="en-US" altLang="ko-KR" dirty="0"/>
              <a:t>hack, </a:t>
            </a:r>
            <a:r>
              <a:rPr lang="ko-KR" altLang="en-US" dirty="0"/>
              <a:t>작은 </a:t>
            </a:r>
            <a:r>
              <a:rPr lang="en-US" altLang="ko-KR" dirty="0"/>
              <a:t>trick </a:t>
            </a:r>
            <a:r>
              <a:rPr lang="ko-KR" altLang="en-US" dirty="0"/>
              <a:t>같은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첫째로</a:t>
            </a:r>
            <a:r>
              <a:rPr lang="en-US" altLang="ko-KR" dirty="0"/>
              <a:t>, </a:t>
            </a:r>
            <a:r>
              <a:rPr lang="ko-KR" altLang="en-US" dirty="0"/>
              <a:t>우변이 </a:t>
            </a:r>
            <a:r>
              <a:rPr lang="en-US" altLang="ko-KR" dirty="0"/>
              <a:t>ratio</a:t>
            </a:r>
            <a:r>
              <a:rPr lang="ko-KR" altLang="en-US" dirty="0"/>
              <a:t>니까  </a:t>
            </a:r>
            <a:r>
              <a:rPr lang="en-US" altLang="ko-KR" dirty="0"/>
              <a:t>F</a:t>
            </a:r>
            <a:r>
              <a:rPr lang="ko-KR" altLang="en-US" dirty="0"/>
              <a:t>도 </a:t>
            </a:r>
            <a:r>
              <a:rPr lang="en-US" altLang="ko-KR" dirty="0"/>
              <a:t>ratio</a:t>
            </a:r>
            <a:r>
              <a:rPr lang="ko-KR" altLang="en-US" dirty="0"/>
              <a:t>의 의미를 담고 </a:t>
            </a:r>
            <a:r>
              <a:rPr lang="ko-KR" altLang="en-US" dirty="0" err="1"/>
              <a:t>있어야겠죠</a:t>
            </a:r>
            <a:r>
              <a:rPr lang="en-US" altLang="ko-KR" dirty="0"/>
              <a:t>? </a:t>
            </a:r>
            <a:r>
              <a:rPr lang="ko-KR" altLang="en-US" dirty="0"/>
              <a:t>그래서 </a:t>
            </a:r>
            <a:r>
              <a:rPr lang="en-US" altLang="ko-KR" dirty="0" err="1"/>
              <a:t>wi</a:t>
            </a:r>
            <a:r>
              <a:rPr lang="ko-KR" altLang="en-US" dirty="0"/>
              <a:t>와 </a:t>
            </a:r>
            <a:r>
              <a:rPr lang="en-US" altLang="ko-KR" dirty="0" err="1"/>
              <a:t>wj</a:t>
            </a:r>
            <a:r>
              <a:rPr lang="ko-KR" altLang="en-US" dirty="0"/>
              <a:t>의 </a:t>
            </a:r>
            <a:r>
              <a:rPr lang="en-US" altLang="ko-KR" dirty="0"/>
              <a:t>difference</a:t>
            </a:r>
            <a:r>
              <a:rPr lang="ko-KR" altLang="en-US" dirty="0"/>
              <a:t>를 얻습니다</a:t>
            </a:r>
            <a:r>
              <a:rPr lang="en-US" altLang="ko-KR" dirty="0"/>
              <a:t>. </a:t>
            </a:r>
            <a:r>
              <a:rPr lang="ko-KR" altLang="en-US" dirty="0"/>
              <a:t>저자는 이게 벡터 </a:t>
            </a:r>
            <a:r>
              <a:rPr lang="en-US" altLang="ko-KR" dirty="0"/>
              <a:t>space</a:t>
            </a:r>
            <a:r>
              <a:rPr lang="ko-KR" altLang="en-US" dirty="0"/>
              <a:t>가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r>
              <a:rPr lang="ko-KR" altLang="en-US" dirty="0"/>
              <a:t>이기 때문에 </a:t>
            </a:r>
            <a:r>
              <a:rPr lang="en-US" altLang="ko-KR" dirty="0"/>
              <a:t>natural </a:t>
            </a:r>
            <a:r>
              <a:rPr lang="ko-KR" altLang="en-US" dirty="0"/>
              <a:t>한 생각이라고 하는데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저는 </a:t>
            </a:r>
            <a:r>
              <a:rPr lang="en-US" altLang="ko-KR" dirty="0"/>
              <a:t>natural </a:t>
            </a:r>
            <a:r>
              <a:rPr lang="ko-KR" altLang="en-US" dirty="0"/>
              <a:t>한지는 모르겠고 그냥 </a:t>
            </a:r>
            <a:r>
              <a:rPr lang="en-US" altLang="ko-KR" dirty="0"/>
              <a:t>F</a:t>
            </a:r>
            <a:r>
              <a:rPr lang="ko-KR" altLang="en-US" dirty="0"/>
              <a:t>가 이제 </a:t>
            </a:r>
            <a:r>
              <a:rPr lang="ko-KR" altLang="en-US" dirty="0" err="1"/>
              <a:t>지수함수여야겠다는</a:t>
            </a:r>
            <a:r>
              <a:rPr lang="ko-KR" altLang="en-US" dirty="0"/>
              <a:t> 생각은 드네요</a:t>
            </a:r>
            <a:r>
              <a:rPr lang="en-US" altLang="ko-KR" dirty="0"/>
              <a:t>. </a:t>
            </a:r>
            <a:r>
              <a:rPr lang="ko-KR" altLang="en-US" dirty="0"/>
              <a:t>그래야 이 </a:t>
            </a:r>
            <a:r>
              <a:rPr lang="en-US" altLang="ko-KR" dirty="0"/>
              <a:t>– </a:t>
            </a:r>
            <a:r>
              <a:rPr lang="ko-KR" altLang="en-US" dirty="0"/>
              <a:t>가 </a:t>
            </a:r>
            <a:r>
              <a:rPr lang="en-US" altLang="ko-KR" dirty="0"/>
              <a:t>ratio </a:t>
            </a:r>
            <a:r>
              <a:rPr lang="ko-KR" altLang="en-US" dirty="0"/>
              <a:t>될 수 있으니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 그런데 이 식에서</a:t>
            </a:r>
            <a:r>
              <a:rPr lang="en-US" altLang="ko-KR" dirty="0"/>
              <a:t>, </a:t>
            </a:r>
            <a:r>
              <a:rPr lang="ko-KR" altLang="en-US" dirty="0"/>
              <a:t>현재 우변은 </a:t>
            </a:r>
            <a:r>
              <a:rPr lang="en-US" altLang="ko-KR" dirty="0"/>
              <a:t>scalar</a:t>
            </a:r>
            <a:r>
              <a:rPr lang="ko-KR" altLang="en-US" dirty="0"/>
              <a:t>죠</a:t>
            </a:r>
            <a:r>
              <a:rPr lang="en-US" altLang="ko-KR" dirty="0"/>
              <a:t>? </a:t>
            </a:r>
            <a:r>
              <a:rPr lang="ko-KR" altLang="en-US" dirty="0"/>
              <a:t>근데 좌변은 </a:t>
            </a:r>
            <a:r>
              <a:rPr lang="en-US" altLang="ko-KR" dirty="0"/>
              <a:t>vector</a:t>
            </a:r>
            <a:r>
              <a:rPr lang="ko-KR" altLang="en-US" dirty="0"/>
              <a:t>들입니다</a:t>
            </a:r>
            <a:r>
              <a:rPr lang="en-US" altLang="ko-KR" dirty="0"/>
              <a:t>. </a:t>
            </a:r>
            <a:r>
              <a:rPr lang="ko-KR" altLang="en-US" dirty="0"/>
              <a:t>그래서 둘을 </a:t>
            </a:r>
            <a:r>
              <a:rPr lang="en-US" altLang="ko-KR" dirty="0"/>
              <a:t>scalar</a:t>
            </a:r>
            <a:r>
              <a:rPr lang="ko-KR" altLang="en-US" dirty="0"/>
              <a:t>로 통일시켜줍시다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아주 간단하게 내적을 취합니다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B80-317A-40A8-91C8-31754EEAF74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GloVe</a:t>
            </a:r>
            <a:r>
              <a:rPr lang="en-US" dirty="0"/>
              <a:t> : </a:t>
            </a:r>
            <a:r>
              <a:rPr lang="en-US" dirty="0" err="1"/>
              <a:t>Gloval</a:t>
            </a:r>
            <a:r>
              <a:rPr lang="ko-KR" altLang="en-US" dirty="0"/>
              <a:t> </a:t>
            </a:r>
            <a:r>
              <a:rPr lang="en-US" altLang="ko-KR" dirty="0"/>
              <a:t>Vectors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Word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br>
              <a:rPr lang="en-US" altLang="ko-KR" dirty="0"/>
            </a:br>
            <a:r>
              <a:rPr lang="en-US" altLang="ko-KR" sz="2800" dirty="0"/>
              <a:t>(J. Pennington, R. </a:t>
            </a:r>
            <a:r>
              <a:rPr lang="en-US" altLang="ko-KR" sz="2800" dirty="0" err="1"/>
              <a:t>Socher</a:t>
            </a:r>
            <a:r>
              <a:rPr lang="en-US" altLang="ko-KR" sz="2800" dirty="0"/>
              <a:t>, C. Manning. 2014)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4938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 Jan 2021</a:t>
            </a:r>
          </a:p>
        </p:txBody>
      </p:sp>
    </p:spTree>
    <p:extLst>
      <p:ext uri="{BB962C8B-B14F-4D97-AF65-F5344CB8AC3E}">
        <p14:creationId xmlns:p14="http://schemas.microsoft.com/office/powerpoint/2010/main" val="49842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4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D6507C6-6295-4E70-BEF9-E52E63035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D6507C6-6295-4E70-BEF9-E52E63035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3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서로 </a:t>
                </a:r>
                <a:r>
                  <a:rPr lang="en-US" altLang="ko-KR" sz="2000" dirty="0"/>
                  <a:t>exchange </a:t>
                </a:r>
                <a:r>
                  <a:rPr lang="ko-KR" altLang="en-US" sz="2000" dirty="0"/>
                  <a:t>하려면</a:t>
                </a:r>
                <a:r>
                  <a:rPr lang="en-US" altLang="ko-KR" sz="2000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ko-KR" altLang="en-US" sz="2000" dirty="0"/>
                  <a:t>근데 지금 저 상태의 식은 이런 </a:t>
                </a:r>
                <a:r>
                  <a:rPr lang="en-US" altLang="ko-KR" sz="2000" dirty="0" err="1"/>
                  <a:t>exchage</a:t>
                </a:r>
                <a:r>
                  <a:rPr lang="ko-KR" altLang="en-US" sz="2000" dirty="0"/>
                  <a:t>가 가능하지 않음</a:t>
                </a:r>
                <a:r>
                  <a:rPr lang="en-US" altLang="ko-KR" sz="2000" dirty="0"/>
                  <a:t>.</a:t>
                </a:r>
                <a:endParaRPr lang="en-US" sz="2000" dirty="0"/>
              </a:p>
              <a:p>
                <a:r>
                  <a:rPr lang="en-US" sz="2000" dirty="0"/>
                  <a:t>The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symmetry can be restored </a:t>
                </a:r>
                <a:r>
                  <a:rPr lang="en-US" altLang="ko-KR" sz="2000" dirty="0"/>
                  <a:t>in two steps.</a:t>
                </a:r>
              </a:p>
              <a:p>
                <a:r>
                  <a:rPr lang="en-US" sz="2000" dirty="0"/>
                  <a:t>First, we require that F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homomorphism</a:t>
                </a:r>
                <a:r>
                  <a:rPr lang="en-US" sz="2000" dirty="0"/>
                  <a:t> between the groups (R, +) and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&gt;0,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66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symmetry can be restored </a:t>
                </a:r>
                <a:r>
                  <a:rPr lang="en-US" altLang="ko-KR" sz="2000" dirty="0"/>
                  <a:t>in two steps.</a:t>
                </a:r>
              </a:p>
              <a:p>
                <a:r>
                  <a:rPr lang="en-US" sz="2000" dirty="0"/>
                  <a:t>First, we require that F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homomorphism</a:t>
                </a:r>
                <a:r>
                  <a:rPr lang="en-US" sz="2000" dirty="0"/>
                  <a:t> between the groups (R, +) and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&gt;0,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ko-KR" altLang="en-US" sz="2000" dirty="0"/>
                  <a:t>준동형</a:t>
                </a:r>
                <a:r>
                  <a:rPr lang="en-US" altLang="ko-KR" sz="2000" dirty="0"/>
                  <a:t>(</a:t>
                </a:r>
                <a:r>
                  <a:rPr lang="en-US" sz="2000" dirty="0"/>
                  <a:t>Homomorphism) </a:t>
                </a:r>
                <a:r>
                  <a:rPr lang="ko-KR" altLang="en-US" sz="2000" dirty="0"/>
                  <a:t>사상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군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⁕)</m:t>
                    </m:r>
                  </m:oMath>
                </a14:m>
                <a:r>
                  <a:rPr lang="ko-KR" altLang="en-US" sz="2000" dirty="0"/>
                  <a:t>에서 군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•)</m:t>
                    </m:r>
                  </m:oMath>
                </a14:m>
                <a:r>
                  <a:rPr lang="ko-KR" altLang="en-US" sz="2000" dirty="0"/>
                  <a:t>로의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2000" dirty="0"/>
                  <a:t>가 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에 대하여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)•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sz="2000" dirty="0"/>
                  <a:t> </a:t>
                </a:r>
                <a:r>
                  <a:rPr lang="ko-KR" altLang="en-US" sz="2000" dirty="0"/>
                  <a:t>준동형 사상이라고 한다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우리의 </a:t>
                </a:r>
                <a:r>
                  <a:rPr lang="en-US" altLang="ko-KR" sz="2000" dirty="0"/>
                  <a:t>F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F(</a:t>
                </a:r>
                <a:r>
                  <a:rPr lang="en-US" altLang="ko-KR" sz="2000" dirty="0" err="1"/>
                  <a:t>a+b</a:t>
                </a:r>
                <a:r>
                  <a:rPr lang="en-US" altLang="ko-KR" sz="2000" dirty="0"/>
                  <a:t>) = F(a) x F(b) </a:t>
                </a:r>
                <a:r>
                  <a:rPr lang="ko-KR" altLang="en-US" sz="2000" dirty="0"/>
                  <a:t>를 만족해야 한다는 것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=&gt; F = exp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 l="-69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6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  <a:p>
                <a:r>
                  <a:rPr lang="en-US" sz="2000" dirty="0"/>
                  <a:t>The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symmetry can be restored </a:t>
                </a:r>
                <a:r>
                  <a:rPr lang="en-US" altLang="ko-KR" sz="2000" dirty="0"/>
                  <a:t>in two steps.</a:t>
                </a:r>
                <a:endParaRPr lang="en-US" sz="2000" dirty="0"/>
              </a:p>
              <a:p>
                <a:r>
                  <a:rPr lang="en-US" sz="2000" dirty="0"/>
                  <a:t>First, we require that F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homomorphism</a:t>
                </a:r>
                <a:r>
                  <a:rPr lang="en-US" sz="2000" dirty="0"/>
                  <a:t> between the groups (R, +) and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&gt;0,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altLang="ko-KR" sz="2000" dirty="0"/>
                  <a:t>F = exp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73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02AB9A-4327-47C3-AEC6-2F2DC1F7A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  <a:p>
                <a:r>
                  <a:rPr lang="en-US" sz="2000" dirty="0"/>
                  <a:t>The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symmetry can be restored </a:t>
                </a:r>
                <a:r>
                  <a:rPr lang="en-US" altLang="ko-KR" sz="2000" dirty="0"/>
                  <a:t>in two steps.</a:t>
                </a:r>
                <a:endParaRPr lang="en-US" sz="2000" dirty="0"/>
              </a:p>
              <a:p>
                <a:r>
                  <a:rPr lang="en-US" sz="2000" dirty="0"/>
                  <a:t>First, we require that F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homomorphism</a:t>
                </a:r>
                <a:r>
                  <a:rPr lang="en-US" sz="2000" dirty="0"/>
                  <a:t> between the groups (R, +) and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&gt;0,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)   …   </a:t>
                </a:r>
                <a:r>
                  <a:rPr lang="en-US" altLang="ko-KR" sz="2000" dirty="0"/>
                  <a:t>F = exp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Next, we note that Eqn. (6) would exhibit the exchange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symmetry if not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on the right hand side. … it can be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absorbed into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02AB9A-4327-47C3-AEC6-2F2DC1F7A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02AB9A-4327-47C3-AEC6-2F2DC1F7A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size of the vocabulary.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100,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3/4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02AB9A-4327-47C3-AEC6-2F2DC1F7A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95167"/>
                <a:ext cx="7886700" cy="5292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997E52-04D4-49C7-9EA2-2583EB18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09" y="4440888"/>
            <a:ext cx="4635691" cy="2368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11D1AE-8A33-415F-8D69-62A4FAF472F0}"/>
                  </a:ext>
                </a:extLst>
              </p:cNvPr>
              <p:cNvSpPr/>
              <p:nvPr/>
            </p:nvSpPr>
            <p:spPr>
              <a:xfrm>
                <a:off x="5610644" y="1076796"/>
                <a:ext cx="290470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11D1AE-8A33-415F-8D69-62A4FAF47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44" y="1076796"/>
                <a:ext cx="2904706" cy="391646"/>
              </a:xfrm>
              <a:prstGeom prst="rect">
                <a:avLst/>
              </a:prstGeom>
              <a:blipFill>
                <a:blip r:embed="rId5"/>
                <a:stretch>
                  <a:fillRect t="-15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4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E1BF-BFA5-4B04-8027-68B19ACA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4CE9-A205-4265-95F7-B41ADDDE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E63D-81C4-4F4F-8C38-9CAA878C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883733"/>
            <a:ext cx="377190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FBF3F-3806-44CC-93A8-FE376FA4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1" y="2098703"/>
            <a:ext cx="367665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E56FB-FFC4-4C03-9ABA-915FC1D3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1" y="3879877"/>
            <a:ext cx="375285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E9DAE-3016-4944-B267-96BE22F1A7A4}"/>
                  </a:ext>
                </a:extLst>
              </p:cNvPr>
              <p:cNvSpPr/>
              <p:nvPr/>
            </p:nvSpPr>
            <p:spPr>
              <a:xfrm>
                <a:off x="5005129" y="3891615"/>
                <a:ext cx="3086038" cy="1449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CE9DAE-3016-4944-B267-96BE22F1A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29" y="3891615"/>
                <a:ext cx="3086038" cy="144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89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E1BF-BFA5-4B04-8027-68B19ACA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4CE9-A205-4265-95F7-B41ADDDE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818E8-1805-4521-A193-27D76A42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9" y="4165867"/>
            <a:ext cx="6896100" cy="23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8E518-6B0F-4A09-9BC5-A3FDDDD498E8}"/>
                  </a:ext>
                </a:extLst>
              </p:cNvPr>
              <p:cNvSpPr/>
              <p:nvPr/>
            </p:nvSpPr>
            <p:spPr>
              <a:xfrm>
                <a:off x="5236483" y="2055607"/>
                <a:ext cx="3086038" cy="1449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8E518-6B0F-4A09-9BC5-A3FDDDD4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83" y="2055607"/>
                <a:ext cx="3086038" cy="1449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2C0F4B9-5FBE-4298-AF7F-1C5843A8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79" y="2240756"/>
            <a:ext cx="37528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085-971D-463E-8D4D-CAAAF91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3BB-1FF1-43E6-8B51-5A0A269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0D44-8186-424E-B968-5F2A4AC6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166937"/>
            <a:ext cx="6838950" cy="2524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7D29A8-CA6E-4339-8596-D676ED97F778}"/>
                  </a:ext>
                </a:extLst>
              </p:cNvPr>
              <p:cNvSpPr/>
              <p:nvPr/>
            </p:nvSpPr>
            <p:spPr>
              <a:xfrm>
                <a:off x="1195129" y="5080003"/>
                <a:ext cx="2981842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7D29A8-CA6E-4339-8596-D676ED97F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29" y="5080003"/>
                <a:ext cx="2981842" cy="98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9153666-12FB-4595-AA9D-E284E03FF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4967288"/>
            <a:ext cx="3771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9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0. Abstract</a:t>
            </a:r>
          </a:p>
          <a:p>
            <a:r>
              <a:rPr lang="en-US" dirty="0"/>
              <a:t>1. Introduction</a:t>
            </a:r>
          </a:p>
          <a:p>
            <a:r>
              <a:rPr lang="en-US" dirty="0"/>
              <a:t>(2. Related Work)</a:t>
            </a:r>
          </a:p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  <a:br>
              <a:rPr lang="en-US" dirty="0"/>
            </a:br>
            <a:r>
              <a:rPr lang="en-US" dirty="0"/>
              <a:t>	3.1. Relationship to Other Models</a:t>
            </a:r>
            <a:br>
              <a:rPr lang="en-US" dirty="0"/>
            </a:br>
            <a:r>
              <a:rPr lang="en-US" dirty="0"/>
              <a:t>	(3.2. Complexity of the model)</a:t>
            </a:r>
          </a:p>
          <a:p>
            <a:r>
              <a:rPr lang="en-US" dirty="0"/>
              <a:t>4. Experiments</a:t>
            </a:r>
            <a:br>
              <a:rPr lang="en-US" dirty="0"/>
            </a:br>
            <a:r>
              <a:rPr lang="en-US" dirty="0"/>
              <a:t>	(4.1. Evaluation methods)</a:t>
            </a:r>
            <a:br>
              <a:rPr lang="en-US" dirty="0"/>
            </a:br>
            <a:r>
              <a:rPr lang="en-US" dirty="0"/>
              <a:t>	(4.2. Corpora and training details)</a:t>
            </a:r>
            <a:br>
              <a:rPr lang="en-US" dirty="0"/>
            </a:br>
            <a:r>
              <a:rPr lang="en-US" dirty="0"/>
              <a:t>	4.3. Results</a:t>
            </a:r>
            <a:br>
              <a:rPr lang="en-US" dirty="0"/>
            </a:br>
            <a:r>
              <a:rPr lang="en-US" dirty="0"/>
              <a:t>	4.4. ~ 4.7. Model Analysis</a:t>
            </a:r>
          </a:p>
          <a:p>
            <a:r>
              <a:rPr lang="en-US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46761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085-971D-463E-8D4D-CAAAF91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3BB-1FF1-43E6-8B51-5A0A269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010B82-C702-4075-8DEF-A7AC0F7AC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9" y="2084942"/>
            <a:ext cx="5591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085-971D-463E-8D4D-CAAAF91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3BB-1FF1-43E6-8B51-5A0A269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491C7-CA26-4312-95E7-DC1A2978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9" y="4103899"/>
            <a:ext cx="59340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50339-3C29-4E62-BD90-BACFC15F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99" y="2084942"/>
            <a:ext cx="5591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085-971D-463E-8D4D-CAAAF91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3.1. Relationship to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3BB-1FF1-43E6-8B51-5A0A2695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</a:t>
            </a:r>
            <a:r>
              <a:rPr lang="ko-KR" altLang="en-US" dirty="0"/>
              <a:t>방식과의 비교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C7123-B138-4222-ADD6-2F8AAE82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9" y="4103899"/>
            <a:ext cx="593407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B5C2E-C827-4377-8177-6D34DC08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99" y="2084942"/>
            <a:ext cx="5591175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601B04-A3E6-4A94-BA31-6A175BAEBBD6}"/>
                  </a:ext>
                </a:extLst>
              </p:cNvPr>
              <p:cNvSpPr/>
              <p:nvPr/>
            </p:nvSpPr>
            <p:spPr>
              <a:xfrm>
                <a:off x="1161809" y="5257978"/>
                <a:ext cx="6661311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601B04-A3E6-4A94-BA31-6A175BAEB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09" y="5257978"/>
                <a:ext cx="6661311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0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B992-AEC8-48AE-8072-823D4AC5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/>
          <a:lstStyle/>
          <a:p>
            <a:r>
              <a:rPr lang="en-US" dirty="0"/>
              <a:t>1. Word analogy task</a:t>
            </a:r>
            <a:br>
              <a:rPr lang="en-US" dirty="0"/>
            </a:br>
            <a:r>
              <a:rPr lang="en-US" dirty="0"/>
              <a:t>man : woman :: king :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E6BDE-12ED-46A8-A983-E34FAE19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39" y="0"/>
            <a:ext cx="3876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1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B992-AEC8-48AE-8072-823D4AC5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4295890" cy="4781796"/>
          </a:xfrm>
        </p:spPr>
        <p:txBody>
          <a:bodyPr/>
          <a:lstStyle/>
          <a:p>
            <a:r>
              <a:rPr lang="en-US" dirty="0"/>
              <a:t>2. Word similarity tasks</a:t>
            </a:r>
            <a:br>
              <a:rPr lang="en-US" dirty="0"/>
            </a:br>
            <a:r>
              <a:rPr lang="en-US" sz="2400" dirty="0"/>
              <a:t>A similarity score is obtained from the word vectors by first </a:t>
            </a:r>
            <a:r>
              <a:rPr lang="en-US" sz="2400" dirty="0">
                <a:solidFill>
                  <a:srgbClr val="FF0000"/>
                </a:solidFill>
              </a:rPr>
              <a:t>normalizing each feature </a:t>
            </a:r>
            <a:r>
              <a:rPr lang="en-US" sz="2400" dirty="0"/>
              <a:t>across the vocabulary and then calculating the </a:t>
            </a:r>
            <a:r>
              <a:rPr lang="en-US" sz="2400" dirty="0">
                <a:solidFill>
                  <a:srgbClr val="FF0000"/>
                </a:solidFill>
              </a:rPr>
              <a:t>cosine similarity.</a:t>
            </a:r>
            <a:r>
              <a:rPr lang="en-US" sz="2400" dirty="0"/>
              <a:t> We compute Spearman’s rank correlation coefficient between this score and </a:t>
            </a:r>
            <a:r>
              <a:rPr lang="en-US" sz="2400" dirty="0">
                <a:solidFill>
                  <a:srgbClr val="FF0000"/>
                </a:solidFill>
              </a:rPr>
              <a:t>the human judgments.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DC81B-946D-4267-8D37-8DA7DAD1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540" y="1485268"/>
            <a:ext cx="3990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4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B992-AEC8-48AE-8072-823D4AC5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/>
          <a:lstStyle/>
          <a:p>
            <a:r>
              <a:rPr lang="en-US" dirty="0"/>
              <a:t>3. NER (Named Entity Recognition) task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개체명</a:t>
            </a:r>
            <a:r>
              <a:rPr lang="ko-KR" altLang="en-US" sz="1600" dirty="0"/>
              <a:t> 인식</a:t>
            </a:r>
            <a:r>
              <a:rPr lang="en-US" altLang="ko-KR" sz="1600" dirty="0"/>
              <a:t>(Named Entity Recognition)</a:t>
            </a:r>
            <a:r>
              <a:rPr lang="ko-KR" altLang="en-US" sz="1600" dirty="0"/>
              <a:t>이란 말 그대로 </a:t>
            </a:r>
            <a:r>
              <a:rPr lang="ko-KR" altLang="en-US" sz="1600" b="1" dirty="0"/>
              <a:t>이름을 가진 개체</a:t>
            </a:r>
            <a:r>
              <a:rPr lang="en-US" altLang="ko-KR" sz="1600" b="1" dirty="0"/>
              <a:t>(named entity)</a:t>
            </a:r>
            <a:r>
              <a:rPr lang="ko-KR" altLang="en-US" sz="1600" dirty="0"/>
              <a:t>를 인식하겠다는 것을 의미합니다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좀 더 쉽게 설명하면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이름을 의미하는 단어를 보고는 그 단어가 어떤 유형인지를 인식하는 것을 말합니다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유정이는 </a:t>
            </a:r>
            <a:r>
              <a:rPr lang="en-US" altLang="ko-KR" sz="1600" dirty="0"/>
              <a:t>2018</a:t>
            </a:r>
            <a:r>
              <a:rPr lang="ko-KR" altLang="en-US" sz="1600" dirty="0"/>
              <a:t>년에 골드만삭스에 입사했다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sz="1600" dirty="0"/>
              <a:t>=&gt;</a:t>
            </a:r>
            <a:br>
              <a:rPr lang="en-US" sz="1600" dirty="0"/>
            </a:br>
            <a:r>
              <a:rPr lang="ko-KR" altLang="en-US" sz="1600" dirty="0"/>
              <a:t>유정 </a:t>
            </a:r>
            <a:r>
              <a:rPr lang="en-US" altLang="ko-KR" sz="1600" dirty="0"/>
              <a:t>– </a:t>
            </a:r>
            <a:r>
              <a:rPr lang="ko-KR" altLang="en-US" sz="1600" dirty="0"/>
              <a:t>사람</a:t>
            </a:r>
            <a:br>
              <a:rPr lang="en-US" altLang="ko-KR" sz="1600" dirty="0"/>
            </a:b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– </a:t>
            </a:r>
            <a:r>
              <a:rPr lang="ko-KR" altLang="en-US" sz="1600" dirty="0"/>
              <a:t>시간</a:t>
            </a:r>
            <a:br>
              <a:rPr lang="en-US" altLang="ko-KR" sz="1600" dirty="0"/>
            </a:br>
            <a:r>
              <a:rPr lang="ko-KR" altLang="en-US" sz="1600" dirty="0"/>
              <a:t>골드만삭스 </a:t>
            </a:r>
            <a:r>
              <a:rPr lang="en-US" altLang="ko-KR" sz="1600" dirty="0"/>
              <a:t>- </a:t>
            </a:r>
            <a:r>
              <a:rPr lang="ko-KR" altLang="en-US" sz="1600" dirty="0"/>
              <a:t>조직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7B7CE-385B-4F55-9E52-EC6E2050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7" y="3318199"/>
            <a:ext cx="3990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>
            <a:normAutofit fontScale="90000"/>
          </a:bodyPr>
          <a:lstStyle/>
          <a:p>
            <a:r>
              <a:rPr lang="en-US" dirty="0"/>
              <a:t>4.4. Vector Length and Context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59F22-86B7-4A51-A19A-B4B60546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5167"/>
            <a:ext cx="8118744" cy="4781796"/>
          </a:xfrm>
        </p:spPr>
        <p:txBody>
          <a:bodyPr>
            <a:normAutofit/>
          </a:bodyPr>
          <a:lstStyle/>
          <a:p>
            <a:r>
              <a:rPr lang="en-US" sz="2000" dirty="0"/>
              <a:t>we observe diminishing returns for vectors larger than about 200 dimensions.</a:t>
            </a:r>
          </a:p>
          <a:p>
            <a:r>
              <a:rPr lang="en-US" sz="2000" dirty="0"/>
              <a:t>Performance is better on the syntactic subtask for small and asymmetric context windows.</a:t>
            </a:r>
          </a:p>
          <a:p>
            <a:r>
              <a:rPr lang="en-US" sz="2000" dirty="0"/>
              <a:t>Semantic information, on the other hand, is more frequently non-local, and more of it is captured with larger window sizes.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1C7A3-EBCB-47FE-96AF-55110856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7919"/>
            <a:ext cx="9144000" cy="33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>
            <a:normAutofit/>
          </a:bodyPr>
          <a:lstStyle/>
          <a:p>
            <a:r>
              <a:rPr lang="en-US" dirty="0"/>
              <a:t>4.5. Corpus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2370-EF48-4B2D-B5CE-0EEEAD8D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models trained on the smaller Wikipedia corpora do better than those trained on the larger </a:t>
            </a:r>
            <a:r>
              <a:rPr lang="en-US" sz="2400" dirty="0" err="1"/>
              <a:t>Gigaword</a:t>
            </a:r>
            <a:r>
              <a:rPr lang="en-US" sz="2400" dirty="0"/>
              <a:t> corpus.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BA31E-07C2-4F98-BF6D-E3B88C3A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2432011"/>
            <a:ext cx="5743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9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>
            <a:normAutofit/>
          </a:bodyPr>
          <a:lstStyle/>
          <a:p>
            <a:r>
              <a:rPr lang="en-US" dirty="0"/>
              <a:t>4.7. Comparison with word2vec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2370-EF48-4B2D-B5CE-0EEEAD8D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same corpus, vocabulary, window size, and training time, </a:t>
            </a:r>
            <a:r>
              <a:rPr lang="en-US" sz="2400" dirty="0" err="1"/>
              <a:t>GloVe</a:t>
            </a:r>
            <a:r>
              <a:rPr lang="en-US" sz="2400" dirty="0"/>
              <a:t> consistently outperforms word2vec.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2E0B3-7896-4AC6-94EF-2EE82FB7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" y="2309693"/>
            <a:ext cx="8725360" cy="44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0DA-12D7-4837-A83F-47951ABB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7493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Conclusoin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2370-EF48-4B2D-B5CE-0EEEAD8D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argue that the </a:t>
            </a:r>
            <a:r>
              <a:rPr lang="en-US" sz="2400" dirty="0">
                <a:solidFill>
                  <a:srgbClr val="FF0000"/>
                </a:solidFill>
              </a:rPr>
              <a:t>two classes of methods are not dramatically different at a fundamental level </a:t>
            </a:r>
            <a:r>
              <a:rPr lang="en-US" sz="2400" dirty="0"/>
              <a:t>since they both probe the underlying co-occurrence statistics of the corpus, but the efficiency with which </a:t>
            </a:r>
            <a:r>
              <a:rPr lang="en-US" sz="2400" dirty="0">
                <a:solidFill>
                  <a:srgbClr val="FF0000"/>
                </a:solidFill>
              </a:rPr>
              <a:t>the count-based methods capture global statistics can be advantageous.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construct a model that utilizes </a:t>
            </a:r>
            <a:r>
              <a:rPr lang="en-US" sz="2400" dirty="0">
                <a:solidFill>
                  <a:srgbClr val="FF0000"/>
                </a:solidFill>
              </a:rPr>
              <a:t>this main benefit of count data while simultaneously capturing the meaningful linear substructures</a:t>
            </a:r>
            <a:r>
              <a:rPr lang="en-US" sz="2400" dirty="0"/>
              <a:t> prevalent in recent log-bilinear prediction-based methods like word2vec.</a:t>
            </a:r>
          </a:p>
        </p:txBody>
      </p:sp>
    </p:spTree>
    <p:extLst>
      <p:ext uri="{BB962C8B-B14F-4D97-AF65-F5344CB8AC3E}">
        <p14:creationId xmlns:p14="http://schemas.microsoft.com/office/powerpoint/2010/main" val="10781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0BD9-21A2-452E-8A69-3984949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7296-5108-44AD-8DC1-62FCB41F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… We analyze and make explicit the model properties needed for such regularities to emerge in word vectors. The result is a </a:t>
            </a:r>
            <a:r>
              <a:rPr lang="en-US" dirty="0">
                <a:solidFill>
                  <a:srgbClr val="FF0000"/>
                </a:solidFill>
              </a:rPr>
              <a:t>new global log-bilinear regression model that combines the advantages of the two major model families in the literature: global matrix factorization and local context window methods. </a:t>
            </a:r>
            <a:r>
              <a:rPr lang="en-US" dirty="0"/>
              <a:t>Our model efficiently leverages statistical information by training only on the nonzero elements in a word-word cooccurrence matrix, …</a:t>
            </a:r>
          </a:p>
        </p:txBody>
      </p:sp>
    </p:spTree>
    <p:extLst>
      <p:ext uri="{BB962C8B-B14F-4D97-AF65-F5344CB8AC3E}">
        <p14:creationId xmlns:p14="http://schemas.microsoft.com/office/powerpoint/2010/main" val="6595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05CA-1A3A-4226-98A7-55A0F87A8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50983F-88CD-4B50-AABD-CAAAE43A8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0BD9-21A2-452E-8A69-3984949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Abstract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2C23-D098-41A4-B00F-DDE9BD53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63" y="2055234"/>
            <a:ext cx="5933474" cy="44376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6D4D6E-0B23-45AA-9F93-A5D0373D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>
            <a:normAutofit/>
          </a:bodyPr>
          <a:lstStyle/>
          <a:p>
            <a:r>
              <a:rPr lang="en-US" dirty="0"/>
              <a:t>Bilinear?</a:t>
            </a:r>
          </a:p>
        </p:txBody>
      </p:sp>
    </p:spTree>
    <p:extLst>
      <p:ext uri="{BB962C8B-B14F-4D97-AF65-F5344CB8AC3E}">
        <p14:creationId xmlns:p14="http://schemas.microsoft.com/office/powerpoint/2010/main" val="137172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2C1C-6660-46C7-A6FA-15A6B43E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8DA2-2DCE-4AF5-A443-B856FF81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main model families for learning word vectors:</a:t>
            </a:r>
            <a:br>
              <a:rPr lang="en-US" dirty="0"/>
            </a:br>
            <a:r>
              <a:rPr lang="en-US" dirty="0"/>
              <a:t>      - count-based                       - direct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7BE3-0D01-42B8-BECB-ED08E215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51" y="2383555"/>
            <a:ext cx="7116898" cy="4054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E8BAC-CC24-4EDD-97B8-F5D84C2B91C1}"/>
              </a:ext>
            </a:extLst>
          </p:cNvPr>
          <p:cNvSpPr txBox="1"/>
          <p:nvPr/>
        </p:nvSpPr>
        <p:spPr>
          <a:xfrm>
            <a:off x="2258457" y="6382704"/>
            <a:ext cx="497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: http://web.stanford.edu/class/cs224n/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2C1C-6660-46C7-A6FA-15A6B43E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8DA2-2DCE-4AF5-A443-B856FF81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167"/>
            <a:ext cx="7886700" cy="47817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Window based word-word co-occurrence matrix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like deep learning.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like NLP.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enjoy flying.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18D5F-9114-446B-B5AB-DAC7558D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54" y="3297106"/>
            <a:ext cx="6720292" cy="3143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930EB-649D-4AA8-8F15-F84696A0D924}"/>
              </a:ext>
            </a:extLst>
          </p:cNvPr>
          <p:cNvSpPr txBox="1"/>
          <p:nvPr/>
        </p:nvSpPr>
        <p:spPr>
          <a:xfrm>
            <a:off x="2258457" y="6448806"/>
            <a:ext cx="497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: http://web.stanford.edu/class/cs224n/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4BA1-DE3E-4E5D-BBD4-D3C8838A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78967-4788-4A82-8A1B-C0F6C9E05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95167"/>
                <a:ext cx="8272979" cy="478179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… we call </a:t>
                </a:r>
                <a:r>
                  <a:rPr lang="en-US" sz="2400" dirty="0" err="1"/>
                  <a:t>GloVe</a:t>
                </a:r>
                <a:r>
                  <a:rPr lang="en-US" sz="2400" dirty="0"/>
                  <a:t>, for Global Vectors, because the global corpus statistics are captured directly by the model.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: word-word co-occurrence counts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: the number of times word j occurs in the context of word </a:t>
                </a:r>
                <a:r>
                  <a:rPr lang="en-US" sz="2400" dirty="0" err="1"/>
                  <a:t>i</a:t>
                </a:r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: the probability that word j appear in the 		            context of word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78967-4788-4A82-8A1B-C0F6C9E0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95167"/>
                <a:ext cx="8272979" cy="4781796"/>
              </a:xfrm>
              <a:blipFill>
                <a:blip r:embed="rId3"/>
                <a:stretch>
                  <a:fillRect l="-958" t="-1786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: word-word co-occurrence counts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: the number of times word j occurs in the context of word </a:t>
                </a:r>
                <a:r>
                  <a:rPr lang="en-US" sz="2000" dirty="0" err="1"/>
                  <a:t>i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: the probability that word j appear in the context of word </a:t>
                </a:r>
                <a:r>
                  <a:rPr lang="en-US" sz="1800" dirty="0" err="1"/>
                  <a:t>i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71E6A9-C35F-4C20-9E61-A3B6854F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4" y="2930459"/>
            <a:ext cx="8291012" cy="3727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BF936-501D-43FA-9CEB-B13EDA65F871}"/>
              </a:ext>
            </a:extLst>
          </p:cNvPr>
          <p:cNvSpPr txBox="1"/>
          <p:nvPr/>
        </p:nvSpPr>
        <p:spPr>
          <a:xfrm>
            <a:off x="2258457" y="6448806"/>
            <a:ext cx="497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출처 </a:t>
            </a:r>
            <a:r>
              <a:rPr lang="en-US" altLang="ko-KR" dirty="0"/>
              <a:t>: http://web.stanford.edu/class/cs224n/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1D9-D493-4981-B14C-0E9C688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</a:t>
            </a:r>
            <a:r>
              <a:rPr lang="en-US" dirty="0" err="1"/>
              <a:t>GloVe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1268F-A269-4340-90D4-E1A4989D3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2353</Words>
  <Application>Microsoft Office PowerPoint</Application>
  <PresentationFormat>On-screen Show (4:3)</PresentationFormat>
  <Paragraphs>200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Office Theme</vt:lpstr>
      <vt:lpstr>GloVe : Gloval Vectors for Word Representation (J. Pennington, R. Socher, C. Manning. 2014)</vt:lpstr>
      <vt:lpstr>Contents</vt:lpstr>
      <vt:lpstr>0. Abstract</vt:lpstr>
      <vt:lpstr>0. Abstract</vt:lpstr>
      <vt:lpstr>1. Introduction</vt:lpstr>
      <vt:lpstr>1. Introduction</vt:lpstr>
      <vt:lpstr>3. The GloVe Model</vt:lpstr>
      <vt:lpstr>3. The GloVe Model</vt:lpstr>
      <vt:lpstr>3. The GloVe Model</vt:lpstr>
      <vt:lpstr>3. The GloVe Model</vt:lpstr>
      <vt:lpstr>3. The GloVe Model</vt:lpstr>
      <vt:lpstr>3. The GloVe Model</vt:lpstr>
      <vt:lpstr>3. The GloVe Model</vt:lpstr>
      <vt:lpstr>3. The GloVe Model</vt:lpstr>
      <vt:lpstr>3. The GloVe Model</vt:lpstr>
      <vt:lpstr>3. The GloVe Model</vt:lpstr>
      <vt:lpstr>3.1. Relationship to Other Methods</vt:lpstr>
      <vt:lpstr>3.1. Relationship to Other Methods</vt:lpstr>
      <vt:lpstr>3.1. Relationship to Other Methods</vt:lpstr>
      <vt:lpstr>3.1. Relationship to Other Methods</vt:lpstr>
      <vt:lpstr>3.1. Relationship to Other Methods</vt:lpstr>
      <vt:lpstr>3.1. Relationship to Other Methods</vt:lpstr>
      <vt:lpstr>4.3. Results </vt:lpstr>
      <vt:lpstr>4.3. Results </vt:lpstr>
      <vt:lpstr>4.3. Results </vt:lpstr>
      <vt:lpstr>4.4. Vector Length and Context Size</vt:lpstr>
      <vt:lpstr>4.5. Corpus Size</vt:lpstr>
      <vt:lpstr>4.7. Comparison with word2vec</vt:lpstr>
      <vt:lpstr>5. Conclusoin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: Gloval Vectors for Word Representation</dc:title>
  <dc:creator>최상혁</dc:creator>
  <cp:lastModifiedBy>최상혁</cp:lastModifiedBy>
  <cp:revision>24</cp:revision>
  <dcterms:created xsi:type="dcterms:W3CDTF">2021-01-01T15:11:08Z</dcterms:created>
  <dcterms:modified xsi:type="dcterms:W3CDTF">2021-01-02T01:47:14Z</dcterms:modified>
</cp:coreProperties>
</file>