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61" r:id="rId5"/>
    <p:sldId id="264" r:id="rId6"/>
    <p:sldId id="259" r:id="rId7"/>
    <p:sldId id="258"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00" d="100"/>
          <a:sy n="100" d="100"/>
        </p:scale>
        <p:origin x="108"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4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3807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069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0222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2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4241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9806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5115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589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4/27/2022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2238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9810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147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6820-5271-40B6-980C-744EAD9683CE}"/>
              </a:ext>
            </a:extLst>
          </p:cNvPr>
          <p:cNvSpPr>
            <a:spLocks noGrp="1"/>
          </p:cNvSpPr>
          <p:nvPr>
            <p:ph type="ctrTitle"/>
          </p:nvPr>
        </p:nvSpPr>
        <p:spPr/>
        <p:txBody>
          <a:bodyPr/>
          <a:lstStyle/>
          <a:p>
            <a:pPr algn="ctr"/>
            <a:r>
              <a:rPr lang="pl-PL" dirty="0"/>
              <a:t>Sentiment analysis for EPARs</a:t>
            </a:r>
            <a:endParaRPr lang="en-GB" dirty="0"/>
          </a:p>
        </p:txBody>
      </p:sp>
      <p:sp>
        <p:nvSpPr>
          <p:cNvPr id="3" name="Subtitle 2">
            <a:extLst>
              <a:ext uri="{FF2B5EF4-FFF2-40B4-BE49-F238E27FC236}">
                <a16:creationId xmlns:a16="http://schemas.microsoft.com/office/drawing/2014/main" id="{72CA11E5-85C6-4DB1-9B57-A185F4C3177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5494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8471-3887-45B4-9B9A-F0AC6D4EC76C}"/>
              </a:ext>
            </a:extLst>
          </p:cNvPr>
          <p:cNvSpPr>
            <a:spLocks noGrp="1"/>
          </p:cNvSpPr>
          <p:nvPr>
            <p:ph type="title"/>
          </p:nvPr>
        </p:nvSpPr>
        <p:spPr/>
        <p:txBody>
          <a:bodyPr/>
          <a:lstStyle/>
          <a:p>
            <a:r>
              <a:rPr lang="pl-PL" dirty="0"/>
              <a:t>Agenda</a:t>
            </a:r>
            <a:endParaRPr lang="en-GB" dirty="0"/>
          </a:p>
        </p:txBody>
      </p:sp>
      <p:sp>
        <p:nvSpPr>
          <p:cNvPr id="3" name="Content Placeholder 2">
            <a:extLst>
              <a:ext uri="{FF2B5EF4-FFF2-40B4-BE49-F238E27FC236}">
                <a16:creationId xmlns:a16="http://schemas.microsoft.com/office/drawing/2014/main" id="{C2982F66-1A79-462B-8337-2365375711A8}"/>
              </a:ext>
            </a:extLst>
          </p:cNvPr>
          <p:cNvSpPr>
            <a:spLocks noGrp="1"/>
          </p:cNvSpPr>
          <p:nvPr>
            <p:ph idx="1"/>
          </p:nvPr>
        </p:nvSpPr>
        <p:spPr/>
        <p:txBody>
          <a:bodyPr/>
          <a:lstStyle/>
          <a:p>
            <a:r>
              <a:rPr lang="pl-PL" dirty="0"/>
              <a:t>Analysis</a:t>
            </a:r>
          </a:p>
          <a:p>
            <a:pPr lvl="1"/>
            <a:r>
              <a:rPr lang="pl-PL" dirty="0"/>
              <a:t>Assumptions</a:t>
            </a:r>
          </a:p>
          <a:p>
            <a:pPr lvl="1"/>
            <a:r>
              <a:rPr lang="pl-PL" dirty="0"/>
              <a:t>Approach</a:t>
            </a:r>
          </a:p>
          <a:p>
            <a:pPr lvl="1"/>
            <a:r>
              <a:rPr lang="pl-PL" dirty="0"/>
              <a:t>Results</a:t>
            </a:r>
          </a:p>
          <a:p>
            <a:r>
              <a:rPr lang="pl-PL" dirty="0"/>
              <a:t>Productionalization</a:t>
            </a:r>
          </a:p>
          <a:p>
            <a:pPr lvl="1"/>
            <a:r>
              <a:rPr lang="pl-PL" dirty="0"/>
              <a:t>Architecture</a:t>
            </a:r>
          </a:p>
          <a:p>
            <a:pPr lvl="1"/>
            <a:r>
              <a:rPr lang="pl-PL" dirty="0"/>
              <a:t>Process of productionalization</a:t>
            </a:r>
          </a:p>
          <a:p>
            <a:pPr lvl="1"/>
            <a:r>
              <a:rPr lang="pl-PL" dirty="0"/>
              <a:t>Deployment</a:t>
            </a:r>
          </a:p>
          <a:p>
            <a:pPr lvl="1"/>
            <a:r>
              <a:rPr lang="pl-PL" dirty="0"/>
              <a:t>Monitoring</a:t>
            </a:r>
          </a:p>
        </p:txBody>
      </p:sp>
    </p:spTree>
    <p:extLst>
      <p:ext uri="{BB962C8B-B14F-4D97-AF65-F5344CB8AC3E}">
        <p14:creationId xmlns:p14="http://schemas.microsoft.com/office/powerpoint/2010/main" val="151721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4134-849D-4899-91B9-292C396C2F32}"/>
              </a:ext>
            </a:extLst>
          </p:cNvPr>
          <p:cNvSpPr>
            <a:spLocks noGrp="1"/>
          </p:cNvSpPr>
          <p:nvPr>
            <p:ph type="title"/>
          </p:nvPr>
        </p:nvSpPr>
        <p:spPr/>
        <p:txBody>
          <a:bodyPr/>
          <a:lstStyle/>
          <a:p>
            <a:r>
              <a:rPr lang="pl-PL" dirty="0"/>
              <a:t>Questions</a:t>
            </a:r>
            <a:endParaRPr lang="en-GB" dirty="0"/>
          </a:p>
        </p:txBody>
      </p:sp>
      <p:sp>
        <p:nvSpPr>
          <p:cNvPr id="3" name="Content Placeholder 2">
            <a:extLst>
              <a:ext uri="{FF2B5EF4-FFF2-40B4-BE49-F238E27FC236}">
                <a16:creationId xmlns:a16="http://schemas.microsoft.com/office/drawing/2014/main" id="{EA382299-1DA2-4CEF-9666-8F2585C1FDED}"/>
              </a:ext>
            </a:extLst>
          </p:cNvPr>
          <p:cNvSpPr>
            <a:spLocks noGrp="1"/>
          </p:cNvSpPr>
          <p:nvPr>
            <p:ph idx="1"/>
          </p:nvPr>
        </p:nvSpPr>
        <p:spPr/>
        <p:txBody>
          <a:bodyPr>
            <a:normAutofit lnSpcReduction="10000"/>
          </a:bodyPr>
          <a:lstStyle/>
          <a:p>
            <a:r>
              <a:rPr lang="en-GB" dirty="0"/>
              <a:t>Is the dataset balanced? </a:t>
            </a:r>
            <a:endParaRPr lang="pl-PL" dirty="0"/>
          </a:p>
          <a:p>
            <a:r>
              <a:rPr lang="en-GB" dirty="0"/>
              <a:t>Is the amount of data sufficient for allowing a hold-out dataset? </a:t>
            </a:r>
            <a:endParaRPr lang="pl-PL" dirty="0"/>
          </a:p>
          <a:p>
            <a:r>
              <a:rPr lang="en-GB" dirty="0"/>
              <a:t>Do you have enough data to consider deep neural architectures or might good feature engineering with more shallow models suffice? </a:t>
            </a:r>
            <a:endParaRPr lang="pl-PL" dirty="0"/>
          </a:p>
          <a:p>
            <a:r>
              <a:rPr lang="en-GB" dirty="0"/>
              <a:t>During the data collection process, for some sentences multiple experts disagreed on the sentiment of a given sentence, how could you capture such an ambiguity in your model and potentially notify users about such unclear instances? </a:t>
            </a:r>
            <a:endParaRPr lang="pl-PL" dirty="0"/>
          </a:p>
          <a:p>
            <a:r>
              <a:rPr lang="en-GB" dirty="0"/>
              <a:t>How does your model come to a specific conclusion, what about model interpretability? </a:t>
            </a:r>
            <a:endParaRPr lang="pl-PL" dirty="0"/>
          </a:p>
          <a:p>
            <a:r>
              <a:rPr lang="en-GB" dirty="0"/>
              <a:t>Think beyond the pure sentiment analysis of sentences, e.g. how would you automatically extract relevant sentences from EPARs and ensure that the analysis is only applied to specific sections? It is worth to explore some EPARs on the EMA website (e.g. consider the ones for Bayer products Eylea1 or Xarelto2).</a:t>
            </a:r>
          </a:p>
        </p:txBody>
      </p:sp>
    </p:spTree>
    <p:extLst>
      <p:ext uri="{BB962C8B-B14F-4D97-AF65-F5344CB8AC3E}">
        <p14:creationId xmlns:p14="http://schemas.microsoft.com/office/powerpoint/2010/main" val="320799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sp>
        <p:nvSpPr>
          <p:cNvPr id="3" name="Content Placeholder 2">
            <a:extLst>
              <a:ext uri="{FF2B5EF4-FFF2-40B4-BE49-F238E27FC236}">
                <a16:creationId xmlns:a16="http://schemas.microsoft.com/office/drawing/2014/main" id="{14FF9990-73BD-49EA-B83C-9CE6874F2013}"/>
              </a:ext>
            </a:extLst>
          </p:cNvPr>
          <p:cNvSpPr>
            <a:spLocks noGrp="1"/>
          </p:cNvSpPr>
          <p:nvPr>
            <p:ph idx="1"/>
          </p:nvPr>
        </p:nvSpPr>
        <p:spPr/>
        <p:txBody>
          <a:bodyPr/>
          <a:lstStyle/>
          <a:p>
            <a:r>
              <a:rPr lang="pl-PL" dirty="0"/>
              <a:t>Assumptions:</a:t>
            </a:r>
            <a:br>
              <a:rPr lang="pl-PL" dirty="0"/>
            </a:br>
            <a:r>
              <a:rPr lang="pl-PL" dirty="0"/>
              <a:t>- batch processing</a:t>
            </a:r>
          </a:p>
          <a:p>
            <a:r>
              <a:rPr lang="pl-PL" dirty="0"/>
              <a:t>- solution runs on AWS</a:t>
            </a:r>
          </a:p>
          <a:p>
            <a:r>
              <a:rPr lang="pl-PL" dirty="0"/>
              <a:t>- data is provided in form of sentencies to analysis</a:t>
            </a:r>
          </a:p>
          <a:p>
            <a:r>
              <a:rPr lang="pl-PL" dirty="0"/>
              <a:t>- runs on schedule or by demand</a:t>
            </a:r>
            <a:endParaRPr lang="en-GB" dirty="0"/>
          </a:p>
        </p:txBody>
      </p:sp>
    </p:spTree>
    <p:extLst>
      <p:ext uri="{BB962C8B-B14F-4D97-AF65-F5344CB8AC3E}">
        <p14:creationId xmlns:p14="http://schemas.microsoft.com/office/powerpoint/2010/main" val="92977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pic>
        <p:nvPicPr>
          <p:cNvPr id="5" name="Content Placeholder 4" descr="Graphical user interface&#10;&#10;Description automatically generated">
            <a:extLst>
              <a:ext uri="{FF2B5EF4-FFF2-40B4-BE49-F238E27FC236}">
                <a16:creationId xmlns:a16="http://schemas.microsoft.com/office/drawing/2014/main" id="{BD3D75F5-C360-457B-B2A1-B67D8007549C}"/>
              </a:ext>
            </a:extLst>
          </p:cNvPr>
          <p:cNvPicPr>
            <a:picLocks noGrp="1" noChangeAspect="1"/>
          </p:cNvPicPr>
          <p:nvPr>
            <p:ph idx="1"/>
          </p:nvPr>
        </p:nvPicPr>
        <p:blipFill>
          <a:blip r:embed="rId2"/>
          <a:stretch>
            <a:fillRect/>
          </a:stretch>
        </p:blipFill>
        <p:spPr>
          <a:xfrm>
            <a:off x="2495262" y="1846263"/>
            <a:ext cx="7261802" cy="4022725"/>
          </a:xfrm>
        </p:spPr>
      </p:pic>
    </p:spTree>
    <p:extLst>
      <p:ext uri="{BB962C8B-B14F-4D97-AF65-F5344CB8AC3E}">
        <p14:creationId xmlns:p14="http://schemas.microsoft.com/office/powerpoint/2010/main" val="95794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A95D-322B-43F1-AA7D-543CF4ADA930}"/>
              </a:ext>
            </a:extLst>
          </p:cNvPr>
          <p:cNvSpPr>
            <a:spLocks noGrp="1"/>
          </p:cNvSpPr>
          <p:nvPr>
            <p:ph type="title"/>
          </p:nvPr>
        </p:nvSpPr>
        <p:spPr/>
        <p:txBody>
          <a:bodyPr/>
          <a:lstStyle/>
          <a:p>
            <a:r>
              <a:rPr lang="pl-PL" dirty="0"/>
              <a:t>Productionalization plan</a:t>
            </a:r>
            <a:endParaRPr lang="en-GB" dirty="0"/>
          </a:p>
        </p:txBody>
      </p:sp>
      <p:sp>
        <p:nvSpPr>
          <p:cNvPr id="3" name="Content Placeholder 2">
            <a:extLst>
              <a:ext uri="{FF2B5EF4-FFF2-40B4-BE49-F238E27FC236}">
                <a16:creationId xmlns:a16="http://schemas.microsoft.com/office/drawing/2014/main" id="{7C12D262-90C5-4E01-9649-881CABE02A53}"/>
              </a:ext>
            </a:extLst>
          </p:cNvPr>
          <p:cNvSpPr>
            <a:spLocks noGrp="1"/>
          </p:cNvSpPr>
          <p:nvPr>
            <p:ph idx="1"/>
          </p:nvPr>
        </p:nvSpPr>
        <p:spPr/>
        <p:txBody>
          <a:bodyPr>
            <a:normAutofit lnSpcReduction="10000"/>
          </a:bodyPr>
          <a:lstStyle/>
          <a:p>
            <a:pPr marL="0" indent="0">
              <a:buNone/>
            </a:pPr>
            <a:r>
              <a:rPr lang="en-US" dirty="0"/>
              <a:t>Assumptions: POC code prepared, model went through experimentation phase and is ready to be operationalized</a:t>
            </a:r>
          </a:p>
          <a:p>
            <a:pPr>
              <a:buFont typeface="Courier New" panose="02070309020205020404" pitchFamily="49" charset="0"/>
              <a:buChar char="o"/>
            </a:pPr>
            <a:r>
              <a:rPr lang="en-US" dirty="0"/>
              <a:t>pipeline building (data engineering)</a:t>
            </a:r>
          </a:p>
          <a:p>
            <a:pPr>
              <a:buFont typeface="Courier New" panose="02070309020205020404" pitchFamily="49" charset="0"/>
              <a:buChar char="o"/>
            </a:pPr>
            <a:r>
              <a:rPr lang="en-US" dirty="0"/>
              <a:t> CI/CD setup w/development flow</a:t>
            </a:r>
          </a:p>
          <a:p>
            <a:pPr>
              <a:buFont typeface="Courier New" panose="02070309020205020404" pitchFamily="49" charset="0"/>
              <a:buChar char="o"/>
            </a:pPr>
            <a:r>
              <a:rPr lang="en-US" dirty="0"/>
              <a:t> code industrialization, </a:t>
            </a:r>
            <a:r>
              <a:rPr lang="en-US" dirty="0" err="1"/>
              <a:t>ie</a:t>
            </a:r>
            <a:r>
              <a:rPr lang="en-US" dirty="0"/>
              <a:t>: refactorization/modularization to achieve production-ready code, unit testing, logging, data import/export handling, sanity checks, documentation</a:t>
            </a:r>
          </a:p>
          <a:p>
            <a:pPr>
              <a:buFont typeface="Courier New" panose="02070309020205020404" pitchFamily="49" charset="0"/>
              <a:buChar char="o"/>
            </a:pPr>
            <a:r>
              <a:rPr lang="en-US" dirty="0"/>
              <a:t> test</a:t>
            </a:r>
            <a:r>
              <a:rPr lang="pl-PL" dirty="0"/>
              <a:t>ing</a:t>
            </a:r>
            <a:endParaRPr lang="en-US" dirty="0"/>
          </a:p>
          <a:p>
            <a:pPr>
              <a:buFont typeface="Courier New" panose="02070309020205020404" pitchFamily="49" charset="0"/>
              <a:buChar char="o"/>
            </a:pPr>
            <a:r>
              <a:rPr lang="en-US" dirty="0"/>
              <a:t> building ML monitoring</a:t>
            </a:r>
          </a:p>
          <a:p>
            <a:pPr>
              <a:buFont typeface="Courier New" panose="02070309020205020404" pitchFamily="49" charset="0"/>
              <a:buChar char="o"/>
            </a:pPr>
            <a:r>
              <a:rPr lang="en-US" dirty="0"/>
              <a:t> deployment</a:t>
            </a:r>
            <a:r>
              <a:rPr lang="pl-PL" dirty="0"/>
              <a:t> (different possible strategies)</a:t>
            </a:r>
            <a:endParaRPr lang="en-US" dirty="0"/>
          </a:p>
          <a:p>
            <a:pPr>
              <a:buFont typeface="Courier New" panose="02070309020205020404" pitchFamily="49" charset="0"/>
              <a:buChar char="o"/>
            </a:pPr>
            <a:r>
              <a:rPr lang="en-US" dirty="0"/>
              <a:t> monitoring/retraining/testing…</a:t>
            </a:r>
          </a:p>
        </p:txBody>
      </p:sp>
    </p:spTree>
    <p:extLst>
      <p:ext uri="{BB962C8B-B14F-4D97-AF65-F5344CB8AC3E}">
        <p14:creationId xmlns:p14="http://schemas.microsoft.com/office/powerpoint/2010/main" val="167084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FADF-3CBB-495C-81F3-97888CB1F37C}"/>
              </a:ext>
            </a:extLst>
          </p:cNvPr>
          <p:cNvSpPr>
            <a:spLocks noGrp="1"/>
          </p:cNvSpPr>
          <p:nvPr>
            <p:ph type="title"/>
          </p:nvPr>
        </p:nvSpPr>
        <p:spPr/>
        <p:txBody>
          <a:bodyPr/>
          <a:lstStyle/>
          <a:p>
            <a:r>
              <a:rPr lang="pl-PL" dirty="0"/>
              <a:t>Productionalization - monitoring</a:t>
            </a:r>
            <a:endParaRPr lang="en-GB" dirty="0"/>
          </a:p>
        </p:txBody>
      </p:sp>
      <p:sp>
        <p:nvSpPr>
          <p:cNvPr id="3" name="Content Placeholder 2">
            <a:extLst>
              <a:ext uri="{FF2B5EF4-FFF2-40B4-BE49-F238E27FC236}">
                <a16:creationId xmlns:a16="http://schemas.microsoft.com/office/drawing/2014/main" id="{CD816E17-EE3B-4F37-AB3B-2A5C1D5F0EC0}"/>
              </a:ext>
            </a:extLst>
          </p:cNvPr>
          <p:cNvSpPr>
            <a:spLocks noGrp="1"/>
          </p:cNvSpPr>
          <p:nvPr>
            <p:ph idx="1"/>
          </p:nvPr>
        </p:nvSpPr>
        <p:spPr/>
        <p:txBody>
          <a:bodyPr>
            <a:normAutofit/>
          </a:bodyPr>
          <a:lstStyle/>
          <a:p>
            <a:pPr marL="0" indent="0">
              <a:buNone/>
            </a:pPr>
            <a:r>
              <a:rPr lang="pl-PL" dirty="0"/>
              <a:t>ML monitoring:</a:t>
            </a:r>
          </a:p>
          <a:p>
            <a:pPr>
              <a:buFont typeface="Arial" panose="020B0604020202020204" pitchFamily="34" charset="0"/>
              <a:buChar char="•"/>
            </a:pPr>
            <a:r>
              <a:rPr lang="pl-PL" dirty="0"/>
              <a:t> input data (errors, data drift, outliers)</a:t>
            </a:r>
          </a:p>
          <a:p>
            <a:pPr>
              <a:buFont typeface="Arial" panose="020B0604020202020204" pitchFamily="34" charset="0"/>
              <a:buChar char="•"/>
            </a:pPr>
            <a:r>
              <a:rPr lang="pl-PL" dirty="0"/>
              <a:t> model monitoring (versioning, configuration)</a:t>
            </a:r>
          </a:p>
          <a:p>
            <a:pPr>
              <a:buFont typeface="Arial" panose="020B0604020202020204" pitchFamily="34" charset="0"/>
              <a:buChar char="•"/>
            </a:pPr>
            <a:r>
              <a:rPr lang="pl-PL" dirty="0"/>
              <a:t> predictions (evaluation, model drift)</a:t>
            </a:r>
          </a:p>
          <a:p>
            <a:pPr>
              <a:buFont typeface="Arial" panose="020B0604020202020204" pitchFamily="34" charset="0"/>
              <a:buChar char="•"/>
            </a:pPr>
            <a:endParaRPr lang="pl-PL" dirty="0"/>
          </a:p>
          <a:p>
            <a:pPr marL="0" indent="0">
              <a:buNone/>
            </a:pPr>
            <a:r>
              <a:rPr lang="pl-PL" dirty="0"/>
              <a:t>Other:</a:t>
            </a:r>
          </a:p>
          <a:p>
            <a:pPr>
              <a:buFont typeface="Arial" panose="020B0604020202020204" pitchFamily="34" charset="0"/>
              <a:buChar char="•"/>
            </a:pPr>
            <a:r>
              <a:rPr lang="pl-PL" dirty="0"/>
              <a:t> cost monitoring</a:t>
            </a:r>
          </a:p>
          <a:p>
            <a:pPr>
              <a:buFont typeface="Arial" panose="020B0604020202020204" pitchFamily="34" charset="0"/>
              <a:buChar char="•"/>
            </a:pPr>
            <a:r>
              <a:rPr lang="pl-PL" dirty="0"/>
              <a:t> data pipeline monitoring</a:t>
            </a:r>
            <a:br>
              <a:rPr lang="pl-PL" dirty="0"/>
            </a:br>
            <a:endParaRPr lang="en-GB" dirty="0"/>
          </a:p>
        </p:txBody>
      </p:sp>
    </p:spTree>
    <p:extLst>
      <p:ext uri="{BB962C8B-B14F-4D97-AF65-F5344CB8AC3E}">
        <p14:creationId xmlns:p14="http://schemas.microsoft.com/office/powerpoint/2010/main" val="3424792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Tools and methods for monitoring</a:t>
            </a:r>
            <a:endParaRPr lang="en-GB" dirty="0"/>
          </a:p>
        </p:txBody>
      </p:sp>
      <p:sp>
        <p:nvSpPr>
          <p:cNvPr id="3" name="Content Placeholder 2">
            <a:extLst>
              <a:ext uri="{FF2B5EF4-FFF2-40B4-BE49-F238E27FC236}">
                <a16:creationId xmlns:a16="http://schemas.microsoft.com/office/drawing/2014/main" id="{14FF9990-73BD-49EA-B83C-9CE6874F201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901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DB281E-1073-4827-A292-F7C52FDFF2C5}"/>
              </a:ext>
            </a:extLst>
          </p:cNvPr>
          <p:cNvSpPr>
            <a:spLocks noGrp="1"/>
          </p:cNvSpPr>
          <p:nvPr>
            <p:ph type="title"/>
          </p:nvPr>
        </p:nvSpPr>
        <p:spPr/>
        <p:txBody>
          <a:bodyPr/>
          <a:lstStyle/>
          <a:p>
            <a:endParaRPr lang="en-GB"/>
          </a:p>
        </p:txBody>
      </p:sp>
      <p:graphicFrame>
        <p:nvGraphicFramePr>
          <p:cNvPr id="7" name="Table 7">
            <a:extLst>
              <a:ext uri="{FF2B5EF4-FFF2-40B4-BE49-F238E27FC236}">
                <a16:creationId xmlns:a16="http://schemas.microsoft.com/office/drawing/2014/main" id="{C424A611-2979-4D84-8BC0-00AEAFFC1712}"/>
              </a:ext>
            </a:extLst>
          </p:cNvPr>
          <p:cNvGraphicFramePr>
            <a:graphicFrameLocks noGrp="1"/>
          </p:cNvGraphicFramePr>
          <p:nvPr>
            <p:ph idx="1"/>
            <p:extLst>
              <p:ext uri="{D42A27DB-BD31-4B8C-83A1-F6EECF244321}">
                <p14:modId xmlns:p14="http://schemas.microsoft.com/office/powerpoint/2010/main" val="3935143227"/>
              </p:ext>
            </p:extLst>
          </p:nvPr>
        </p:nvGraphicFramePr>
        <p:xfrm>
          <a:off x="1096963" y="1846263"/>
          <a:ext cx="10058400" cy="32359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14531027"/>
                    </a:ext>
                  </a:extLst>
                </a:gridCol>
                <a:gridCol w="2514600">
                  <a:extLst>
                    <a:ext uri="{9D8B030D-6E8A-4147-A177-3AD203B41FA5}">
                      <a16:colId xmlns:a16="http://schemas.microsoft.com/office/drawing/2014/main" val="347117578"/>
                    </a:ext>
                  </a:extLst>
                </a:gridCol>
                <a:gridCol w="2514600">
                  <a:extLst>
                    <a:ext uri="{9D8B030D-6E8A-4147-A177-3AD203B41FA5}">
                      <a16:colId xmlns:a16="http://schemas.microsoft.com/office/drawing/2014/main" val="3589952895"/>
                    </a:ext>
                  </a:extLst>
                </a:gridCol>
                <a:gridCol w="2514600">
                  <a:extLst>
                    <a:ext uri="{9D8B030D-6E8A-4147-A177-3AD203B41FA5}">
                      <a16:colId xmlns:a16="http://schemas.microsoft.com/office/drawing/2014/main" val="629720823"/>
                    </a:ext>
                  </a:extLst>
                </a:gridCol>
              </a:tblGrid>
              <a:tr h="370840">
                <a:tc>
                  <a:txBody>
                    <a:bodyPr/>
                    <a:lstStyle/>
                    <a:p>
                      <a:r>
                        <a:rPr lang="pl-PL" dirty="0"/>
                        <a:t>Metric</a:t>
                      </a:r>
                      <a:endParaRPr lang="en-GB" dirty="0"/>
                    </a:p>
                  </a:txBody>
                  <a:tcPr/>
                </a:tc>
                <a:tc>
                  <a:txBody>
                    <a:bodyPr/>
                    <a:lstStyle/>
                    <a:p>
                      <a:r>
                        <a:rPr lang="pl-PL" dirty="0"/>
                        <a:t>Input data / predictions</a:t>
                      </a:r>
                      <a:endParaRPr lang="en-GB" dirty="0"/>
                    </a:p>
                  </a:txBody>
                  <a:tcPr/>
                </a:tc>
                <a:tc>
                  <a:txBody>
                    <a:bodyPr/>
                    <a:lstStyle/>
                    <a:p>
                      <a:r>
                        <a:rPr lang="pl-PL" dirty="0"/>
                        <a:t>Sanity check / model monitoring</a:t>
                      </a:r>
                      <a:endParaRPr lang="en-GB" dirty="0"/>
                    </a:p>
                  </a:txBody>
                  <a:tcPr/>
                </a:tc>
                <a:tc>
                  <a:txBody>
                    <a:bodyPr/>
                    <a:lstStyle/>
                    <a:p>
                      <a:endParaRPr lang="en-GB"/>
                    </a:p>
                  </a:txBody>
                  <a:tcPr/>
                </a:tc>
                <a:extLst>
                  <a:ext uri="{0D108BD9-81ED-4DB2-BD59-A6C34878D82A}">
                    <a16:rowId xmlns:a16="http://schemas.microsoft.com/office/drawing/2014/main" val="1193585012"/>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849461832"/>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16205618"/>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427228299"/>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20867376"/>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963739863"/>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292799706"/>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945023872"/>
                  </a:ext>
                </a:extLst>
              </a:tr>
            </a:tbl>
          </a:graphicData>
        </a:graphic>
      </p:graphicFrame>
    </p:spTree>
    <p:extLst>
      <p:ext uri="{BB962C8B-B14F-4D97-AF65-F5344CB8AC3E}">
        <p14:creationId xmlns:p14="http://schemas.microsoft.com/office/powerpoint/2010/main" val="5298371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504</TotalTime>
  <Words>341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Retrospect</vt:lpstr>
      <vt:lpstr>Sentiment analysis for EPARs</vt:lpstr>
      <vt:lpstr>Agenda</vt:lpstr>
      <vt:lpstr>Questions</vt:lpstr>
      <vt:lpstr>Architecture</vt:lpstr>
      <vt:lpstr>Architecture</vt:lpstr>
      <vt:lpstr>Productionalization plan</vt:lpstr>
      <vt:lpstr>Productionalization - monitoring</vt:lpstr>
      <vt:lpstr>Tools and methods for monitoring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EPARs</dc:title>
  <dc:creator>Katarzyna Pekala</dc:creator>
  <cp:lastModifiedBy>Katarzyna Pekala</cp:lastModifiedBy>
  <cp:revision>1</cp:revision>
  <dcterms:created xsi:type="dcterms:W3CDTF">2022-04-26T22:42:48Z</dcterms:created>
  <dcterms:modified xsi:type="dcterms:W3CDTF">2022-04-27T07:07:18Z</dcterms:modified>
</cp:coreProperties>
</file>