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4"/>
  </p:notesMasterIdLst>
  <p:sldIdLst>
    <p:sldId id="256" r:id="rId2"/>
    <p:sldId id="257" r:id="rId3"/>
    <p:sldId id="273" r:id="rId4"/>
    <p:sldId id="277" r:id="rId5"/>
    <p:sldId id="278" r:id="rId6"/>
    <p:sldId id="280" r:id="rId7"/>
    <p:sldId id="262" r:id="rId8"/>
    <p:sldId id="268" r:id="rId9"/>
    <p:sldId id="261" r:id="rId10"/>
    <p:sldId id="265" r:id="rId11"/>
    <p:sldId id="264" r:id="rId12"/>
    <p:sldId id="259" r:id="rId13"/>
    <p:sldId id="270" r:id="rId14"/>
    <p:sldId id="258" r:id="rId15"/>
    <p:sldId id="272" r:id="rId16"/>
    <p:sldId id="271" r:id="rId17"/>
    <p:sldId id="263" r:id="rId18"/>
    <p:sldId id="281" r:id="rId19"/>
    <p:sldId id="260" r:id="rId20"/>
    <p:sldId id="275" r:id="rId21"/>
    <p:sldId id="276"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726" autoAdjust="0"/>
  </p:normalViewPr>
  <p:slideViewPr>
    <p:cSldViewPr snapToGrid="0">
      <p:cViewPr varScale="1">
        <p:scale>
          <a:sx n="135" d="100"/>
          <a:sy n="135" d="100"/>
        </p:scale>
        <p:origin x="15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C9095-D936-401D-8296-36A69FCCCB25}" type="datetimeFigureOut">
              <a:rPr lang="en-GB" smtClean="0"/>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A2B19-CE91-476A-952F-950F6991499A}" type="slidenum">
              <a:rPr lang="en-GB" smtClean="0"/>
              <a:t>‹#›</a:t>
            </a:fld>
            <a:endParaRPr lang="en-GB"/>
          </a:p>
        </p:txBody>
      </p:sp>
    </p:spTree>
    <p:extLst>
      <p:ext uri="{BB962C8B-B14F-4D97-AF65-F5344CB8AC3E}">
        <p14:creationId xmlns:p14="http://schemas.microsoft.com/office/powerpoint/2010/main" val="34246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Q: </a:t>
            </a:r>
          </a:p>
          <a:p>
            <a:r>
              <a:rPr lang="en-GB" dirty="0"/>
              <a:t>Is the dataset balanced? </a:t>
            </a:r>
            <a:endParaRPr lang="pl-PL" dirty="0"/>
          </a:p>
          <a:p>
            <a:r>
              <a:rPr lang="en-GB" dirty="0"/>
              <a:t>Is the amount of data sufficient for allowing a hold-out dataset? </a:t>
            </a:r>
            <a:endParaRPr lang="pl-PL" dirty="0"/>
          </a:p>
          <a:p>
            <a:r>
              <a:rPr lang="en-GB" dirty="0"/>
              <a:t>Do you have enough data to consider deep neural architectures or might good feature engineering with more shallow models suffice? </a:t>
            </a:r>
            <a:endParaRPr lang="pl-PL" dirty="0"/>
          </a:p>
          <a:p>
            <a:endParaRPr lang="en-GB" dirty="0"/>
          </a:p>
        </p:txBody>
      </p:sp>
      <p:sp>
        <p:nvSpPr>
          <p:cNvPr id="4" name="Slide Number Placeholder 3"/>
          <p:cNvSpPr>
            <a:spLocks noGrp="1"/>
          </p:cNvSpPr>
          <p:nvPr>
            <p:ph type="sldNum" sz="quarter" idx="5"/>
          </p:nvPr>
        </p:nvSpPr>
        <p:spPr/>
        <p:txBody>
          <a:bodyPr/>
          <a:lstStyle/>
          <a:p>
            <a:fld id="{0B7A2B19-CE91-476A-952F-950F6991499A}" type="slidenum">
              <a:rPr lang="en-GB" smtClean="0"/>
              <a:t>4</a:t>
            </a:fld>
            <a:endParaRPr lang="en-GB"/>
          </a:p>
        </p:txBody>
      </p:sp>
    </p:spTree>
    <p:extLst>
      <p:ext uri="{BB962C8B-B14F-4D97-AF65-F5344CB8AC3E}">
        <p14:creationId xmlns:p14="http://schemas.microsoft.com/office/powerpoint/2010/main" val="82894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 data collection process, for some sentences multiple experts disagreed on the sentiment of a given sentence, how could you capture such an ambiguity in your model and potentially notify users about such unclear instances? </a:t>
            </a:r>
            <a:endParaRPr lang="pl-PL" dirty="0"/>
          </a:p>
          <a:p>
            <a:r>
              <a:rPr lang="en-GB" dirty="0"/>
              <a:t>How does your model come to a specific conclusion, what about model interpretability? </a:t>
            </a:r>
            <a:endParaRPr lang="pl-PL" dirty="0"/>
          </a:p>
          <a:p>
            <a:r>
              <a:rPr lang="en-GB" dirty="0"/>
              <a:t>Think beyond the pure sentiment analysis of sentences, e.g. how would you automatically extract relevant sentences from EPARs and ensure that the analysis is only applied to specific sections? It is worth to explore some EPARs on the EMA website (e.g. consider the ones for Bayer products Eylea1 or Xarelto2).</a:t>
            </a:r>
          </a:p>
          <a:p>
            <a:endParaRPr lang="en-GB" dirty="0"/>
          </a:p>
        </p:txBody>
      </p:sp>
      <p:sp>
        <p:nvSpPr>
          <p:cNvPr id="4" name="Slide Number Placeholder 3"/>
          <p:cNvSpPr>
            <a:spLocks noGrp="1"/>
          </p:cNvSpPr>
          <p:nvPr>
            <p:ph type="sldNum" sz="quarter" idx="5"/>
          </p:nvPr>
        </p:nvSpPr>
        <p:spPr/>
        <p:txBody>
          <a:bodyPr/>
          <a:lstStyle/>
          <a:p>
            <a:fld id="{0B7A2B19-CE91-476A-952F-950F6991499A}" type="slidenum">
              <a:rPr lang="en-GB" smtClean="0"/>
              <a:t>7</a:t>
            </a:fld>
            <a:endParaRPr lang="en-GB"/>
          </a:p>
        </p:txBody>
      </p:sp>
    </p:spTree>
    <p:extLst>
      <p:ext uri="{BB962C8B-B14F-4D97-AF65-F5344CB8AC3E}">
        <p14:creationId xmlns:p14="http://schemas.microsoft.com/office/powerpoint/2010/main" val="69185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EC2 / Fargate</a:t>
            </a:r>
          </a:p>
          <a:p>
            <a:r>
              <a:rPr lang="pl-PL" dirty="0"/>
              <a:t>EC2, Fargate</a:t>
            </a:r>
          </a:p>
          <a:p>
            <a:r>
              <a:rPr lang="pl-PL" dirty="0"/>
              <a:t>AWS CICD tools</a:t>
            </a:r>
          </a:p>
          <a:p>
            <a:endParaRPr lang="en-GB" dirty="0"/>
          </a:p>
        </p:txBody>
      </p:sp>
      <p:sp>
        <p:nvSpPr>
          <p:cNvPr id="4" name="Slide Number Placeholder 3"/>
          <p:cNvSpPr>
            <a:spLocks noGrp="1"/>
          </p:cNvSpPr>
          <p:nvPr>
            <p:ph type="sldNum" sz="quarter" idx="5"/>
          </p:nvPr>
        </p:nvSpPr>
        <p:spPr/>
        <p:txBody>
          <a:bodyPr/>
          <a:lstStyle/>
          <a:p>
            <a:fld id="{0B7A2B19-CE91-476A-952F-950F6991499A}" type="slidenum">
              <a:rPr lang="en-GB" smtClean="0"/>
              <a:t>11</a:t>
            </a:fld>
            <a:endParaRPr lang="en-GB"/>
          </a:p>
        </p:txBody>
      </p:sp>
    </p:spTree>
    <p:extLst>
      <p:ext uri="{BB962C8B-B14F-4D97-AF65-F5344CB8AC3E}">
        <p14:creationId xmlns:p14="http://schemas.microsoft.com/office/powerpoint/2010/main" val="71694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9810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3807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069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380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0222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9178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4241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9806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511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589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2238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47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9"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6820-5271-40B6-980C-744EAD9683CE}"/>
              </a:ext>
            </a:extLst>
          </p:cNvPr>
          <p:cNvSpPr>
            <a:spLocks noGrp="1"/>
          </p:cNvSpPr>
          <p:nvPr>
            <p:ph type="ctrTitle"/>
          </p:nvPr>
        </p:nvSpPr>
        <p:spPr/>
        <p:txBody>
          <a:bodyPr/>
          <a:lstStyle/>
          <a:p>
            <a:pPr algn="ctr"/>
            <a:r>
              <a:rPr lang="pl-PL" dirty="0"/>
              <a:t>Sentiment analysis for EPARs</a:t>
            </a:r>
            <a:endParaRPr lang="en-GB" dirty="0"/>
          </a:p>
        </p:txBody>
      </p:sp>
      <p:sp>
        <p:nvSpPr>
          <p:cNvPr id="3" name="Subtitle 2">
            <a:extLst>
              <a:ext uri="{FF2B5EF4-FFF2-40B4-BE49-F238E27FC236}">
                <a16:creationId xmlns:a16="http://schemas.microsoft.com/office/drawing/2014/main" id="{72CA11E5-85C6-4DB1-9B57-A185F4C3177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5494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10;&#10;Description automatically generated">
            <a:extLst>
              <a:ext uri="{FF2B5EF4-FFF2-40B4-BE49-F238E27FC236}">
                <a16:creationId xmlns:a16="http://schemas.microsoft.com/office/drawing/2014/main" id="{0449AEF8-B062-4FC1-9289-9EB35673FE68}"/>
              </a:ext>
            </a:extLst>
          </p:cNvPr>
          <p:cNvPicPr>
            <a:picLocks noGrp="1" noChangeAspect="1"/>
          </p:cNvPicPr>
          <p:nvPr>
            <p:ph idx="1"/>
          </p:nvPr>
        </p:nvPicPr>
        <p:blipFill>
          <a:blip r:embed="rId2"/>
          <a:stretch>
            <a:fillRect/>
          </a:stretch>
        </p:blipFill>
        <p:spPr>
          <a:xfrm>
            <a:off x="1463980" y="729000"/>
            <a:ext cx="9325000" cy="5400000"/>
          </a:xfrm>
        </p:spPr>
      </p:pic>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cxnSp>
        <p:nvCxnSpPr>
          <p:cNvPr id="13" name="Straight Connector 12">
            <a:extLst>
              <a:ext uri="{FF2B5EF4-FFF2-40B4-BE49-F238E27FC236}">
                <a16:creationId xmlns:a16="http://schemas.microsoft.com/office/drawing/2014/main" id="{9BABFCC8-2EA3-46E6-9126-362625656AF0}"/>
              </a:ext>
            </a:extLst>
          </p:cNvPr>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49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6B4DB2E3-2CFE-497E-A132-F053DDF04B69}"/>
              </a:ext>
            </a:extLst>
          </p:cNvPr>
          <p:cNvSpPr>
            <a:spLocks noGrp="1"/>
          </p:cNvSpPr>
          <p:nvPr>
            <p:ph idx="1"/>
          </p:nvPr>
        </p:nvSpPr>
        <p:spPr/>
        <p:txBody>
          <a:bodyPr/>
          <a:lstStyle/>
          <a:p>
            <a:endParaRPr lang="en-GB"/>
          </a:p>
        </p:txBody>
      </p:sp>
      <p:pic>
        <p:nvPicPr>
          <p:cNvPr id="25" name="Content Placeholder 21" descr="Graphical user interface, application&#10;&#10;Description automatically generated">
            <a:extLst>
              <a:ext uri="{FF2B5EF4-FFF2-40B4-BE49-F238E27FC236}">
                <a16:creationId xmlns:a16="http://schemas.microsoft.com/office/drawing/2014/main" id="{CDB03D06-C86D-4251-85B0-CB7BD07558CB}"/>
              </a:ext>
            </a:extLst>
          </p:cNvPr>
          <p:cNvPicPr>
            <a:picLocks noChangeAspect="1"/>
          </p:cNvPicPr>
          <p:nvPr/>
        </p:nvPicPr>
        <p:blipFill>
          <a:blip r:embed="rId3"/>
          <a:stretch>
            <a:fillRect/>
          </a:stretch>
        </p:blipFill>
        <p:spPr>
          <a:xfrm>
            <a:off x="1463980" y="729000"/>
            <a:ext cx="9400000" cy="5400000"/>
          </a:xfrm>
          <a:prstGeom prst="rect">
            <a:avLst/>
          </a:prstGeom>
        </p:spPr>
      </p:pic>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cxnSp>
        <p:nvCxnSpPr>
          <p:cNvPr id="26" name="Straight Connector 25">
            <a:extLst>
              <a:ext uri="{FF2B5EF4-FFF2-40B4-BE49-F238E27FC236}">
                <a16:creationId xmlns:a16="http://schemas.microsoft.com/office/drawing/2014/main" id="{954A7E2D-9DA7-452C-AB7B-92487D6623CE}"/>
              </a:ext>
            </a:extLst>
          </p:cNvPr>
          <p:cNvCxnSpPr>
            <a:cxnSpLocks/>
          </p:cNvCxnSpPr>
          <p:nvPr/>
        </p:nvCxnSpPr>
        <p:spPr>
          <a:xfrm>
            <a:off x="1193532" y="1737845"/>
            <a:ext cx="85122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4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A95D-322B-43F1-AA7D-543CF4ADA930}"/>
              </a:ext>
            </a:extLst>
          </p:cNvPr>
          <p:cNvSpPr>
            <a:spLocks noGrp="1"/>
          </p:cNvSpPr>
          <p:nvPr>
            <p:ph type="title"/>
          </p:nvPr>
        </p:nvSpPr>
        <p:spPr/>
        <p:txBody>
          <a:bodyPr/>
          <a:lstStyle/>
          <a:p>
            <a:r>
              <a:rPr lang="pl-PL" dirty="0"/>
              <a:t>Productionalization plan</a:t>
            </a:r>
            <a:endParaRPr lang="en-GB" dirty="0"/>
          </a:p>
        </p:txBody>
      </p:sp>
      <p:sp>
        <p:nvSpPr>
          <p:cNvPr id="3" name="Content Placeholder 2">
            <a:extLst>
              <a:ext uri="{FF2B5EF4-FFF2-40B4-BE49-F238E27FC236}">
                <a16:creationId xmlns:a16="http://schemas.microsoft.com/office/drawing/2014/main" id="{7C12D262-90C5-4E01-9649-881CABE02A53}"/>
              </a:ext>
            </a:extLst>
          </p:cNvPr>
          <p:cNvSpPr>
            <a:spLocks noGrp="1"/>
          </p:cNvSpPr>
          <p:nvPr>
            <p:ph idx="1"/>
          </p:nvPr>
        </p:nvSpPr>
        <p:spPr/>
        <p:txBody>
          <a:bodyPr>
            <a:normAutofit fontScale="92500"/>
          </a:bodyPr>
          <a:lstStyle/>
          <a:p>
            <a:pPr marL="0" indent="0">
              <a:buNone/>
            </a:pPr>
            <a:r>
              <a:rPr lang="en-US" dirty="0"/>
              <a:t>Assumptions: POC code prepared, model went through experimentation phase and is ready to be operationalized</a:t>
            </a:r>
          </a:p>
          <a:p>
            <a:pPr>
              <a:buFont typeface="Courier New" panose="02070309020205020404" pitchFamily="49" charset="0"/>
              <a:buChar char="o"/>
            </a:pPr>
            <a:r>
              <a:rPr lang="pl-PL" dirty="0"/>
              <a:t> </a:t>
            </a:r>
            <a:r>
              <a:rPr lang="en-US" dirty="0"/>
              <a:t>pipeline building (data engineering)</a:t>
            </a:r>
          </a:p>
          <a:p>
            <a:pPr>
              <a:buFont typeface="Courier New" panose="02070309020205020404" pitchFamily="49" charset="0"/>
              <a:buChar char="o"/>
            </a:pPr>
            <a:r>
              <a:rPr lang="en-US" dirty="0"/>
              <a:t> CI/CD setup w/development flow</a:t>
            </a:r>
            <a:r>
              <a:rPr lang="pl-PL" dirty="0"/>
              <a:t> </a:t>
            </a:r>
            <a:endParaRPr lang="en-US" dirty="0"/>
          </a:p>
          <a:p>
            <a:pPr>
              <a:buFont typeface="Courier New" panose="02070309020205020404" pitchFamily="49" charset="0"/>
              <a:buChar char="o"/>
            </a:pPr>
            <a:r>
              <a:rPr lang="en-US" dirty="0"/>
              <a:t> code industrialization, </a:t>
            </a:r>
            <a:r>
              <a:rPr lang="en-US" dirty="0" err="1"/>
              <a:t>ie</a:t>
            </a:r>
            <a:r>
              <a:rPr lang="en-US" dirty="0"/>
              <a:t>: refactorization/modularization to achieve production-ready code, unit testing, logging, data import/export handling, </a:t>
            </a:r>
            <a:r>
              <a:rPr lang="pl-PL" dirty="0"/>
              <a:t>data validation (</a:t>
            </a:r>
            <a:r>
              <a:rPr lang="en-US" dirty="0"/>
              <a:t>sanity checks</a:t>
            </a:r>
            <a:r>
              <a:rPr lang="pl-PL" dirty="0"/>
              <a:t>)</a:t>
            </a:r>
            <a:r>
              <a:rPr lang="en-US" dirty="0"/>
              <a:t>,</a:t>
            </a:r>
            <a:r>
              <a:rPr lang="pl-PL" dirty="0"/>
              <a:t> building monitoring</a:t>
            </a:r>
            <a:endParaRPr lang="en-US" dirty="0"/>
          </a:p>
          <a:p>
            <a:pPr>
              <a:buFont typeface="Courier New" panose="02070309020205020404" pitchFamily="49" charset="0"/>
              <a:buChar char="o"/>
            </a:pPr>
            <a:r>
              <a:rPr lang="en-US" dirty="0"/>
              <a:t> test</a:t>
            </a:r>
            <a:r>
              <a:rPr lang="pl-PL" dirty="0"/>
              <a:t>ing the pipeline and industralized solution</a:t>
            </a:r>
          </a:p>
          <a:p>
            <a:pPr>
              <a:buFont typeface="Courier New" panose="02070309020205020404" pitchFamily="49" charset="0"/>
              <a:buChar char="o"/>
            </a:pPr>
            <a:r>
              <a:rPr lang="pl-PL" dirty="0"/>
              <a:t> </a:t>
            </a:r>
            <a:r>
              <a:rPr lang="en-US" dirty="0"/>
              <a:t>deployment</a:t>
            </a:r>
            <a:r>
              <a:rPr lang="pl-PL" dirty="0"/>
              <a:t> (different possible strategies)</a:t>
            </a:r>
            <a:endParaRPr lang="en-US" dirty="0"/>
          </a:p>
          <a:p>
            <a:pPr>
              <a:buFont typeface="Courier New" panose="02070309020205020404" pitchFamily="49" charset="0"/>
              <a:buChar char="o"/>
            </a:pPr>
            <a:r>
              <a:rPr lang="en-US" dirty="0"/>
              <a:t> monitoring/retraining/testing</a:t>
            </a:r>
            <a:r>
              <a:rPr lang="pl-PL" dirty="0"/>
              <a:t> </a:t>
            </a:r>
          </a:p>
          <a:p>
            <a:pPr>
              <a:buFont typeface="Courier New" panose="02070309020205020404" pitchFamily="49" charset="0"/>
              <a:buChar char="o"/>
            </a:pPr>
            <a:r>
              <a:rPr lang="pl-PL" dirty="0"/>
              <a:t> documentation and service recovery strategies</a:t>
            </a:r>
            <a:endParaRPr lang="en-US" dirty="0"/>
          </a:p>
        </p:txBody>
      </p:sp>
    </p:spTree>
    <p:extLst>
      <p:ext uri="{BB962C8B-B14F-4D97-AF65-F5344CB8AC3E}">
        <p14:creationId xmlns:p14="http://schemas.microsoft.com/office/powerpoint/2010/main" val="167084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What could go wrong in the long run once the model is deployed and used on live data?</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1751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FADF-3CBB-495C-81F3-97888CB1F37C}"/>
              </a:ext>
            </a:extLst>
          </p:cNvPr>
          <p:cNvSpPr>
            <a:spLocks noGrp="1"/>
          </p:cNvSpPr>
          <p:nvPr>
            <p:ph type="title"/>
          </p:nvPr>
        </p:nvSpPr>
        <p:spPr/>
        <p:txBody>
          <a:bodyPr/>
          <a:lstStyle/>
          <a:p>
            <a:r>
              <a:rPr lang="pl-PL" dirty="0"/>
              <a:t>What can go wrong?</a:t>
            </a:r>
            <a:endParaRPr lang="en-GB" dirty="0"/>
          </a:p>
        </p:txBody>
      </p:sp>
      <p:sp>
        <p:nvSpPr>
          <p:cNvPr id="3" name="Content Placeholder 2">
            <a:extLst>
              <a:ext uri="{FF2B5EF4-FFF2-40B4-BE49-F238E27FC236}">
                <a16:creationId xmlns:a16="http://schemas.microsoft.com/office/drawing/2014/main" id="{CD816E17-EE3B-4F37-AB3B-2A5C1D5F0EC0}"/>
              </a:ext>
            </a:extLst>
          </p:cNvPr>
          <p:cNvSpPr>
            <a:spLocks noGrp="1"/>
          </p:cNvSpPr>
          <p:nvPr>
            <p:ph idx="1"/>
          </p:nvPr>
        </p:nvSpPr>
        <p:spPr/>
        <p:txBody>
          <a:bodyPr>
            <a:normAutofit fontScale="92500" lnSpcReduction="20000"/>
          </a:bodyPr>
          <a:lstStyle/>
          <a:p>
            <a:pPr marL="0" indent="0">
              <a:buNone/>
            </a:pPr>
            <a:r>
              <a:rPr lang="pl-PL" dirty="0"/>
              <a:t>ML monitoring:</a:t>
            </a:r>
          </a:p>
          <a:p>
            <a:pPr>
              <a:buFont typeface="Arial" panose="020B0604020202020204" pitchFamily="34" charset="0"/>
              <a:buChar char="•"/>
            </a:pPr>
            <a:r>
              <a:rPr lang="pl-PL" dirty="0"/>
              <a:t> input data can be missing column with sentences (data quality issue | sanity checks needed)</a:t>
            </a:r>
          </a:p>
          <a:p>
            <a:pPr>
              <a:buFont typeface="Arial" panose="020B0604020202020204" pitchFamily="34" charset="0"/>
              <a:buChar char="•"/>
            </a:pPr>
            <a:r>
              <a:rPr lang="pl-PL" dirty="0"/>
              <a:t> there is a sharp increase in negative assestments in EPARs (change data distr. |data drift monitoring needed)</a:t>
            </a:r>
          </a:p>
          <a:p>
            <a:pPr>
              <a:buFont typeface="Arial" panose="020B0604020202020204" pitchFamily="34" charset="0"/>
              <a:buChar char="•"/>
            </a:pPr>
            <a:r>
              <a:rPr lang="pl-PL" dirty="0"/>
              <a:t> change in EMA regulations affects sentiment (model drift monitoring needed)</a:t>
            </a:r>
          </a:p>
          <a:p>
            <a:pPr>
              <a:buFont typeface="Arial" panose="020B0604020202020204" pitchFamily="34" charset="0"/>
              <a:buChar char="•"/>
            </a:pPr>
            <a:r>
              <a:rPr lang="pl-PL" dirty="0"/>
              <a:t> increase in amount of inference requests (throughput limitations, increasins costs | flexible architecture and cost monitoring needed)</a:t>
            </a:r>
          </a:p>
          <a:p>
            <a:pPr>
              <a:buFont typeface="Arial" panose="020B0604020202020204" pitchFamily="34" charset="0"/>
              <a:buChar char="•"/>
            </a:pPr>
            <a:r>
              <a:rPr lang="pl-PL" dirty="0"/>
              <a:t> sentence extraction mechanism provides wrong kind of sentences (data quality issue | data drift monitoring and scoring monitoring needed)</a:t>
            </a:r>
          </a:p>
          <a:p>
            <a:pPr>
              <a:buFont typeface="Arial" panose="020B0604020202020204" pitchFamily="34" charset="0"/>
              <a:buChar char="•"/>
            </a:pPr>
            <a:r>
              <a:rPr lang="pl-PL" dirty="0"/>
              <a:t> etc...</a:t>
            </a:r>
          </a:p>
          <a:p>
            <a:pPr marL="0" indent="0">
              <a:buNone/>
            </a:pPr>
            <a:br>
              <a:rPr lang="pl-PL" dirty="0"/>
            </a:br>
            <a:endParaRPr lang="en-GB" dirty="0"/>
          </a:p>
        </p:txBody>
      </p:sp>
    </p:spTree>
    <p:extLst>
      <p:ext uri="{BB962C8B-B14F-4D97-AF65-F5344CB8AC3E}">
        <p14:creationId xmlns:p14="http://schemas.microsoft.com/office/powerpoint/2010/main" val="342479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FADF-3CBB-495C-81F3-97888CB1F37C}"/>
              </a:ext>
            </a:extLst>
          </p:cNvPr>
          <p:cNvSpPr>
            <a:spLocks noGrp="1"/>
          </p:cNvSpPr>
          <p:nvPr>
            <p:ph type="title"/>
          </p:nvPr>
        </p:nvSpPr>
        <p:spPr/>
        <p:txBody>
          <a:bodyPr/>
          <a:lstStyle/>
          <a:p>
            <a:r>
              <a:rPr lang="pl-PL" dirty="0"/>
              <a:t>Monitoring plan</a:t>
            </a:r>
            <a:endParaRPr lang="en-GB" dirty="0"/>
          </a:p>
        </p:txBody>
      </p:sp>
      <p:sp>
        <p:nvSpPr>
          <p:cNvPr id="3" name="Content Placeholder 2">
            <a:extLst>
              <a:ext uri="{FF2B5EF4-FFF2-40B4-BE49-F238E27FC236}">
                <a16:creationId xmlns:a16="http://schemas.microsoft.com/office/drawing/2014/main" id="{CD816E17-EE3B-4F37-AB3B-2A5C1D5F0EC0}"/>
              </a:ext>
            </a:extLst>
          </p:cNvPr>
          <p:cNvSpPr>
            <a:spLocks noGrp="1"/>
          </p:cNvSpPr>
          <p:nvPr>
            <p:ph idx="1"/>
          </p:nvPr>
        </p:nvSpPr>
        <p:spPr/>
        <p:txBody>
          <a:bodyPr>
            <a:normAutofit lnSpcReduction="10000"/>
          </a:bodyPr>
          <a:lstStyle/>
          <a:p>
            <a:pPr marL="0" indent="0">
              <a:buNone/>
            </a:pPr>
            <a:r>
              <a:rPr lang="pl-PL" dirty="0"/>
              <a:t>ML monitoring:</a:t>
            </a:r>
          </a:p>
          <a:p>
            <a:pPr>
              <a:buFont typeface="Arial" panose="020B0604020202020204" pitchFamily="34" charset="0"/>
              <a:buChar char="•"/>
            </a:pPr>
            <a:r>
              <a:rPr lang="pl-PL" dirty="0"/>
              <a:t> input data (data quality problems, data distribution/data drift, outliers)</a:t>
            </a:r>
          </a:p>
          <a:p>
            <a:pPr>
              <a:buFont typeface="Arial" panose="020B0604020202020204" pitchFamily="34" charset="0"/>
              <a:buChar char="•"/>
            </a:pPr>
            <a:r>
              <a:rPr lang="pl-PL" dirty="0"/>
              <a:t> model monitoring (versioning, configuration, training metrics)</a:t>
            </a:r>
          </a:p>
          <a:p>
            <a:pPr>
              <a:buFont typeface="Arial" panose="020B0604020202020204" pitchFamily="34" charset="0"/>
              <a:buChar char="•"/>
            </a:pPr>
            <a:r>
              <a:rPr lang="pl-PL" dirty="0"/>
              <a:t> predictions (archiving predictions, evaluation of performance, model drift)</a:t>
            </a:r>
          </a:p>
          <a:p>
            <a:pPr>
              <a:buFont typeface="Arial" panose="020B0604020202020204" pitchFamily="34" charset="0"/>
              <a:buChar char="•"/>
            </a:pPr>
            <a:endParaRPr lang="pl-PL" dirty="0"/>
          </a:p>
          <a:p>
            <a:pPr marL="0" indent="0">
              <a:buNone/>
            </a:pPr>
            <a:r>
              <a:rPr lang="pl-PL" dirty="0"/>
              <a:t>Other:</a:t>
            </a:r>
          </a:p>
          <a:p>
            <a:pPr>
              <a:buFont typeface="Arial" panose="020B0604020202020204" pitchFamily="34" charset="0"/>
              <a:buChar char="•"/>
            </a:pPr>
            <a:r>
              <a:rPr lang="pl-PL" dirty="0"/>
              <a:t> E2E pipeline monitoring</a:t>
            </a:r>
          </a:p>
          <a:p>
            <a:pPr>
              <a:buFont typeface="Arial" panose="020B0604020202020204" pitchFamily="34" charset="0"/>
              <a:buChar char="•"/>
            </a:pPr>
            <a:r>
              <a:rPr lang="pl-PL" dirty="0"/>
              <a:t> cost monitoring</a:t>
            </a:r>
          </a:p>
          <a:p>
            <a:pPr>
              <a:buFont typeface="Arial" panose="020B0604020202020204" pitchFamily="34" charset="0"/>
              <a:buChar char="•"/>
            </a:pPr>
            <a:r>
              <a:rPr lang="pl-PL" dirty="0"/>
              <a:t> Latency/throughput monitoring</a:t>
            </a:r>
            <a:br>
              <a:rPr lang="pl-PL" dirty="0"/>
            </a:br>
            <a:endParaRPr lang="en-GB" dirty="0"/>
          </a:p>
        </p:txBody>
      </p:sp>
    </p:spTree>
    <p:extLst>
      <p:ext uri="{BB962C8B-B14F-4D97-AF65-F5344CB8AC3E}">
        <p14:creationId xmlns:p14="http://schemas.microsoft.com/office/powerpoint/2010/main" val="51616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What tools and methodologies would be helpful to maintain the model also in the long run?</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435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Tools and methods for monitoring</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normAutofit lnSpcReduction="10000"/>
          </a:bodyPr>
          <a:lstStyle/>
          <a:p>
            <a:r>
              <a:rPr lang="pl-PL" dirty="0"/>
              <a:t>Methods:</a:t>
            </a:r>
          </a:p>
          <a:p>
            <a:r>
              <a:rPr lang="pl-PL" dirty="0"/>
              <a:t>- in code: data validation (quality checks, data distributions), metrics outputting and logging</a:t>
            </a:r>
          </a:p>
          <a:p>
            <a:r>
              <a:rPr lang="pl-PL" dirty="0"/>
              <a:t>- pipeline: alert mechanisms when error/warnings occur</a:t>
            </a:r>
          </a:p>
          <a:p>
            <a:r>
              <a:rPr lang="pl-PL" dirty="0"/>
              <a:t>- error analysis</a:t>
            </a:r>
          </a:p>
          <a:p>
            <a:endParaRPr lang="pl-PL" dirty="0"/>
          </a:p>
          <a:p>
            <a:r>
              <a:rPr lang="pl-PL" dirty="0"/>
              <a:t>Tools:</a:t>
            </a:r>
          </a:p>
          <a:p>
            <a:r>
              <a:rPr lang="pl-PL" dirty="0"/>
              <a:t>- metrics gathering tool, ie. Neptune AI (predictions, input data monitoring, performance etc) or on AWS platform, ie. Dynamo DB</a:t>
            </a:r>
          </a:p>
          <a:p>
            <a:r>
              <a:rPr lang="pl-PL" dirty="0"/>
              <a:t>- email notification for situation that require action – AWS Lambda</a:t>
            </a:r>
          </a:p>
          <a:p>
            <a:r>
              <a:rPr lang="pl-PL" dirty="0"/>
              <a:t>- logging – AWS Cloud Watch</a:t>
            </a:r>
          </a:p>
          <a:p>
            <a:endParaRPr lang="en-GB" dirty="0"/>
          </a:p>
        </p:txBody>
      </p:sp>
    </p:spTree>
    <p:extLst>
      <p:ext uri="{BB962C8B-B14F-4D97-AF65-F5344CB8AC3E}">
        <p14:creationId xmlns:p14="http://schemas.microsoft.com/office/powerpoint/2010/main" val="333901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4DB1CD-F926-48E4-82CD-B6278CD3D793}"/>
              </a:ext>
            </a:extLst>
          </p:cNvPr>
          <p:cNvSpPr>
            <a:spLocks noGrp="1"/>
          </p:cNvSpPr>
          <p:nvPr>
            <p:ph type="title"/>
          </p:nvPr>
        </p:nvSpPr>
        <p:spPr/>
        <p:txBody>
          <a:bodyPr>
            <a:normAutofit/>
          </a:bodyPr>
          <a:lstStyle/>
          <a:p>
            <a:pPr algn="ctr"/>
            <a:r>
              <a:rPr lang="pl-PL" sz="4000" dirty="0"/>
              <a:t>Thank you for your attention.</a:t>
            </a:r>
            <a:endParaRPr lang="en-GB" sz="4000" dirty="0"/>
          </a:p>
        </p:txBody>
      </p:sp>
      <p:sp>
        <p:nvSpPr>
          <p:cNvPr id="5" name="Text Placeholder 4">
            <a:extLst>
              <a:ext uri="{FF2B5EF4-FFF2-40B4-BE49-F238E27FC236}">
                <a16:creationId xmlns:a16="http://schemas.microsoft.com/office/drawing/2014/main" id="{33476053-EEE2-4EBE-BC7F-61375950746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9855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B281E-1073-4827-A292-F7C52FDFF2C5}"/>
              </a:ext>
            </a:extLst>
          </p:cNvPr>
          <p:cNvSpPr>
            <a:spLocks noGrp="1"/>
          </p:cNvSpPr>
          <p:nvPr>
            <p:ph type="title"/>
          </p:nvPr>
        </p:nvSpPr>
        <p:spPr/>
        <p:txBody>
          <a:bodyPr/>
          <a:lstStyle/>
          <a:p>
            <a:endParaRPr lang="en-GB" dirty="0"/>
          </a:p>
        </p:txBody>
      </p:sp>
      <p:graphicFrame>
        <p:nvGraphicFramePr>
          <p:cNvPr id="7" name="Table 7">
            <a:extLst>
              <a:ext uri="{FF2B5EF4-FFF2-40B4-BE49-F238E27FC236}">
                <a16:creationId xmlns:a16="http://schemas.microsoft.com/office/drawing/2014/main" id="{C424A611-2979-4D84-8BC0-00AEAFFC1712}"/>
              </a:ext>
            </a:extLst>
          </p:cNvPr>
          <p:cNvGraphicFramePr>
            <a:graphicFrameLocks noGrp="1"/>
          </p:cNvGraphicFramePr>
          <p:nvPr>
            <p:ph idx="1"/>
            <p:extLst>
              <p:ext uri="{D42A27DB-BD31-4B8C-83A1-F6EECF244321}">
                <p14:modId xmlns:p14="http://schemas.microsoft.com/office/powerpoint/2010/main" val="1982290771"/>
              </p:ext>
            </p:extLst>
          </p:nvPr>
        </p:nvGraphicFramePr>
        <p:xfrm>
          <a:off x="2324100" y="1846263"/>
          <a:ext cx="7543800" cy="29667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14531027"/>
                    </a:ext>
                  </a:extLst>
                </a:gridCol>
                <a:gridCol w="2514600">
                  <a:extLst>
                    <a:ext uri="{9D8B030D-6E8A-4147-A177-3AD203B41FA5}">
                      <a16:colId xmlns:a16="http://schemas.microsoft.com/office/drawing/2014/main" val="347117578"/>
                    </a:ext>
                  </a:extLst>
                </a:gridCol>
                <a:gridCol w="2514600">
                  <a:extLst>
                    <a:ext uri="{9D8B030D-6E8A-4147-A177-3AD203B41FA5}">
                      <a16:colId xmlns:a16="http://schemas.microsoft.com/office/drawing/2014/main" val="3589952895"/>
                    </a:ext>
                  </a:extLst>
                </a:gridCol>
              </a:tblGrid>
              <a:tr h="370840">
                <a:tc>
                  <a:txBody>
                    <a:bodyPr/>
                    <a:lstStyle/>
                    <a:p>
                      <a:pPr algn="ctr"/>
                      <a:r>
                        <a:rPr lang="pl-PL" dirty="0"/>
                        <a:t>Metric</a:t>
                      </a:r>
                      <a:endParaRPr lang="en-GB" dirty="0"/>
                    </a:p>
                  </a:txBody>
                  <a:tcPr/>
                </a:tc>
                <a:tc>
                  <a:txBody>
                    <a:bodyPr/>
                    <a:lstStyle/>
                    <a:p>
                      <a:pPr algn="ctr"/>
                      <a:r>
                        <a:rPr lang="pl-PL" dirty="0"/>
                        <a:t>Input data / predictions</a:t>
                      </a:r>
                      <a:endParaRPr lang="en-GB" dirty="0"/>
                    </a:p>
                  </a:txBody>
                  <a:tcPr/>
                </a:tc>
                <a:tc>
                  <a:txBody>
                    <a:bodyPr/>
                    <a:lstStyle/>
                    <a:p>
                      <a:pPr algn="ctr"/>
                      <a:r>
                        <a:rPr lang="pl-PL" dirty="0"/>
                        <a:t>Sanity check / metrics</a:t>
                      </a:r>
                      <a:endParaRPr lang="en-GB" dirty="0"/>
                    </a:p>
                  </a:txBody>
                  <a:tcPr/>
                </a:tc>
                <a:extLst>
                  <a:ext uri="{0D108BD9-81ED-4DB2-BD59-A6C34878D82A}">
                    <a16:rowId xmlns:a16="http://schemas.microsoft.com/office/drawing/2014/main" val="1193585012"/>
                  </a:ext>
                </a:extLst>
              </a:tr>
              <a:tr h="370840">
                <a:tc>
                  <a:txBody>
                    <a:bodyPr/>
                    <a:lstStyle/>
                    <a:p>
                      <a:pPr algn="ctr"/>
                      <a:r>
                        <a:rPr lang="pl-PL" dirty="0"/>
                        <a:t>Accuracy</a:t>
                      </a:r>
                      <a:endParaRPr lang="en-GB" dirty="0"/>
                    </a:p>
                  </a:txBody>
                  <a:tcPr/>
                </a:tc>
                <a:tc>
                  <a:txBody>
                    <a:bodyPr/>
                    <a:lstStyle/>
                    <a:p>
                      <a:pPr algn="ctr"/>
                      <a:r>
                        <a:rPr lang="pl-PL" dirty="0"/>
                        <a:t>Predictions</a:t>
                      </a:r>
                      <a:endParaRPr lang="en-GB" dirty="0"/>
                    </a:p>
                  </a:txBody>
                  <a:tcPr/>
                </a:tc>
                <a:tc>
                  <a:txBody>
                    <a:bodyPr/>
                    <a:lstStyle/>
                    <a:p>
                      <a:pPr algn="ctr"/>
                      <a:r>
                        <a:rPr lang="pl-PL" dirty="0"/>
                        <a:t>Model monitoring</a:t>
                      </a:r>
                      <a:endParaRPr lang="en-GB" dirty="0"/>
                    </a:p>
                  </a:txBody>
                  <a:tcPr/>
                </a:tc>
                <a:extLst>
                  <a:ext uri="{0D108BD9-81ED-4DB2-BD59-A6C34878D82A}">
                    <a16:rowId xmlns:a16="http://schemas.microsoft.com/office/drawing/2014/main" val="1849461832"/>
                  </a:ext>
                </a:extLst>
              </a:tr>
              <a:tr h="370840">
                <a:tc>
                  <a:txBody>
                    <a:bodyPr/>
                    <a:lstStyle/>
                    <a:p>
                      <a:pPr algn="ctr"/>
                      <a:r>
                        <a:rPr lang="pl-PL" dirty="0"/>
                        <a:t>F1 Score</a:t>
                      </a:r>
                      <a:endParaRPr lang="en-GB" dirty="0"/>
                    </a:p>
                  </a:txBody>
                  <a:tcPr/>
                </a:tc>
                <a:tc>
                  <a:txBody>
                    <a:bodyPr/>
                    <a:lstStyle/>
                    <a:p>
                      <a:pPr algn="ctr"/>
                      <a:r>
                        <a:rPr lang="pl-PL" dirty="0"/>
                        <a:t>Predictions</a:t>
                      </a:r>
                      <a:endParaRPr lang="en-GB" dirty="0"/>
                    </a:p>
                  </a:txBody>
                  <a:tcPr/>
                </a:tc>
                <a:tc>
                  <a:txBody>
                    <a:bodyPr/>
                    <a:lstStyle/>
                    <a:p>
                      <a:pPr algn="ctr"/>
                      <a:r>
                        <a:rPr lang="pl-PL" dirty="0"/>
                        <a:t>Model monitoring</a:t>
                      </a:r>
                      <a:endParaRPr lang="en-GB" dirty="0"/>
                    </a:p>
                  </a:txBody>
                  <a:tcPr/>
                </a:tc>
                <a:extLst>
                  <a:ext uri="{0D108BD9-81ED-4DB2-BD59-A6C34878D82A}">
                    <a16:rowId xmlns:a16="http://schemas.microsoft.com/office/drawing/2014/main" val="2616205618"/>
                  </a:ext>
                </a:extLst>
              </a:tr>
              <a:tr h="370840">
                <a:tc>
                  <a:txBody>
                    <a:bodyPr/>
                    <a:lstStyle/>
                    <a:p>
                      <a:pPr algn="ctr"/>
                      <a:r>
                        <a:rPr lang="pl-PL" dirty="0"/>
                        <a:t>Features distributions</a:t>
                      </a:r>
                      <a:endParaRPr lang="en-GB" dirty="0"/>
                    </a:p>
                  </a:txBody>
                  <a:tcPr/>
                </a:tc>
                <a:tc>
                  <a:txBody>
                    <a:bodyPr/>
                    <a:lstStyle/>
                    <a:p>
                      <a:pPr algn="ctr"/>
                      <a:r>
                        <a:rPr lang="pl-PL" dirty="0"/>
                        <a:t>Input data</a:t>
                      </a:r>
                      <a:endParaRPr lang="en-GB" dirty="0"/>
                    </a:p>
                  </a:txBody>
                  <a:tcPr/>
                </a:tc>
                <a:tc>
                  <a:txBody>
                    <a:bodyPr/>
                    <a:lstStyle/>
                    <a:p>
                      <a:pPr algn="ctr"/>
                      <a:r>
                        <a:rPr lang="pl-PL" dirty="0"/>
                        <a:t>Model monitoring</a:t>
                      </a:r>
                      <a:endParaRPr lang="en-GB" dirty="0"/>
                    </a:p>
                  </a:txBody>
                  <a:tcPr/>
                </a:tc>
                <a:extLst>
                  <a:ext uri="{0D108BD9-81ED-4DB2-BD59-A6C34878D82A}">
                    <a16:rowId xmlns:a16="http://schemas.microsoft.com/office/drawing/2014/main" val="2427228299"/>
                  </a:ext>
                </a:extLst>
              </a:tr>
              <a:tr h="370840">
                <a:tc>
                  <a:txBody>
                    <a:bodyPr/>
                    <a:lstStyle/>
                    <a:p>
                      <a:pPr algn="ctr"/>
                      <a:r>
                        <a:rPr lang="pl-PL" dirty="0"/>
                        <a:t>Outliers check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Input data</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Sanity check</a:t>
                      </a:r>
                      <a:endParaRPr lang="en-GB" dirty="0"/>
                    </a:p>
                  </a:txBody>
                  <a:tcPr/>
                </a:tc>
                <a:extLst>
                  <a:ext uri="{0D108BD9-81ED-4DB2-BD59-A6C34878D82A}">
                    <a16:rowId xmlns:a16="http://schemas.microsoft.com/office/drawing/2014/main" val="2945023872"/>
                  </a:ext>
                </a:extLst>
              </a:tr>
              <a:tr h="370840">
                <a:tc>
                  <a:txBody>
                    <a:bodyPr/>
                    <a:lstStyle/>
                    <a:p>
                      <a:pPr algn="ctr"/>
                      <a:r>
                        <a:rPr lang="pl-PL" dirty="0"/>
                        <a:t>Non empty values</a:t>
                      </a:r>
                      <a:endParaRPr lang="en-GB" dirty="0"/>
                    </a:p>
                  </a:txBody>
                  <a:tcPr/>
                </a:tc>
                <a:tc>
                  <a:txBody>
                    <a:bodyPr/>
                    <a:lstStyle/>
                    <a:p>
                      <a:pPr algn="ctr"/>
                      <a:r>
                        <a:rPr lang="pl-PL" dirty="0"/>
                        <a:t>Input data</a:t>
                      </a:r>
                      <a:endParaRPr lang="en-GB" dirty="0"/>
                    </a:p>
                  </a:txBody>
                  <a:tcPr/>
                </a:tc>
                <a:tc>
                  <a:txBody>
                    <a:bodyPr/>
                    <a:lstStyle/>
                    <a:p>
                      <a:pPr algn="ctr"/>
                      <a:r>
                        <a:rPr lang="pl-PL" dirty="0"/>
                        <a:t>Sanity check</a:t>
                      </a:r>
                      <a:endParaRPr lang="en-GB" dirty="0"/>
                    </a:p>
                  </a:txBody>
                  <a:tcPr/>
                </a:tc>
                <a:extLst>
                  <a:ext uri="{0D108BD9-81ED-4DB2-BD59-A6C34878D82A}">
                    <a16:rowId xmlns:a16="http://schemas.microsoft.com/office/drawing/2014/main" val="1899077005"/>
                  </a:ext>
                </a:extLst>
              </a:tr>
              <a:tr h="370840">
                <a:tc>
                  <a:txBody>
                    <a:bodyPr/>
                    <a:lstStyle/>
                    <a:p>
                      <a:pPr algn="ctr"/>
                      <a:r>
                        <a:rPr lang="pl-PL" dirty="0"/>
                        <a:t>Sentences similarity</a:t>
                      </a:r>
                      <a:endParaRPr lang="en-GB" dirty="0"/>
                    </a:p>
                  </a:txBody>
                  <a:tcPr/>
                </a:tc>
                <a:tc>
                  <a:txBody>
                    <a:bodyPr/>
                    <a:lstStyle/>
                    <a:p>
                      <a:pPr algn="ctr"/>
                      <a:r>
                        <a:rPr lang="pl-PL" dirty="0"/>
                        <a:t>Input data</a:t>
                      </a:r>
                      <a:endParaRPr lang="en-GB" dirty="0"/>
                    </a:p>
                  </a:txBody>
                  <a:tcPr/>
                </a:tc>
                <a:tc>
                  <a:txBody>
                    <a:bodyPr/>
                    <a:lstStyle/>
                    <a:p>
                      <a:pPr algn="ctr"/>
                      <a:r>
                        <a:rPr lang="pl-PL" dirty="0"/>
                        <a:t>Model monitoring</a:t>
                      </a:r>
                      <a:endParaRPr lang="en-GB" dirty="0"/>
                    </a:p>
                  </a:txBody>
                  <a:tcPr/>
                </a:tc>
                <a:extLst>
                  <a:ext uri="{0D108BD9-81ED-4DB2-BD59-A6C34878D82A}">
                    <a16:rowId xmlns:a16="http://schemas.microsoft.com/office/drawing/2014/main" val="1919514040"/>
                  </a:ext>
                </a:extLst>
              </a:tr>
              <a:tr h="370840">
                <a:tc>
                  <a:txBody>
                    <a:bodyPr/>
                    <a:lstStyle/>
                    <a:p>
                      <a:pPr algn="ctr"/>
                      <a:r>
                        <a:rPr lang="pl-PL" dirty="0"/>
                        <a:t>Number of features</a:t>
                      </a:r>
                      <a:endParaRPr lang="en-GB" dirty="0"/>
                    </a:p>
                  </a:txBody>
                  <a:tcPr/>
                </a:tc>
                <a:tc>
                  <a:txBody>
                    <a:bodyPr/>
                    <a:lstStyle/>
                    <a:p>
                      <a:pPr algn="ctr"/>
                      <a:r>
                        <a:rPr lang="pl-PL" dirty="0"/>
                        <a:t>Input data</a:t>
                      </a:r>
                      <a:endParaRPr lang="en-GB" dirty="0"/>
                    </a:p>
                  </a:txBody>
                  <a:tcPr/>
                </a:tc>
                <a:tc>
                  <a:txBody>
                    <a:bodyPr/>
                    <a:lstStyle/>
                    <a:p>
                      <a:pPr algn="ctr"/>
                      <a:r>
                        <a:rPr lang="pl-PL" dirty="0"/>
                        <a:t>Model monitoring</a:t>
                      </a:r>
                      <a:endParaRPr lang="en-GB" dirty="0"/>
                    </a:p>
                  </a:txBody>
                  <a:tcPr/>
                </a:tc>
                <a:extLst>
                  <a:ext uri="{0D108BD9-81ED-4DB2-BD59-A6C34878D82A}">
                    <a16:rowId xmlns:a16="http://schemas.microsoft.com/office/drawing/2014/main" val="3601727754"/>
                  </a:ext>
                </a:extLst>
              </a:tr>
            </a:tbl>
          </a:graphicData>
        </a:graphic>
      </p:graphicFrame>
    </p:spTree>
    <p:extLst>
      <p:ext uri="{BB962C8B-B14F-4D97-AF65-F5344CB8AC3E}">
        <p14:creationId xmlns:p14="http://schemas.microsoft.com/office/powerpoint/2010/main" val="5298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8471-3887-45B4-9B9A-F0AC6D4EC76C}"/>
              </a:ext>
            </a:extLst>
          </p:cNvPr>
          <p:cNvSpPr>
            <a:spLocks noGrp="1"/>
          </p:cNvSpPr>
          <p:nvPr>
            <p:ph type="title"/>
          </p:nvPr>
        </p:nvSpPr>
        <p:spPr/>
        <p:txBody>
          <a:bodyPr/>
          <a:lstStyle/>
          <a:p>
            <a:r>
              <a:rPr lang="pl-PL" dirty="0"/>
              <a:t>Agenda</a:t>
            </a:r>
            <a:endParaRPr lang="en-GB" dirty="0"/>
          </a:p>
        </p:txBody>
      </p:sp>
      <p:sp>
        <p:nvSpPr>
          <p:cNvPr id="3" name="Content Placeholder 2">
            <a:extLst>
              <a:ext uri="{FF2B5EF4-FFF2-40B4-BE49-F238E27FC236}">
                <a16:creationId xmlns:a16="http://schemas.microsoft.com/office/drawing/2014/main" id="{C2982F66-1A79-462B-8337-2365375711A8}"/>
              </a:ext>
            </a:extLst>
          </p:cNvPr>
          <p:cNvSpPr>
            <a:spLocks noGrp="1"/>
          </p:cNvSpPr>
          <p:nvPr>
            <p:ph idx="1"/>
          </p:nvPr>
        </p:nvSpPr>
        <p:spPr/>
        <p:txBody>
          <a:bodyPr/>
          <a:lstStyle/>
          <a:p>
            <a:r>
              <a:rPr lang="pl-PL" dirty="0"/>
              <a:t>Feasibility Analysis</a:t>
            </a:r>
          </a:p>
          <a:p>
            <a:pPr lvl="1"/>
            <a:r>
              <a:rPr lang="pl-PL" dirty="0"/>
              <a:t>Business case</a:t>
            </a:r>
          </a:p>
          <a:p>
            <a:pPr lvl="1"/>
            <a:r>
              <a:rPr lang="pl-PL" dirty="0"/>
              <a:t>Data profiling</a:t>
            </a:r>
          </a:p>
          <a:p>
            <a:pPr lvl="1"/>
            <a:r>
              <a:rPr lang="pl-PL" dirty="0"/>
              <a:t>Feasibility considerations</a:t>
            </a:r>
          </a:p>
          <a:p>
            <a:pPr lvl="1"/>
            <a:r>
              <a:rPr lang="pl-PL" dirty="0"/>
              <a:t>Further discussion</a:t>
            </a:r>
          </a:p>
          <a:p>
            <a:r>
              <a:rPr lang="pl-PL" dirty="0"/>
              <a:t>Productionalization</a:t>
            </a:r>
          </a:p>
          <a:p>
            <a:pPr lvl="1"/>
            <a:r>
              <a:rPr lang="pl-PL" dirty="0"/>
              <a:t>Architecture</a:t>
            </a:r>
          </a:p>
          <a:p>
            <a:pPr lvl="1"/>
            <a:r>
              <a:rPr lang="pl-PL" dirty="0"/>
              <a:t>Process of productionalization</a:t>
            </a:r>
          </a:p>
          <a:p>
            <a:pPr lvl="1"/>
            <a:r>
              <a:rPr lang="pl-PL" dirty="0"/>
              <a:t>Deployment</a:t>
            </a:r>
          </a:p>
          <a:p>
            <a:pPr lvl="1"/>
            <a:r>
              <a:rPr lang="pl-PL" dirty="0"/>
              <a:t>Monitoring plan (AKA what can go wrong...)</a:t>
            </a:r>
          </a:p>
          <a:p>
            <a:pPr lvl="1"/>
            <a:r>
              <a:rPr lang="pl-PL" dirty="0"/>
              <a:t>Tools for monitoring</a:t>
            </a:r>
          </a:p>
        </p:txBody>
      </p:sp>
    </p:spTree>
    <p:extLst>
      <p:ext uri="{BB962C8B-B14F-4D97-AF65-F5344CB8AC3E}">
        <p14:creationId xmlns:p14="http://schemas.microsoft.com/office/powerpoint/2010/main" val="151721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DBA8-58C6-4551-B020-FBB68C812343}"/>
              </a:ext>
            </a:extLst>
          </p:cNvPr>
          <p:cNvSpPr>
            <a:spLocks noGrp="1"/>
          </p:cNvSpPr>
          <p:nvPr>
            <p:ph type="title"/>
          </p:nvPr>
        </p:nvSpPr>
        <p:spPr/>
        <p:txBody>
          <a:bodyPr/>
          <a:lstStyle/>
          <a:p>
            <a:r>
              <a:rPr lang="pl-PL" dirty="0"/>
              <a:t>Different points of view...</a:t>
            </a:r>
            <a:endParaRPr lang="en-GB" dirty="0"/>
          </a:p>
        </p:txBody>
      </p:sp>
      <p:pic>
        <p:nvPicPr>
          <p:cNvPr id="5" name="Content Placeholder 4">
            <a:extLst>
              <a:ext uri="{FF2B5EF4-FFF2-40B4-BE49-F238E27FC236}">
                <a16:creationId xmlns:a16="http://schemas.microsoft.com/office/drawing/2014/main" id="{0603FC51-1A83-4DBA-B3F4-DCC13AED3C24}"/>
              </a:ext>
            </a:extLst>
          </p:cNvPr>
          <p:cNvPicPr>
            <a:picLocks noGrp="1" noChangeAspect="1"/>
          </p:cNvPicPr>
          <p:nvPr>
            <p:ph idx="1"/>
          </p:nvPr>
        </p:nvPicPr>
        <p:blipFill>
          <a:blip r:embed="rId2"/>
          <a:stretch>
            <a:fillRect/>
          </a:stretch>
        </p:blipFill>
        <p:spPr>
          <a:xfrm>
            <a:off x="2746652" y="1846263"/>
            <a:ext cx="6759021" cy="4022725"/>
          </a:xfrm>
        </p:spPr>
      </p:pic>
      <p:sp>
        <p:nvSpPr>
          <p:cNvPr id="7" name="TextBox 6">
            <a:extLst>
              <a:ext uri="{FF2B5EF4-FFF2-40B4-BE49-F238E27FC236}">
                <a16:creationId xmlns:a16="http://schemas.microsoft.com/office/drawing/2014/main" id="{18AAD5C8-5FF0-49C9-A422-44285E534572}"/>
              </a:ext>
            </a:extLst>
          </p:cNvPr>
          <p:cNvSpPr txBox="1"/>
          <p:nvPr/>
        </p:nvSpPr>
        <p:spPr>
          <a:xfrm>
            <a:off x="8444753" y="5977891"/>
            <a:ext cx="6096000" cy="369332"/>
          </a:xfrm>
          <a:prstGeom prst="rect">
            <a:avLst/>
          </a:prstGeom>
          <a:noFill/>
        </p:spPr>
        <p:txBody>
          <a:bodyPr wrap="square">
            <a:spAutoFit/>
          </a:bodyPr>
          <a:lstStyle/>
          <a:p>
            <a:r>
              <a:rPr lang="en-GB" dirty="0"/>
              <a:t>arXiv:1907.04461v1 [</a:t>
            </a:r>
            <a:r>
              <a:rPr lang="en-GB" dirty="0" err="1"/>
              <a:t>cs.LG</a:t>
            </a:r>
            <a:r>
              <a:rPr lang="en-GB" dirty="0"/>
              <a:t>] 9 Jul 2019</a:t>
            </a:r>
          </a:p>
        </p:txBody>
      </p:sp>
    </p:spTree>
    <p:extLst>
      <p:ext uri="{BB962C8B-B14F-4D97-AF65-F5344CB8AC3E}">
        <p14:creationId xmlns:p14="http://schemas.microsoft.com/office/powerpoint/2010/main" val="194705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E1AD-B691-4EEA-A283-B7DC05AE2921}"/>
              </a:ext>
            </a:extLst>
          </p:cNvPr>
          <p:cNvSpPr>
            <a:spLocks noGrp="1"/>
          </p:cNvSpPr>
          <p:nvPr>
            <p:ph type="title"/>
          </p:nvPr>
        </p:nvSpPr>
        <p:spPr/>
        <p:txBody>
          <a:bodyPr/>
          <a:lstStyle/>
          <a:p>
            <a:r>
              <a:rPr lang="pl-PL" dirty="0"/>
              <a:t>Different points of view...</a:t>
            </a:r>
            <a:endParaRPr lang="en-GB" dirty="0"/>
          </a:p>
        </p:txBody>
      </p:sp>
      <p:sp>
        <p:nvSpPr>
          <p:cNvPr id="3" name="Content Placeholder 2">
            <a:extLst>
              <a:ext uri="{FF2B5EF4-FFF2-40B4-BE49-F238E27FC236}">
                <a16:creationId xmlns:a16="http://schemas.microsoft.com/office/drawing/2014/main" id="{90D5C9B8-20EB-44BB-B9A4-11519617B8C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DFC7F55-E91F-4952-B050-F87A658EFC3F}"/>
              </a:ext>
            </a:extLst>
          </p:cNvPr>
          <p:cNvPicPr>
            <a:picLocks noChangeAspect="1"/>
          </p:cNvPicPr>
          <p:nvPr/>
        </p:nvPicPr>
        <p:blipFill>
          <a:blip r:embed="rId2"/>
          <a:stretch>
            <a:fillRect/>
          </a:stretch>
        </p:blipFill>
        <p:spPr>
          <a:xfrm>
            <a:off x="1856783" y="1737360"/>
            <a:ext cx="8478433" cy="4048690"/>
          </a:xfrm>
          <a:prstGeom prst="rect">
            <a:avLst/>
          </a:prstGeom>
        </p:spPr>
      </p:pic>
      <p:sp>
        <p:nvSpPr>
          <p:cNvPr id="7" name="TextBox 6">
            <a:extLst>
              <a:ext uri="{FF2B5EF4-FFF2-40B4-BE49-F238E27FC236}">
                <a16:creationId xmlns:a16="http://schemas.microsoft.com/office/drawing/2014/main" id="{D653901E-E314-4D04-B9F5-D730510C4742}"/>
              </a:ext>
            </a:extLst>
          </p:cNvPr>
          <p:cNvSpPr txBox="1"/>
          <p:nvPr/>
        </p:nvSpPr>
        <p:spPr>
          <a:xfrm>
            <a:off x="7727576" y="5977468"/>
            <a:ext cx="4745317" cy="400110"/>
          </a:xfrm>
          <a:prstGeom prst="rect">
            <a:avLst/>
          </a:prstGeom>
          <a:noFill/>
        </p:spPr>
        <p:txBody>
          <a:bodyPr wrap="square">
            <a:spAutoFit/>
          </a:bodyPr>
          <a:lstStyle/>
          <a:p>
            <a:r>
              <a:rPr lang="en-GB" sz="1000" dirty="0"/>
              <a:t>https://cloud.google.com/architecture/mlops-continuous-delivery-and-automation-pipelines-in-machine-learning</a:t>
            </a:r>
          </a:p>
        </p:txBody>
      </p:sp>
    </p:spTree>
    <p:extLst>
      <p:ext uri="{BB962C8B-B14F-4D97-AF65-F5344CB8AC3E}">
        <p14:creationId xmlns:p14="http://schemas.microsoft.com/office/powerpoint/2010/main" val="195911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20AB-5B01-4D4F-8863-1F69331162D1}"/>
              </a:ext>
            </a:extLst>
          </p:cNvPr>
          <p:cNvSpPr>
            <a:spLocks noGrp="1"/>
          </p:cNvSpPr>
          <p:nvPr>
            <p:ph type="title"/>
          </p:nvPr>
        </p:nvSpPr>
        <p:spPr/>
        <p:txBody>
          <a:bodyPr/>
          <a:lstStyle/>
          <a:p>
            <a:r>
              <a:rPr lang="pl-PL" dirty="0"/>
              <a:t>CRISP DM</a:t>
            </a:r>
            <a:endParaRPr lang="en-GB" dirty="0"/>
          </a:p>
        </p:txBody>
      </p:sp>
      <p:pic>
        <p:nvPicPr>
          <p:cNvPr id="5" name="Content Placeholder 4">
            <a:extLst>
              <a:ext uri="{FF2B5EF4-FFF2-40B4-BE49-F238E27FC236}">
                <a16:creationId xmlns:a16="http://schemas.microsoft.com/office/drawing/2014/main" id="{6460CE22-2B0F-4D1C-B79B-B50A931472C0}"/>
              </a:ext>
            </a:extLst>
          </p:cNvPr>
          <p:cNvPicPr>
            <a:picLocks noGrp="1" noChangeAspect="1"/>
          </p:cNvPicPr>
          <p:nvPr>
            <p:ph idx="1"/>
          </p:nvPr>
        </p:nvPicPr>
        <p:blipFill>
          <a:blip r:embed="rId2"/>
          <a:stretch>
            <a:fillRect/>
          </a:stretch>
        </p:blipFill>
        <p:spPr>
          <a:xfrm>
            <a:off x="4562095" y="1846263"/>
            <a:ext cx="3128136" cy="4022725"/>
          </a:xfrm>
        </p:spPr>
      </p:pic>
      <p:sp>
        <p:nvSpPr>
          <p:cNvPr id="7" name="TextBox 6">
            <a:extLst>
              <a:ext uri="{FF2B5EF4-FFF2-40B4-BE49-F238E27FC236}">
                <a16:creationId xmlns:a16="http://schemas.microsoft.com/office/drawing/2014/main" id="{810643FA-16E0-4B0C-8DC7-AEBFB7EDF0EB}"/>
              </a:ext>
            </a:extLst>
          </p:cNvPr>
          <p:cNvSpPr txBox="1"/>
          <p:nvPr/>
        </p:nvSpPr>
        <p:spPr>
          <a:xfrm>
            <a:off x="8510494" y="5917310"/>
            <a:ext cx="6096000" cy="369332"/>
          </a:xfrm>
          <a:prstGeom prst="rect">
            <a:avLst/>
          </a:prstGeom>
          <a:noFill/>
        </p:spPr>
        <p:txBody>
          <a:bodyPr wrap="square">
            <a:spAutoFit/>
          </a:bodyPr>
          <a:lstStyle/>
          <a:p>
            <a:r>
              <a:rPr lang="en-GB" dirty="0"/>
              <a:t>arXiv:1907.04461v1 [</a:t>
            </a:r>
            <a:r>
              <a:rPr lang="en-GB" dirty="0" err="1"/>
              <a:t>cs.LG</a:t>
            </a:r>
            <a:r>
              <a:rPr lang="en-GB" dirty="0"/>
              <a:t>] 9 Jul 2019</a:t>
            </a:r>
          </a:p>
        </p:txBody>
      </p:sp>
    </p:spTree>
    <p:extLst>
      <p:ext uri="{BB962C8B-B14F-4D97-AF65-F5344CB8AC3E}">
        <p14:creationId xmlns:p14="http://schemas.microsoft.com/office/powerpoint/2010/main" val="42925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4DB9-BB8F-4416-AD37-F074A5E6B935}"/>
              </a:ext>
            </a:extLst>
          </p:cNvPr>
          <p:cNvSpPr>
            <a:spLocks noGrp="1"/>
          </p:cNvSpPr>
          <p:nvPr>
            <p:ph type="title"/>
          </p:nvPr>
        </p:nvSpPr>
        <p:spPr/>
        <p:txBody>
          <a:bodyPr/>
          <a:lstStyle/>
          <a:p>
            <a:r>
              <a:rPr lang="pl-PL" dirty="0"/>
              <a:t>Business case</a:t>
            </a:r>
            <a:endParaRPr lang="en-GB" dirty="0"/>
          </a:p>
        </p:txBody>
      </p:sp>
      <p:sp>
        <p:nvSpPr>
          <p:cNvPr id="3" name="Content Placeholder 2">
            <a:extLst>
              <a:ext uri="{FF2B5EF4-FFF2-40B4-BE49-F238E27FC236}">
                <a16:creationId xmlns:a16="http://schemas.microsoft.com/office/drawing/2014/main" id="{A3B801A2-5306-4467-B605-6295DEF9E282}"/>
              </a:ext>
            </a:extLst>
          </p:cNvPr>
          <p:cNvSpPr>
            <a:spLocks noGrp="1"/>
          </p:cNvSpPr>
          <p:nvPr>
            <p:ph idx="1"/>
          </p:nvPr>
        </p:nvSpPr>
        <p:spPr/>
        <p:txBody>
          <a:bodyPr/>
          <a:lstStyle/>
          <a:p>
            <a:pPr>
              <a:lnSpc>
                <a:spcPct val="120000"/>
              </a:lnSpc>
              <a:buFont typeface="Arial" panose="020B0604020202020204" pitchFamily="34" charset="0"/>
              <a:buChar char="•"/>
            </a:pPr>
            <a:r>
              <a:rPr lang="pl-PL" sz="1900" dirty="0"/>
              <a:t> regulatory ogranization needs </a:t>
            </a:r>
            <a:r>
              <a:rPr lang="en-GB" sz="1900" dirty="0"/>
              <a:t>an automated sentiment analysis tool </a:t>
            </a:r>
            <a:r>
              <a:rPr lang="pl-PL" sz="1900" dirty="0"/>
              <a:t>that will help </a:t>
            </a:r>
            <a:r>
              <a:rPr lang="en-GB" sz="1900" dirty="0"/>
              <a:t>to quickly</a:t>
            </a:r>
            <a:r>
              <a:rPr lang="pl-PL" sz="1900" dirty="0"/>
              <a:t> </a:t>
            </a:r>
            <a:r>
              <a:rPr lang="en-GB" sz="1900" dirty="0"/>
              <a:t>identify optimal</a:t>
            </a:r>
            <a:r>
              <a:rPr lang="pl-PL" sz="1900" dirty="0"/>
              <a:t>/suboptimal</a:t>
            </a:r>
            <a:r>
              <a:rPr lang="en-GB" sz="1900" dirty="0"/>
              <a:t> clinical trial properties</a:t>
            </a:r>
            <a:r>
              <a:rPr lang="pl-PL" sz="1900" dirty="0"/>
              <a:t> from widely acessible EPARs (</a:t>
            </a:r>
            <a:r>
              <a:rPr lang="en-GB" sz="1900" dirty="0"/>
              <a:t>European Public Assessment Report</a:t>
            </a:r>
            <a:r>
              <a:rPr lang="pl-PL" sz="1900" dirty="0"/>
              <a:t>) </a:t>
            </a:r>
          </a:p>
          <a:p>
            <a:pPr>
              <a:lnSpc>
                <a:spcPct val="120000"/>
              </a:lnSpc>
              <a:buFont typeface="Arial" panose="020B0604020202020204" pitchFamily="34" charset="0"/>
              <a:buChar char="•"/>
            </a:pPr>
            <a:r>
              <a:rPr lang="pl-PL" sz="1900" dirty="0"/>
              <a:t> tool should be able to intake a file with extracted sentences, produce the predictions and deliver them to the user</a:t>
            </a:r>
          </a:p>
          <a:p>
            <a:pPr>
              <a:lnSpc>
                <a:spcPct val="120000"/>
              </a:lnSpc>
              <a:buFont typeface="Arial" panose="020B0604020202020204" pitchFamily="34" charset="0"/>
              <a:buChar char="•"/>
            </a:pPr>
            <a:r>
              <a:rPr lang="pl-PL" sz="1900" dirty="0"/>
              <a:t> user expects to see a sentence laballed as a phrase with „Positive”, „Negative” or „Neutral” sentiment</a:t>
            </a:r>
          </a:p>
          <a:p>
            <a:pPr>
              <a:lnSpc>
                <a:spcPct val="120000"/>
              </a:lnSpc>
              <a:buFont typeface="Arial" panose="020B0604020202020204" pitchFamily="34" charset="0"/>
              <a:buChar char="•"/>
            </a:pPr>
            <a:r>
              <a:rPr lang="pl-PL" sz="1900" dirty="0"/>
              <a:t> for labelling, subject matter experts are needed what makes building training dataset more of a challenge</a:t>
            </a:r>
          </a:p>
          <a:p>
            <a:endParaRPr lang="pl-PL" dirty="0"/>
          </a:p>
        </p:txBody>
      </p:sp>
    </p:spTree>
    <p:extLst>
      <p:ext uri="{BB962C8B-B14F-4D97-AF65-F5344CB8AC3E}">
        <p14:creationId xmlns:p14="http://schemas.microsoft.com/office/powerpoint/2010/main" val="310443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7FEE-57E8-4D92-A800-E1FEA0B19717}"/>
              </a:ext>
            </a:extLst>
          </p:cNvPr>
          <p:cNvSpPr>
            <a:spLocks noGrp="1"/>
          </p:cNvSpPr>
          <p:nvPr>
            <p:ph type="title"/>
          </p:nvPr>
        </p:nvSpPr>
        <p:spPr/>
        <p:txBody>
          <a:bodyPr/>
          <a:lstStyle/>
          <a:p>
            <a:r>
              <a:rPr lang="pl-PL" dirty="0"/>
              <a:t>Data profiling</a:t>
            </a:r>
            <a:endParaRPr lang="en-GB" dirty="0"/>
          </a:p>
        </p:txBody>
      </p:sp>
      <p:sp>
        <p:nvSpPr>
          <p:cNvPr id="3" name="Content Placeholder 2">
            <a:extLst>
              <a:ext uri="{FF2B5EF4-FFF2-40B4-BE49-F238E27FC236}">
                <a16:creationId xmlns:a16="http://schemas.microsoft.com/office/drawing/2014/main" id="{C7CAC558-4E3D-43C8-9571-0F5FE3DB4168}"/>
              </a:ext>
            </a:extLst>
          </p:cNvPr>
          <p:cNvSpPr>
            <a:spLocks noGrp="1"/>
          </p:cNvSpPr>
          <p:nvPr>
            <p:ph idx="1"/>
          </p:nvPr>
        </p:nvSpPr>
        <p:spPr>
          <a:xfrm>
            <a:off x="1097280" y="1845734"/>
            <a:ext cx="10058400" cy="4143940"/>
          </a:xfrm>
        </p:spPr>
        <p:txBody>
          <a:bodyPr>
            <a:normAutofit fontScale="92500" lnSpcReduction="20000"/>
          </a:bodyPr>
          <a:lstStyle/>
          <a:p>
            <a:pPr>
              <a:lnSpc>
                <a:spcPct val="120000"/>
              </a:lnSpc>
              <a:buFont typeface="Arial" panose="020B0604020202020204" pitchFamily="34" charset="0"/>
              <a:buChar char="•"/>
            </a:pPr>
            <a:r>
              <a:rPr lang="pl-PL" dirty="0"/>
              <a:t> Number of observations: 266 observations</a:t>
            </a:r>
          </a:p>
          <a:p>
            <a:pPr>
              <a:lnSpc>
                <a:spcPct val="120000"/>
              </a:lnSpc>
              <a:buFont typeface="Arial" panose="020B0604020202020204" pitchFamily="34" charset="0"/>
              <a:buChar char="•"/>
            </a:pPr>
            <a:r>
              <a:rPr lang="pl-PL" dirty="0"/>
              <a:t> Number of observations after duplicates removal: 233 (12% decrease)</a:t>
            </a:r>
          </a:p>
          <a:p>
            <a:pPr>
              <a:lnSpc>
                <a:spcPct val="120000"/>
              </a:lnSpc>
              <a:buFont typeface="Arial" panose="020B0604020202020204" pitchFamily="34" charset="0"/>
              <a:buChar char="•"/>
            </a:pPr>
            <a:r>
              <a:rPr lang="pl-PL" dirty="0"/>
              <a:t> Data quality check - no missing values, correct labeling   </a:t>
            </a:r>
          </a:p>
          <a:p>
            <a:pPr>
              <a:lnSpc>
                <a:spcPct val="120000"/>
              </a:lnSpc>
              <a:buFont typeface="Arial" panose="020B0604020202020204" pitchFamily="34" charset="0"/>
              <a:buChar char="•"/>
            </a:pPr>
            <a:r>
              <a:rPr lang="pl-PL" dirty="0"/>
              <a:t> Inbalanced dataset: 60%, 27%, 12% for positive, neutral, negative classes</a:t>
            </a:r>
          </a:p>
          <a:p>
            <a:pPr>
              <a:lnSpc>
                <a:spcPct val="120000"/>
              </a:lnSpc>
              <a:buFont typeface="Arial" panose="020B0604020202020204" pitchFamily="34" charset="0"/>
              <a:buChar char="•"/>
            </a:pPr>
            <a:r>
              <a:rPr lang="pl-PL" dirty="0"/>
              <a:t> Number of features: after corpus cleaning* we have 971 unique words (on average 15 per sentence, after sentence preprocessing)</a:t>
            </a:r>
          </a:p>
          <a:p>
            <a:pPr>
              <a:lnSpc>
                <a:spcPct val="120000"/>
              </a:lnSpc>
              <a:buFont typeface="Arial" panose="020B0604020202020204" pitchFamily="34" charset="0"/>
              <a:buChar char="•"/>
            </a:pPr>
            <a:r>
              <a:rPr lang="pl-PL" dirty="0"/>
              <a:t> </a:t>
            </a:r>
            <a:r>
              <a:rPr lang="en-GB" dirty="0"/>
              <a:t>There are no visible, significant differences between most common words in positive, negative and neutral sentences</a:t>
            </a:r>
            <a:endParaRPr lang="pl-PL" dirty="0"/>
          </a:p>
          <a:p>
            <a:pPr marL="0" indent="0">
              <a:buNone/>
            </a:pPr>
            <a:r>
              <a:rPr lang="pl-PL" dirty="0"/>
              <a:t> </a:t>
            </a:r>
          </a:p>
          <a:p>
            <a:pPr marL="0" indent="0">
              <a:buNone/>
            </a:pPr>
            <a:r>
              <a:rPr lang="pl-PL" dirty="0"/>
              <a:t>* </a:t>
            </a:r>
            <a:r>
              <a:rPr lang="pl-PL" sz="1600" dirty="0"/>
              <a:t>lowercasing, steeming, lemmatization, removing nonalpha characters</a:t>
            </a:r>
            <a:endParaRPr lang="pl-PL" dirty="0"/>
          </a:p>
        </p:txBody>
      </p:sp>
    </p:spTree>
    <p:extLst>
      <p:ext uri="{BB962C8B-B14F-4D97-AF65-F5344CB8AC3E}">
        <p14:creationId xmlns:p14="http://schemas.microsoft.com/office/powerpoint/2010/main" val="17651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7FEE-57E8-4D92-A800-E1FEA0B19717}"/>
              </a:ext>
            </a:extLst>
          </p:cNvPr>
          <p:cNvSpPr>
            <a:spLocks noGrp="1"/>
          </p:cNvSpPr>
          <p:nvPr>
            <p:ph type="title"/>
          </p:nvPr>
        </p:nvSpPr>
        <p:spPr/>
        <p:txBody>
          <a:bodyPr/>
          <a:lstStyle/>
          <a:p>
            <a:r>
              <a:rPr lang="pl-PL" dirty="0"/>
              <a:t>Data profiling – cntd.</a:t>
            </a:r>
            <a:endParaRPr lang="en-GB" dirty="0"/>
          </a:p>
        </p:txBody>
      </p:sp>
      <p:sp>
        <p:nvSpPr>
          <p:cNvPr id="3" name="Content Placeholder 2">
            <a:extLst>
              <a:ext uri="{FF2B5EF4-FFF2-40B4-BE49-F238E27FC236}">
                <a16:creationId xmlns:a16="http://schemas.microsoft.com/office/drawing/2014/main" id="{C7CAC558-4E3D-43C8-9571-0F5FE3DB4168}"/>
              </a:ext>
            </a:extLst>
          </p:cNvPr>
          <p:cNvSpPr>
            <a:spLocks noGrp="1"/>
          </p:cNvSpPr>
          <p:nvPr>
            <p:ph idx="1"/>
          </p:nvPr>
        </p:nvSpPr>
        <p:spPr/>
        <p:txBody>
          <a:bodyPr>
            <a:normAutofit/>
          </a:bodyPr>
          <a:lstStyle/>
          <a:p>
            <a:pPr>
              <a:lnSpc>
                <a:spcPct val="120000"/>
              </a:lnSpc>
              <a:buFont typeface="Arial" panose="020B0604020202020204" pitchFamily="34" charset="0"/>
              <a:buChar char="•"/>
            </a:pPr>
            <a:r>
              <a:rPr lang="pl-PL" dirty="0"/>
              <a:t> Quick analysis shown that if positive sentence contains negative words, it’s quite often a negation, in different meaning than negative etc (ie. „risk is addressed”)</a:t>
            </a:r>
          </a:p>
          <a:p>
            <a:pPr>
              <a:lnSpc>
                <a:spcPct val="120000"/>
              </a:lnSpc>
              <a:buFont typeface="Arial" panose="020B0604020202020204" pitchFamily="34" charset="0"/>
              <a:buChar char="•"/>
            </a:pPr>
            <a:r>
              <a:rPr lang="pl-PL" dirty="0"/>
              <a:t> 27% positive sentences contain negative word (38 out of 140)</a:t>
            </a:r>
          </a:p>
          <a:p>
            <a:pPr>
              <a:lnSpc>
                <a:spcPct val="120000"/>
              </a:lnSpc>
              <a:buFont typeface="Arial" panose="020B0604020202020204" pitchFamily="34" charset="0"/>
              <a:buChar char="•"/>
            </a:pPr>
            <a:r>
              <a:rPr lang="pl-PL" dirty="0"/>
              <a:t> Dataset contains a lot of domain-specific language, proper-nouns (names of product) as well as numbers and abbreviations.</a:t>
            </a:r>
          </a:p>
          <a:p>
            <a:pPr>
              <a:lnSpc>
                <a:spcPct val="120000"/>
              </a:lnSpc>
              <a:buFont typeface="Arial" panose="020B0604020202020204" pitchFamily="34" charset="0"/>
              <a:buChar char="•"/>
            </a:pPr>
            <a:r>
              <a:rPr lang="pl-PL" dirty="0"/>
              <a:t> One can expect that the dataset should not contain rhetorical modes like irony or sarcasm.</a:t>
            </a:r>
          </a:p>
          <a:p>
            <a:pPr>
              <a:lnSpc>
                <a:spcPct val="120000"/>
              </a:lnSpc>
              <a:buFont typeface="Arial" panose="020B0604020202020204" pitchFamily="34" charset="0"/>
              <a:buChar char="•"/>
            </a:pPr>
            <a:r>
              <a:rPr lang="pl-PL" dirty="0"/>
              <a:t> If one would follow rule-of-the-thumb train-test split of 80-20% and split the data proportionally, test set would contain 28/13/6 observation per label.</a:t>
            </a:r>
          </a:p>
          <a:p>
            <a:pPr>
              <a:lnSpc>
                <a:spcPct val="120000"/>
              </a:lnSpc>
              <a:buFont typeface="Arial" panose="020B0604020202020204" pitchFamily="34" charset="0"/>
              <a:buChar char="•"/>
            </a:pPr>
            <a:endParaRPr lang="pl-PL" dirty="0"/>
          </a:p>
        </p:txBody>
      </p:sp>
    </p:spTree>
    <p:extLst>
      <p:ext uri="{BB962C8B-B14F-4D97-AF65-F5344CB8AC3E}">
        <p14:creationId xmlns:p14="http://schemas.microsoft.com/office/powerpoint/2010/main" val="237726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A3EF-1E10-455E-BB75-E707E84A2FA0}"/>
              </a:ext>
            </a:extLst>
          </p:cNvPr>
          <p:cNvSpPr>
            <a:spLocks noGrp="1"/>
          </p:cNvSpPr>
          <p:nvPr>
            <p:ph type="title"/>
          </p:nvPr>
        </p:nvSpPr>
        <p:spPr/>
        <p:txBody>
          <a:bodyPr/>
          <a:lstStyle/>
          <a:p>
            <a:r>
              <a:rPr lang="pl-PL" dirty="0"/>
              <a:t>Feasibility considerations</a:t>
            </a:r>
            <a:endParaRPr lang="en-GB" dirty="0"/>
          </a:p>
        </p:txBody>
      </p:sp>
      <p:sp>
        <p:nvSpPr>
          <p:cNvPr id="3" name="Content Placeholder 2">
            <a:extLst>
              <a:ext uri="{FF2B5EF4-FFF2-40B4-BE49-F238E27FC236}">
                <a16:creationId xmlns:a16="http://schemas.microsoft.com/office/drawing/2014/main" id="{C20D7B03-4B4A-4047-ACF4-B16F7494DB79}"/>
              </a:ext>
            </a:extLst>
          </p:cNvPr>
          <p:cNvSpPr>
            <a:spLocks noGrp="1"/>
          </p:cNvSpPr>
          <p:nvPr>
            <p:ph idx="1"/>
          </p:nvPr>
        </p:nvSpPr>
        <p:spPr/>
        <p:txBody>
          <a:bodyPr/>
          <a:lstStyle/>
          <a:p>
            <a:pPr>
              <a:lnSpc>
                <a:spcPct val="120000"/>
              </a:lnSpc>
              <a:buFont typeface="Arial" panose="020B0604020202020204" pitchFamily="34" charset="0"/>
              <a:buChar char="•"/>
            </a:pPr>
            <a:r>
              <a:rPr lang="pl-PL" dirty="0"/>
              <a:t> Insights from data profiling</a:t>
            </a:r>
          </a:p>
          <a:p>
            <a:pPr>
              <a:lnSpc>
                <a:spcPct val="120000"/>
              </a:lnSpc>
              <a:buFont typeface="Arial" panose="020B0604020202020204" pitchFamily="34" charset="0"/>
              <a:buChar char="•"/>
            </a:pPr>
            <a:r>
              <a:rPr lang="pl-PL" dirty="0"/>
              <a:t> Sentiment Analysis results</a:t>
            </a:r>
          </a:p>
          <a:p>
            <a:pPr>
              <a:lnSpc>
                <a:spcPct val="120000"/>
              </a:lnSpc>
              <a:buFont typeface="Arial" panose="020B0604020202020204" pitchFamily="34" charset="0"/>
              <a:buChar char="•"/>
            </a:pPr>
            <a:r>
              <a:rPr lang="pl-PL" dirty="0"/>
              <a:t> Next steps </a:t>
            </a:r>
            <a:endParaRPr lang="en-GB" dirty="0"/>
          </a:p>
        </p:txBody>
      </p:sp>
    </p:spTree>
    <p:extLst>
      <p:ext uri="{BB962C8B-B14F-4D97-AF65-F5344CB8AC3E}">
        <p14:creationId xmlns:p14="http://schemas.microsoft.com/office/powerpoint/2010/main" val="148634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4134-849D-4899-91B9-292C396C2F32}"/>
              </a:ext>
            </a:extLst>
          </p:cNvPr>
          <p:cNvSpPr>
            <a:spLocks noGrp="1"/>
          </p:cNvSpPr>
          <p:nvPr>
            <p:ph type="title"/>
          </p:nvPr>
        </p:nvSpPr>
        <p:spPr/>
        <p:txBody>
          <a:bodyPr/>
          <a:lstStyle/>
          <a:p>
            <a:r>
              <a:rPr lang="pl-PL" dirty="0"/>
              <a:t>Further discussion</a:t>
            </a:r>
            <a:endParaRPr lang="en-GB" dirty="0"/>
          </a:p>
        </p:txBody>
      </p:sp>
      <p:sp>
        <p:nvSpPr>
          <p:cNvPr id="3" name="Content Placeholder 2">
            <a:extLst>
              <a:ext uri="{FF2B5EF4-FFF2-40B4-BE49-F238E27FC236}">
                <a16:creationId xmlns:a16="http://schemas.microsoft.com/office/drawing/2014/main" id="{EA382299-1DA2-4CEF-9666-8F2585C1FDED}"/>
              </a:ext>
            </a:extLst>
          </p:cNvPr>
          <p:cNvSpPr>
            <a:spLocks noGrp="1"/>
          </p:cNvSpPr>
          <p:nvPr>
            <p:ph idx="1"/>
          </p:nvPr>
        </p:nvSpPr>
        <p:spPr/>
        <p:txBody>
          <a:bodyPr>
            <a:normAutofit/>
          </a:bodyPr>
          <a:lstStyle/>
          <a:p>
            <a:pPr>
              <a:lnSpc>
                <a:spcPct val="120000"/>
              </a:lnSpc>
              <a:buFont typeface="Arial" panose="020B0604020202020204" pitchFamily="34" charset="0"/>
              <a:buChar char="•"/>
            </a:pPr>
            <a:r>
              <a:rPr lang="pl-PL" dirty="0"/>
              <a:t> Instances with unclear sentiment</a:t>
            </a:r>
          </a:p>
          <a:p>
            <a:pPr>
              <a:lnSpc>
                <a:spcPct val="120000"/>
              </a:lnSpc>
              <a:buFont typeface="Arial" panose="020B0604020202020204" pitchFamily="34" charset="0"/>
              <a:buChar char="•"/>
            </a:pPr>
            <a:r>
              <a:rPr lang="pl-PL" dirty="0"/>
              <a:t> Model explainability</a:t>
            </a:r>
          </a:p>
          <a:p>
            <a:pPr>
              <a:lnSpc>
                <a:spcPct val="120000"/>
              </a:lnSpc>
              <a:buFont typeface="Arial" panose="020B0604020202020204" pitchFamily="34" charset="0"/>
              <a:buChar char="•"/>
            </a:pPr>
            <a:r>
              <a:rPr lang="pl-PL" dirty="0"/>
              <a:t> Error analysis </a:t>
            </a:r>
          </a:p>
          <a:p>
            <a:pPr>
              <a:lnSpc>
                <a:spcPct val="120000"/>
              </a:lnSpc>
              <a:buFont typeface="Arial" panose="020B0604020202020204" pitchFamily="34" charset="0"/>
              <a:buChar char="•"/>
            </a:pPr>
            <a:r>
              <a:rPr lang="pl-PL" dirty="0"/>
              <a:t> General view on EPARs analysis</a:t>
            </a:r>
            <a:endParaRPr lang="en-GB" dirty="0"/>
          </a:p>
        </p:txBody>
      </p:sp>
    </p:spTree>
    <p:extLst>
      <p:ext uri="{BB962C8B-B14F-4D97-AF65-F5344CB8AC3E}">
        <p14:creationId xmlns:p14="http://schemas.microsoft.com/office/powerpoint/2010/main" val="32079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How could an architecture to industrialize the sentiment analysis model look like?</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3869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normAutofit fontScale="85000" lnSpcReduction="20000"/>
          </a:bodyPr>
          <a:lstStyle/>
          <a:p>
            <a:r>
              <a:rPr lang="pl-PL" dirty="0"/>
              <a:t>Assumptions:</a:t>
            </a:r>
          </a:p>
          <a:p>
            <a:pPr>
              <a:lnSpc>
                <a:spcPct val="120000"/>
              </a:lnSpc>
              <a:buFont typeface="Arial" panose="020B0604020202020204" pitchFamily="34" charset="0"/>
              <a:buChar char="•"/>
            </a:pPr>
            <a:r>
              <a:rPr lang="pl-PL" dirty="0"/>
              <a:t> batch processing</a:t>
            </a:r>
          </a:p>
          <a:p>
            <a:pPr>
              <a:lnSpc>
                <a:spcPct val="120000"/>
              </a:lnSpc>
              <a:buFont typeface="Arial" panose="020B0604020202020204" pitchFamily="34" charset="0"/>
              <a:buChar char="•"/>
            </a:pPr>
            <a:r>
              <a:rPr lang="pl-PL" dirty="0"/>
              <a:t> solution runs on AWS, organization uses Gitlab</a:t>
            </a:r>
          </a:p>
          <a:p>
            <a:pPr>
              <a:lnSpc>
                <a:spcPct val="120000"/>
              </a:lnSpc>
              <a:buFont typeface="Arial" panose="020B0604020202020204" pitchFamily="34" charset="0"/>
              <a:buChar char="•"/>
            </a:pPr>
            <a:r>
              <a:rPr lang="pl-PL" dirty="0"/>
              <a:t> data is provided in form of sentencies to analysis</a:t>
            </a:r>
          </a:p>
          <a:p>
            <a:pPr>
              <a:lnSpc>
                <a:spcPct val="120000"/>
              </a:lnSpc>
              <a:buFont typeface="Arial" panose="020B0604020202020204" pitchFamily="34" charset="0"/>
              <a:buChar char="•"/>
            </a:pPr>
            <a:r>
              <a:rPr lang="pl-PL" dirty="0"/>
              <a:t> runs on schedule or by demand</a:t>
            </a:r>
          </a:p>
          <a:p>
            <a:pPr>
              <a:lnSpc>
                <a:spcPct val="220000"/>
              </a:lnSpc>
            </a:pPr>
            <a:r>
              <a:rPr lang="pl-PL" dirty="0"/>
              <a:t>Additionally:</a:t>
            </a:r>
          </a:p>
          <a:p>
            <a:pPr>
              <a:lnSpc>
                <a:spcPct val="120000"/>
              </a:lnSpc>
              <a:buFont typeface="Arial" panose="020B0604020202020204" pitchFamily="34" charset="0"/>
              <a:buChar char="•"/>
            </a:pPr>
            <a:r>
              <a:rPr lang="pl-PL" dirty="0"/>
              <a:t> runs on schedule or by demand (triggered by the input file apperance) </a:t>
            </a:r>
          </a:p>
          <a:p>
            <a:pPr>
              <a:lnSpc>
                <a:spcPct val="120000"/>
              </a:lnSpc>
              <a:buFont typeface="Arial" panose="020B0604020202020204" pitchFamily="34" charset="0"/>
              <a:buChar char="•"/>
            </a:pPr>
            <a:r>
              <a:rPr lang="pl-PL" dirty="0"/>
              <a:t> solution could provide access to the sourced document and some general specifications along the labelled sentences</a:t>
            </a:r>
          </a:p>
          <a:p>
            <a:endParaRPr lang="en-GB" dirty="0"/>
          </a:p>
        </p:txBody>
      </p:sp>
    </p:spTree>
    <p:extLst>
      <p:ext uri="{BB962C8B-B14F-4D97-AF65-F5344CB8AC3E}">
        <p14:creationId xmlns:p14="http://schemas.microsoft.com/office/powerpoint/2010/main" val="9297721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2203</TotalTime>
  <Words>1116</Words>
  <Application>Microsoft Office PowerPoint</Application>
  <PresentationFormat>Widescreen</PresentationFormat>
  <Paragraphs>138</Paragraphs>
  <Slides>22</Slides>
  <Notes>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Retrospect</vt:lpstr>
      <vt:lpstr>Sentiment analysis for EPARs</vt:lpstr>
      <vt:lpstr>Agenda</vt:lpstr>
      <vt:lpstr>Business case</vt:lpstr>
      <vt:lpstr>Data profiling</vt:lpstr>
      <vt:lpstr>Data profiling – cntd.</vt:lpstr>
      <vt:lpstr>Feasibility considerations</vt:lpstr>
      <vt:lpstr>Further discussion</vt:lpstr>
      <vt:lpstr>How could an architecture to industrialize the sentiment analysis model look like?</vt:lpstr>
      <vt:lpstr>Architecture</vt:lpstr>
      <vt:lpstr>Architecture</vt:lpstr>
      <vt:lpstr>Architecture</vt:lpstr>
      <vt:lpstr>Productionalization plan</vt:lpstr>
      <vt:lpstr>What could go wrong in the long run once the model is deployed and used on live data?</vt:lpstr>
      <vt:lpstr>What can go wrong?</vt:lpstr>
      <vt:lpstr>Monitoring plan</vt:lpstr>
      <vt:lpstr>What tools and methodologies would be helpful to maintain the model also in the long run?</vt:lpstr>
      <vt:lpstr>Tools and methods for monitoring</vt:lpstr>
      <vt:lpstr>Thank you for your attention.</vt:lpstr>
      <vt:lpstr>PowerPoint Presentation</vt:lpstr>
      <vt:lpstr>Different points of view...</vt:lpstr>
      <vt:lpstr>Different points of view...</vt:lpstr>
      <vt:lpstr>CRISP 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EPARs</dc:title>
  <dc:creator>Katarzyna Pekala</dc:creator>
  <cp:lastModifiedBy>Katarzyna Pekala</cp:lastModifiedBy>
  <cp:revision>5</cp:revision>
  <dcterms:created xsi:type="dcterms:W3CDTF">2022-04-26T22:42:48Z</dcterms:created>
  <dcterms:modified xsi:type="dcterms:W3CDTF">2022-04-28T15:01:04Z</dcterms:modified>
</cp:coreProperties>
</file>