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62" r:id="rId4"/>
    <p:sldId id="273" r:id="rId5"/>
    <p:sldId id="277" r:id="rId6"/>
    <p:sldId id="261" r:id="rId7"/>
    <p:sldId id="268" r:id="rId8"/>
    <p:sldId id="265" r:id="rId9"/>
    <p:sldId id="264" r:id="rId10"/>
    <p:sldId id="266" r:id="rId11"/>
    <p:sldId id="259" r:id="rId12"/>
    <p:sldId id="270" r:id="rId13"/>
    <p:sldId id="258" r:id="rId14"/>
    <p:sldId id="272" r:id="rId15"/>
    <p:sldId id="271" r:id="rId16"/>
    <p:sldId id="263" r:id="rId17"/>
    <p:sldId id="260" r:id="rId18"/>
    <p:sldId id="275" r:id="rId19"/>
    <p:sldId id="276"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60" d="100"/>
          <a:sy n="160" d="100"/>
        </p:scale>
        <p:origin x="657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542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4/27/2022</a:t>
            </a:fld>
            <a:endParaRPr lang="en-US" dirty="0"/>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798106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738076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10697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513803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602222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391789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429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542412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4/27/2022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198061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4/27/2022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351155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7DE6118-2437-4B30-8E3C-4D2BE6020583}" type="datetimeFigureOut">
              <a:rPr lang="en-US" smtClean="0"/>
              <a:t>4/27/2022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95897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7DE6118-2437-4B30-8E3C-4D2BE6020583}" type="datetimeFigureOut">
              <a:rPr lang="en-US" smtClean="0"/>
              <a:pPr/>
              <a:t>4/27/2022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522384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7DE6118-2437-4B30-8E3C-4D2BE6020583}" type="datetimeFigureOut">
              <a:rPr lang="en-US" smtClean="0"/>
              <a:pPr/>
              <a:t>4/27/2022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9E57DC2-970A-4B3E-BB1C-7A09969E49DF}"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114725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70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9" r:id="rId13"/>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6820-5271-40B6-980C-744EAD9683CE}"/>
              </a:ext>
            </a:extLst>
          </p:cNvPr>
          <p:cNvSpPr>
            <a:spLocks noGrp="1"/>
          </p:cNvSpPr>
          <p:nvPr>
            <p:ph type="ctrTitle"/>
          </p:nvPr>
        </p:nvSpPr>
        <p:spPr/>
        <p:txBody>
          <a:bodyPr/>
          <a:lstStyle/>
          <a:p>
            <a:pPr algn="ctr"/>
            <a:r>
              <a:rPr lang="pl-PL" dirty="0"/>
              <a:t>Sentiment analysis for EPARs</a:t>
            </a:r>
            <a:endParaRPr lang="en-GB" dirty="0"/>
          </a:p>
        </p:txBody>
      </p:sp>
      <p:sp>
        <p:nvSpPr>
          <p:cNvPr id="3" name="Subtitle 2">
            <a:extLst>
              <a:ext uri="{FF2B5EF4-FFF2-40B4-BE49-F238E27FC236}">
                <a16:creationId xmlns:a16="http://schemas.microsoft.com/office/drawing/2014/main" id="{72CA11E5-85C6-4DB1-9B57-A185F4C31775}"/>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654946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F2860-4CF1-491D-8E73-48DDEBC10710}"/>
              </a:ext>
            </a:extLst>
          </p:cNvPr>
          <p:cNvSpPr>
            <a:spLocks noGrp="1"/>
          </p:cNvSpPr>
          <p:nvPr>
            <p:ph type="title"/>
          </p:nvPr>
        </p:nvSpPr>
        <p:spPr/>
        <p:txBody>
          <a:bodyPr/>
          <a:lstStyle/>
          <a:p>
            <a:r>
              <a:rPr lang="pl-PL" dirty="0"/>
              <a:t>Retraining, misc</a:t>
            </a:r>
            <a:endParaRPr lang="en-GB" dirty="0"/>
          </a:p>
        </p:txBody>
      </p:sp>
      <p:sp>
        <p:nvSpPr>
          <p:cNvPr id="3" name="Content Placeholder 2">
            <a:extLst>
              <a:ext uri="{FF2B5EF4-FFF2-40B4-BE49-F238E27FC236}">
                <a16:creationId xmlns:a16="http://schemas.microsoft.com/office/drawing/2014/main" id="{3853181A-2E8E-40B7-B25E-9223A18D7DF2}"/>
              </a:ext>
            </a:extLst>
          </p:cNvPr>
          <p:cNvSpPr>
            <a:spLocks noGrp="1"/>
          </p:cNvSpPr>
          <p:nvPr>
            <p:ph idx="1"/>
          </p:nvPr>
        </p:nvSpPr>
        <p:spPr/>
        <p:txBody>
          <a:bodyPr/>
          <a:lstStyle/>
          <a:p>
            <a:r>
              <a:rPr lang="pl-PL" dirty="0"/>
              <a:t>EC2, Fargate</a:t>
            </a:r>
          </a:p>
          <a:p>
            <a:r>
              <a:rPr lang="pl-PL" dirty="0"/>
              <a:t>AWS CICD tools</a:t>
            </a:r>
          </a:p>
          <a:p>
            <a:r>
              <a:rPr lang="pl-PL" dirty="0"/>
              <a:t>Model explanations </a:t>
            </a:r>
          </a:p>
          <a:p>
            <a:r>
              <a:rPr lang="pl-PL" dirty="0"/>
              <a:t>Adversaries – not considered</a:t>
            </a:r>
            <a:endParaRPr lang="en-GB" dirty="0"/>
          </a:p>
        </p:txBody>
      </p:sp>
    </p:spTree>
    <p:extLst>
      <p:ext uri="{BB962C8B-B14F-4D97-AF65-F5344CB8AC3E}">
        <p14:creationId xmlns:p14="http://schemas.microsoft.com/office/powerpoint/2010/main" val="4294248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DA95D-322B-43F1-AA7D-543CF4ADA930}"/>
              </a:ext>
            </a:extLst>
          </p:cNvPr>
          <p:cNvSpPr>
            <a:spLocks noGrp="1"/>
          </p:cNvSpPr>
          <p:nvPr>
            <p:ph type="title"/>
          </p:nvPr>
        </p:nvSpPr>
        <p:spPr/>
        <p:txBody>
          <a:bodyPr/>
          <a:lstStyle/>
          <a:p>
            <a:r>
              <a:rPr lang="pl-PL" dirty="0"/>
              <a:t>Productionalization plan</a:t>
            </a:r>
            <a:endParaRPr lang="en-GB" dirty="0"/>
          </a:p>
        </p:txBody>
      </p:sp>
      <p:sp>
        <p:nvSpPr>
          <p:cNvPr id="3" name="Content Placeholder 2">
            <a:extLst>
              <a:ext uri="{FF2B5EF4-FFF2-40B4-BE49-F238E27FC236}">
                <a16:creationId xmlns:a16="http://schemas.microsoft.com/office/drawing/2014/main" id="{7C12D262-90C5-4E01-9649-881CABE02A53}"/>
              </a:ext>
            </a:extLst>
          </p:cNvPr>
          <p:cNvSpPr>
            <a:spLocks noGrp="1"/>
          </p:cNvSpPr>
          <p:nvPr>
            <p:ph idx="1"/>
          </p:nvPr>
        </p:nvSpPr>
        <p:spPr/>
        <p:txBody>
          <a:bodyPr>
            <a:normAutofit fontScale="92500"/>
          </a:bodyPr>
          <a:lstStyle/>
          <a:p>
            <a:pPr marL="0" indent="0">
              <a:buNone/>
            </a:pPr>
            <a:r>
              <a:rPr lang="en-US" dirty="0"/>
              <a:t>Assumptions: POC code prepared, model went through experimentation phase and is ready to be operationalized</a:t>
            </a:r>
          </a:p>
          <a:p>
            <a:pPr>
              <a:buFont typeface="Courier New" panose="02070309020205020404" pitchFamily="49" charset="0"/>
              <a:buChar char="o"/>
            </a:pPr>
            <a:r>
              <a:rPr lang="pl-PL" dirty="0"/>
              <a:t> </a:t>
            </a:r>
            <a:r>
              <a:rPr lang="en-US" dirty="0"/>
              <a:t>pipeline building (data engineering)</a:t>
            </a:r>
          </a:p>
          <a:p>
            <a:pPr>
              <a:buFont typeface="Courier New" panose="02070309020205020404" pitchFamily="49" charset="0"/>
              <a:buChar char="o"/>
            </a:pPr>
            <a:r>
              <a:rPr lang="en-US" dirty="0"/>
              <a:t> CI/CD setup w/development flow</a:t>
            </a:r>
            <a:r>
              <a:rPr lang="pl-PL" dirty="0"/>
              <a:t> </a:t>
            </a:r>
            <a:endParaRPr lang="en-US" dirty="0"/>
          </a:p>
          <a:p>
            <a:pPr>
              <a:buFont typeface="Courier New" panose="02070309020205020404" pitchFamily="49" charset="0"/>
              <a:buChar char="o"/>
            </a:pPr>
            <a:r>
              <a:rPr lang="en-US" dirty="0"/>
              <a:t> code industrialization, </a:t>
            </a:r>
            <a:r>
              <a:rPr lang="en-US" dirty="0" err="1"/>
              <a:t>ie</a:t>
            </a:r>
            <a:r>
              <a:rPr lang="en-US" dirty="0"/>
              <a:t>: refactorization/modularization to achieve production-ready code, unit testing, logging, data import/export handling, </a:t>
            </a:r>
            <a:r>
              <a:rPr lang="pl-PL" dirty="0"/>
              <a:t>data validation (</a:t>
            </a:r>
            <a:r>
              <a:rPr lang="en-US" dirty="0"/>
              <a:t>sanity checks</a:t>
            </a:r>
            <a:r>
              <a:rPr lang="pl-PL" dirty="0"/>
              <a:t>)</a:t>
            </a:r>
            <a:r>
              <a:rPr lang="en-US" dirty="0"/>
              <a:t>,</a:t>
            </a:r>
            <a:r>
              <a:rPr lang="pl-PL" dirty="0"/>
              <a:t> building monitoring</a:t>
            </a:r>
            <a:endParaRPr lang="en-US" dirty="0"/>
          </a:p>
          <a:p>
            <a:pPr>
              <a:buFont typeface="Courier New" panose="02070309020205020404" pitchFamily="49" charset="0"/>
              <a:buChar char="o"/>
            </a:pPr>
            <a:r>
              <a:rPr lang="en-US" dirty="0"/>
              <a:t> test</a:t>
            </a:r>
            <a:r>
              <a:rPr lang="pl-PL" dirty="0"/>
              <a:t>ing</a:t>
            </a:r>
            <a:endParaRPr lang="en-US" dirty="0"/>
          </a:p>
          <a:p>
            <a:pPr>
              <a:buFont typeface="Courier New" panose="02070309020205020404" pitchFamily="49" charset="0"/>
              <a:buChar char="o"/>
            </a:pPr>
            <a:r>
              <a:rPr lang="pl-PL" dirty="0"/>
              <a:t> </a:t>
            </a:r>
            <a:r>
              <a:rPr lang="en-US" dirty="0"/>
              <a:t>deployment</a:t>
            </a:r>
            <a:r>
              <a:rPr lang="pl-PL" dirty="0"/>
              <a:t> (different possible strategies)</a:t>
            </a:r>
            <a:endParaRPr lang="en-US" dirty="0"/>
          </a:p>
          <a:p>
            <a:pPr>
              <a:buFont typeface="Courier New" panose="02070309020205020404" pitchFamily="49" charset="0"/>
              <a:buChar char="o"/>
            </a:pPr>
            <a:r>
              <a:rPr lang="en-US" dirty="0"/>
              <a:t> monitoring/retraining/testing…</a:t>
            </a:r>
            <a:endParaRPr lang="pl-PL" dirty="0"/>
          </a:p>
          <a:p>
            <a:pPr>
              <a:buFont typeface="Courier New" panose="02070309020205020404" pitchFamily="49" charset="0"/>
              <a:buChar char="o"/>
            </a:pPr>
            <a:r>
              <a:rPr lang="pl-PL" dirty="0"/>
              <a:t> documentation and service recovery strategies</a:t>
            </a:r>
            <a:endParaRPr lang="en-US" dirty="0"/>
          </a:p>
        </p:txBody>
      </p:sp>
    </p:spTree>
    <p:extLst>
      <p:ext uri="{BB962C8B-B14F-4D97-AF65-F5344CB8AC3E}">
        <p14:creationId xmlns:p14="http://schemas.microsoft.com/office/powerpoint/2010/main" val="1670844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A033C0-A89C-4F53-8303-66A6A70A87E9}"/>
              </a:ext>
            </a:extLst>
          </p:cNvPr>
          <p:cNvSpPr>
            <a:spLocks noGrp="1"/>
          </p:cNvSpPr>
          <p:nvPr>
            <p:ph type="ctrTitle"/>
          </p:nvPr>
        </p:nvSpPr>
        <p:spPr/>
        <p:txBody>
          <a:bodyPr>
            <a:normAutofit/>
          </a:bodyPr>
          <a:lstStyle/>
          <a:p>
            <a:pPr algn="ctr"/>
            <a:r>
              <a:rPr lang="en-GB" sz="3000" dirty="0"/>
              <a:t>What could go wrong in the long run once the model is deployed and used on live data?</a:t>
            </a:r>
          </a:p>
        </p:txBody>
      </p:sp>
      <p:sp>
        <p:nvSpPr>
          <p:cNvPr id="5" name="Subtitle 4">
            <a:extLst>
              <a:ext uri="{FF2B5EF4-FFF2-40B4-BE49-F238E27FC236}">
                <a16:creationId xmlns:a16="http://schemas.microsoft.com/office/drawing/2014/main" id="{995E2709-C8AC-44BD-8B91-D34E64ED9FF3}"/>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817516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9FADF-3CBB-495C-81F3-97888CB1F37C}"/>
              </a:ext>
            </a:extLst>
          </p:cNvPr>
          <p:cNvSpPr>
            <a:spLocks noGrp="1"/>
          </p:cNvSpPr>
          <p:nvPr>
            <p:ph type="title"/>
          </p:nvPr>
        </p:nvSpPr>
        <p:spPr/>
        <p:txBody>
          <a:bodyPr/>
          <a:lstStyle/>
          <a:p>
            <a:r>
              <a:rPr lang="pl-PL" dirty="0"/>
              <a:t>What can go wrong?</a:t>
            </a:r>
            <a:endParaRPr lang="en-GB" dirty="0"/>
          </a:p>
        </p:txBody>
      </p:sp>
      <p:sp>
        <p:nvSpPr>
          <p:cNvPr id="3" name="Content Placeholder 2">
            <a:extLst>
              <a:ext uri="{FF2B5EF4-FFF2-40B4-BE49-F238E27FC236}">
                <a16:creationId xmlns:a16="http://schemas.microsoft.com/office/drawing/2014/main" id="{CD816E17-EE3B-4F37-AB3B-2A5C1D5F0EC0}"/>
              </a:ext>
            </a:extLst>
          </p:cNvPr>
          <p:cNvSpPr>
            <a:spLocks noGrp="1"/>
          </p:cNvSpPr>
          <p:nvPr>
            <p:ph idx="1"/>
          </p:nvPr>
        </p:nvSpPr>
        <p:spPr/>
        <p:txBody>
          <a:bodyPr>
            <a:normAutofit fontScale="92500" lnSpcReduction="20000"/>
          </a:bodyPr>
          <a:lstStyle/>
          <a:p>
            <a:pPr marL="0" indent="0">
              <a:buNone/>
            </a:pPr>
            <a:r>
              <a:rPr lang="pl-PL" dirty="0"/>
              <a:t>ML monitoring:</a:t>
            </a:r>
          </a:p>
          <a:p>
            <a:pPr>
              <a:buFont typeface="Arial" panose="020B0604020202020204" pitchFamily="34" charset="0"/>
              <a:buChar char="•"/>
            </a:pPr>
            <a:r>
              <a:rPr lang="pl-PL" dirty="0"/>
              <a:t> input data can be missing column with sentences (data quality issue | sanity checks needed)</a:t>
            </a:r>
          </a:p>
          <a:p>
            <a:pPr>
              <a:buFont typeface="Arial" panose="020B0604020202020204" pitchFamily="34" charset="0"/>
              <a:buChar char="•"/>
            </a:pPr>
            <a:r>
              <a:rPr lang="pl-PL" dirty="0"/>
              <a:t> there is a sharp increase in negative assestments in EPARs (change data distr. |data drift monitoring needed)</a:t>
            </a:r>
          </a:p>
          <a:p>
            <a:pPr>
              <a:buFont typeface="Arial" panose="020B0604020202020204" pitchFamily="34" charset="0"/>
              <a:buChar char="•"/>
            </a:pPr>
            <a:r>
              <a:rPr lang="pl-PL" dirty="0"/>
              <a:t> ... (model drift monitoring needed)</a:t>
            </a:r>
          </a:p>
          <a:p>
            <a:pPr>
              <a:buFont typeface="Arial" panose="020B0604020202020204" pitchFamily="34" charset="0"/>
              <a:buChar char="•"/>
            </a:pPr>
            <a:r>
              <a:rPr lang="pl-PL" dirty="0"/>
              <a:t> increase in amount of inference requests (throughput limitations, increasins costs | flexible architecture and cost monitoring needed)</a:t>
            </a:r>
          </a:p>
          <a:p>
            <a:pPr>
              <a:buFont typeface="Arial" panose="020B0604020202020204" pitchFamily="34" charset="0"/>
              <a:buChar char="•"/>
            </a:pPr>
            <a:r>
              <a:rPr lang="pl-PL" dirty="0"/>
              <a:t> sentence extraction mechanism provides wrong kind of sentences (data quality issue | data drift monitoring and scoring monitoring needed)</a:t>
            </a:r>
          </a:p>
          <a:p>
            <a:pPr>
              <a:buFont typeface="Arial" panose="020B0604020202020204" pitchFamily="34" charset="0"/>
              <a:buChar char="•"/>
            </a:pPr>
            <a:r>
              <a:rPr lang="pl-PL" dirty="0"/>
              <a:t> etc...</a:t>
            </a:r>
          </a:p>
          <a:p>
            <a:pPr marL="0" indent="0">
              <a:buNone/>
            </a:pPr>
            <a:br>
              <a:rPr lang="pl-PL" dirty="0"/>
            </a:br>
            <a:endParaRPr lang="en-GB" dirty="0"/>
          </a:p>
        </p:txBody>
      </p:sp>
    </p:spTree>
    <p:extLst>
      <p:ext uri="{BB962C8B-B14F-4D97-AF65-F5344CB8AC3E}">
        <p14:creationId xmlns:p14="http://schemas.microsoft.com/office/powerpoint/2010/main" val="3424792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9FADF-3CBB-495C-81F3-97888CB1F37C}"/>
              </a:ext>
            </a:extLst>
          </p:cNvPr>
          <p:cNvSpPr>
            <a:spLocks noGrp="1"/>
          </p:cNvSpPr>
          <p:nvPr>
            <p:ph type="title"/>
          </p:nvPr>
        </p:nvSpPr>
        <p:spPr/>
        <p:txBody>
          <a:bodyPr/>
          <a:lstStyle/>
          <a:p>
            <a:r>
              <a:rPr lang="pl-PL" dirty="0"/>
              <a:t>Productionalization - monitoring</a:t>
            </a:r>
            <a:endParaRPr lang="en-GB" dirty="0"/>
          </a:p>
        </p:txBody>
      </p:sp>
      <p:sp>
        <p:nvSpPr>
          <p:cNvPr id="3" name="Content Placeholder 2">
            <a:extLst>
              <a:ext uri="{FF2B5EF4-FFF2-40B4-BE49-F238E27FC236}">
                <a16:creationId xmlns:a16="http://schemas.microsoft.com/office/drawing/2014/main" id="{CD816E17-EE3B-4F37-AB3B-2A5C1D5F0EC0}"/>
              </a:ext>
            </a:extLst>
          </p:cNvPr>
          <p:cNvSpPr>
            <a:spLocks noGrp="1"/>
          </p:cNvSpPr>
          <p:nvPr>
            <p:ph idx="1"/>
          </p:nvPr>
        </p:nvSpPr>
        <p:spPr/>
        <p:txBody>
          <a:bodyPr>
            <a:normAutofit lnSpcReduction="10000"/>
          </a:bodyPr>
          <a:lstStyle/>
          <a:p>
            <a:pPr marL="0" indent="0">
              <a:buNone/>
            </a:pPr>
            <a:r>
              <a:rPr lang="pl-PL" dirty="0"/>
              <a:t>ML monitoring:</a:t>
            </a:r>
          </a:p>
          <a:p>
            <a:pPr>
              <a:buFont typeface="Arial" panose="020B0604020202020204" pitchFamily="34" charset="0"/>
              <a:buChar char="•"/>
            </a:pPr>
            <a:r>
              <a:rPr lang="pl-PL" dirty="0"/>
              <a:t> input data (data quality problems, data distribution/data drift, outliers)</a:t>
            </a:r>
          </a:p>
          <a:p>
            <a:pPr>
              <a:buFont typeface="Arial" panose="020B0604020202020204" pitchFamily="34" charset="0"/>
              <a:buChar char="•"/>
            </a:pPr>
            <a:r>
              <a:rPr lang="pl-PL" dirty="0"/>
              <a:t> model monitoring (versioning, configuration, training metrics)</a:t>
            </a:r>
          </a:p>
          <a:p>
            <a:pPr>
              <a:buFont typeface="Arial" panose="020B0604020202020204" pitchFamily="34" charset="0"/>
              <a:buChar char="•"/>
            </a:pPr>
            <a:r>
              <a:rPr lang="pl-PL" dirty="0"/>
              <a:t> predictions (archiving predictions, evaluation of performance, model drift)</a:t>
            </a:r>
          </a:p>
          <a:p>
            <a:pPr>
              <a:buFont typeface="Arial" panose="020B0604020202020204" pitchFamily="34" charset="0"/>
              <a:buChar char="•"/>
            </a:pPr>
            <a:endParaRPr lang="pl-PL" dirty="0"/>
          </a:p>
          <a:p>
            <a:pPr marL="0" indent="0">
              <a:buNone/>
            </a:pPr>
            <a:r>
              <a:rPr lang="pl-PL" dirty="0"/>
              <a:t>Other:</a:t>
            </a:r>
          </a:p>
          <a:p>
            <a:pPr>
              <a:buFont typeface="Arial" panose="020B0604020202020204" pitchFamily="34" charset="0"/>
              <a:buChar char="•"/>
            </a:pPr>
            <a:r>
              <a:rPr lang="pl-PL" dirty="0"/>
              <a:t> E2E pipeline monitoring</a:t>
            </a:r>
          </a:p>
          <a:p>
            <a:pPr>
              <a:buFont typeface="Arial" panose="020B0604020202020204" pitchFamily="34" charset="0"/>
              <a:buChar char="•"/>
            </a:pPr>
            <a:r>
              <a:rPr lang="pl-PL" dirty="0"/>
              <a:t> cost monitoring</a:t>
            </a:r>
          </a:p>
          <a:p>
            <a:pPr>
              <a:buFont typeface="Arial" panose="020B0604020202020204" pitchFamily="34" charset="0"/>
              <a:buChar char="•"/>
            </a:pPr>
            <a:r>
              <a:rPr lang="pl-PL" dirty="0"/>
              <a:t> Latency/throughput monitoring</a:t>
            </a:r>
            <a:br>
              <a:rPr lang="pl-PL" dirty="0"/>
            </a:br>
            <a:endParaRPr lang="en-GB" dirty="0"/>
          </a:p>
        </p:txBody>
      </p:sp>
    </p:spTree>
    <p:extLst>
      <p:ext uri="{BB962C8B-B14F-4D97-AF65-F5344CB8AC3E}">
        <p14:creationId xmlns:p14="http://schemas.microsoft.com/office/powerpoint/2010/main" val="516164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A033C0-A89C-4F53-8303-66A6A70A87E9}"/>
              </a:ext>
            </a:extLst>
          </p:cNvPr>
          <p:cNvSpPr>
            <a:spLocks noGrp="1"/>
          </p:cNvSpPr>
          <p:nvPr>
            <p:ph type="ctrTitle"/>
          </p:nvPr>
        </p:nvSpPr>
        <p:spPr/>
        <p:txBody>
          <a:bodyPr>
            <a:normAutofit/>
          </a:bodyPr>
          <a:lstStyle/>
          <a:p>
            <a:pPr algn="ctr"/>
            <a:r>
              <a:rPr lang="en-GB" sz="3000" dirty="0"/>
              <a:t>What tools and methodologies would be helpful to maintain the model also in the long run?</a:t>
            </a:r>
          </a:p>
        </p:txBody>
      </p:sp>
      <p:sp>
        <p:nvSpPr>
          <p:cNvPr id="5" name="Subtitle 4">
            <a:extLst>
              <a:ext uri="{FF2B5EF4-FFF2-40B4-BE49-F238E27FC236}">
                <a16:creationId xmlns:a16="http://schemas.microsoft.com/office/drawing/2014/main" id="{995E2709-C8AC-44BD-8B91-D34E64ED9FF3}"/>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14353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9E05D-DBB1-4561-9BD8-4D894E342740}"/>
              </a:ext>
            </a:extLst>
          </p:cNvPr>
          <p:cNvSpPr>
            <a:spLocks noGrp="1"/>
          </p:cNvSpPr>
          <p:nvPr>
            <p:ph type="title"/>
          </p:nvPr>
        </p:nvSpPr>
        <p:spPr/>
        <p:txBody>
          <a:bodyPr/>
          <a:lstStyle/>
          <a:p>
            <a:r>
              <a:rPr lang="pl-PL" dirty="0"/>
              <a:t>Tools and methods for monitoring</a:t>
            </a:r>
            <a:endParaRPr lang="en-GB" dirty="0"/>
          </a:p>
        </p:txBody>
      </p:sp>
      <p:sp>
        <p:nvSpPr>
          <p:cNvPr id="3" name="Content Placeholder 2">
            <a:extLst>
              <a:ext uri="{FF2B5EF4-FFF2-40B4-BE49-F238E27FC236}">
                <a16:creationId xmlns:a16="http://schemas.microsoft.com/office/drawing/2014/main" id="{14FF9990-73BD-49EA-B83C-9CE6874F2013}"/>
              </a:ext>
            </a:extLst>
          </p:cNvPr>
          <p:cNvSpPr>
            <a:spLocks noGrp="1"/>
          </p:cNvSpPr>
          <p:nvPr>
            <p:ph idx="1"/>
          </p:nvPr>
        </p:nvSpPr>
        <p:spPr/>
        <p:txBody>
          <a:bodyPr>
            <a:normAutofit fontScale="85000" lnSpcReduction="20000"/>
          </a:bodyPr>
          <a:lstStyle/>
          <a:p>
            <a:r>
              <a:rPr lang="pl-PL" dirty="0"/>
              <a:t>Methods:</a:t>
            </a:r>
          </a:p>
          <a:p>
            <a:r>
              <a:rPr lang="pl-PL" dirty="0"/>
              <a:t>- code: data validation, metrics outputting and logging</a:t>
            </a:r>
          </a:p>
          <a:p>
            <a:r>
              <a:rPr lang="pl-PL" dirty="0"/>
              <a:t>- pipeline: alert mechanisms when error/warnings occur (AWS)</a:t>
            </a:r>
          </a:p>
          <a:p>
            <a:r>
              <a:rPr lang="pl-PL" dirty="0"/>
              <a:t>- error analysis</a:t>
            </a:r>
          </a:p>
          <a:p>
            <a:endParaRPr lang="pl-PL" dirty="0"/>
          </a:p>
          <a:p>
            <a:endParaRPr lang="pl-PL" dirty="0"/>
          </a:p>
          <a:p>
            <a:r>
              <a:rPr lang="pl-PL" dirty="0"/>
              <a:t>Tools:</a:t>
            </a:r>
          </a:p>
          <a:p>
            <a:r>
              <a:rPr lang="pl-PL" dirty="0"/>
              <a:t>- metrics gathering tool, ie. Neptune AI (not only results, but input data monitoring, performance etc)</a:t>
            </a:r>
          </a:p>
          <a:p>
            <a:r>
              <a:rPr lang="pl-PL" dirty="0"/>
              <a:t>- email notification for situation that require action</a:t>
            </a:r>
          </a:p>
          <a:p>
            <a:r>
              <a:rPr lang="pl-PL" dirty="0"/>
              <a:t>- logging</a:t>
            </a:r>
          </a:p>
          <a:p>
            <a:r>
              <a:rPr lang="pl-PL" dirty="0"/>
              <a:t>- </a:t>
            </a:r>
            <a:endParaRPr lang="en-GB" dirty="0"/>
          </a:p>
        </p:txBody>
      </p:sp>
    </p:spTree>
    <p:extLst>
      <p:ext uri="{BB962C8B-B14F-4D97-AF65-F5344CB8AC3E}">
        <p14:creationId xmlns:p14="http://schemas.microsoft.com/office/powerpoint/2010/main" val="3339011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DB281E-1073-4827-A292-F7C52FDFF2C5}"/>
              </a:ext>
            </a:extLst>
          </p:cNvPr>
          <p:cNvSpPr>
            <a:spLocks noGrp="1"/>
          </p:cNvSpPr>
          <p:nvPr>
            <p:ph type="title"/>
          </p:nvPr>
        </p:nvSpPr>
        <p:spPr/>
        <p:txBody>
          <a:bodyPr/>
          <a:lstStyle/>
          <a:p>
            <a:endParaRPr lang="en-GB"/>
          </a:p>
        </p:txBody>
      </p:sp>
      <p:graphicFrame>
        <p:nvGraphicFramePr>
          <p:cNvPr id="7" name="Table 7">
            <a:extLst>
              <a:ext uri="{FF2B5EF4-FFF2-40B4-BE49-F238E27FC236}">
                <a16:creationId xmlns:a16="http://schemas.microsoft.com/office/drawing/2014/main" id="{C424A611-2979-4D84-8BC0-00AEAFFC1712}"/>
              </a:ext>
            </a:extLst>
          </p:cNvPr>
          <p:cNvGraphicFramePr>
            <a:graphicFrameLocks noGrp="1"/>
          </p:cNvGraphicFramePr>
          <p:nvPr>
            <p:ph idx="1"/>
            <p:extLst>
              <p:ext uri="{D42A27DB-BD31-4B8C-83A1-F6EECF244321}">
                <p14:modId xmlns:p14="http://schemas.microsoft.com/office/powerpoint/2010/main" val="3935143227"/>
              </p:ext>
            </p:extLst>
          </p:nvPr>
        </p:nvGraphicFramePr>
        <p:xfrm>
          <a:off x="1096963" y="1846263"/>
          <a:ext cx="10058400" cy="323596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1314531027"/>
                    </a:ext>
                  </a:extLst>
                </a:gridCol>
                <a:gridCol w="2514600">
                  <a:extLst>
                    <a:ext uri="{9D8B030D-6E8A-4147-A177-3AD203B41FA5}">
                      <a16:colId xmlns:a16="http://schemas.microsoft.com/office/drawing/2014/main" val="347117578"/>
                    </a:ext>
                  </a:extLst>
                </a:gridCol>
                <a:gridCol w="2514600">
                  <a:extLst>
                    <a:ext uri="{9D8B030D-6E8A-4147-A177-3AD203B41FA5}">
                      <a16:colId xmlns:a16="http://schemas.microsoft.com/office/drawing/2014/main" val="3589952895"/>
                    </a:ext>
                  </a:extLst>
                </a:gridCol>
                <a:gridCol w="2514600">
                  <a:extLst>
                    <a:ext uri="{9D8B030D-6E8A-4147-A177-3AD203B41FA5}">
                      <a16:colId xmlns:a16="http://schemas.microsoft.com/office/drawing/2014/main" val="629720823"/>
                    </a:ext>
                  </a:extLst>
                </a:gridCol>
              </a:tblGrid>
              <a:tr h="370840">
                <a:tc>
                  <a:txBody>
                    <a:bodyPr/>
                    <a:lstStyle/>
                    <a:p>
                      <a:r>
                        <a:rPr lang="pl-PL" dirty="0"/>
                        <a:t>Metric</a:t>
                      </a:r>
                      <a:endParaRPr lang="en-GB" dirty="0"/>
                    </a:p>
                  </a:txBody>
                  <a:tcPr/>
                </a:tc>
                <a:tc>
                  <a:txBody>
                    <a:bodyPr/>
                    <a:lstStyle/>
                    <a:p>
                      <a:r>
                        <a:rPr lang="pl-PL" dirty="0"/>
                        <a:t>Input data / predictions</a:t>
                      </a:r>
                      <a:endParaRPr lang="en-GB" dirty="0"/>
                    </a:p>
                  </a:txBody>
                  <a:tcPr/>
                </a:tc>
                <a:tc>
                  <a:txBody>
                    <a:bodyPr/>
                    <a:lstStyle/>
                    <a:p>
                      <a:r>
                        <a:rPr lang="pl-PL" dirty="0"/>
                        <a:t>Sanity check / model monitoring</a:t>
                      </a:r>
                      <a:endParaRPr lang="en-GB" dirty="0"/>
                    </a:p>
                  </a:txBody>
                  <a:tcPr/>
                </a:tc>
                <a:tc>
                  <a:txBody>
                    <a:bodyPr/>
                    <a:lstStyle/>
                    <a:p>
                      <a:endParaRPr lang="en-GB"/>
                    </a:p>
                  </a:txBody>
                  <a:tcPr/>
                </a:tc>
                <a:extLst>
                  <a:ext uri="{0D108BD9-81ED-4DB2-BD59-A6C34878D82A}">
                    <a16:rowId xmlns:a16="http://schemas.microsoft.com/office/drawing/2014/main" val="1193585012"/>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849461832"/>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2616205618"/>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2427228299"/>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920867376"/>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963739863"/>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4292799706"/>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2945023872"/>
                  </a:ext>
                </a:extLst>
              </a:tr>
            </a:tbl>
          </a:graphicData>
        </a:graphic>
      </p:graphicFrame>
    </p:spTree>
    <p:extLst>
      <p:ext uri="{BB962C8B-B14F-4D97-AF65-F5344CB8AC3E}">
        <p14:creationId xmlns:p14="http://schemas.microsoft.com/office/powerpoint/2010/main" val="529837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6DBA8-58C6-4551-B020-FBB68C812343}"/>
              </a:ext>
            </a:extLst>
          </p:cNvPr>
          <p:cNvSpPr>
            <a:spLocks noGrp="1"/>
          </p:cNvSpPr>
          <p:nvPr>
            <p:ph type="title"/>
          </p:nvPr>
        </p:nvSpPr>
        <p:spPr/>
        <p:txBody>
          <a:bodyPr/>
          <a:lstStyle/>
          <a:p>
            <a:r>
              <a:rPr lang="pl-PL" dirty="0"/>
              <a:t>Different points of view...</a:t>
            </a:r>
            <a:endParaRPr lang="en-GB" dirty="0"/>
          </a:p>
        </p:txBody>
      </p:sp>
      <p:pic>
        <p:nvPicPr>
          <p:cNvPr id="5" name="Content Placeholder 4">
            <a:extLst>
              <a:ext uri="{FF2B5EF4-FFF2-40B4-BE49-F238E27FC236}">
                <a16:creationId xmlns:a16="http://schemas.microsoft.com/office/drawing/2014/main" id="{0603FC51-1A83-4DBA-B3F4-DCC13AED3C24}"/>
              </a:ext>
            </a:extLst>
          </p:cNvPr>
          <p:cNvPicPr>
            <a:picLocks noGrp="1" noChangeAspect="1"/>
          </p:cNvPicPr>
          <p:nvPr>
            <p:ph idx="1"/>
          </p:nvPr>
        </p:nvPicPr>
        <p:blipFill>
          <a:blip r:embed="rId2"/>
          <a:stretch>
            <a:fillRect/>
          </a:stretch>
        </p:blipFill>
        <p:spPr>
          <a:xfrm>
            <a:off x="2746652" y="1846263"/>
            <a:ext cx="6759021" cy="4022725"/>
          </a:xfrm>
        </p:spPr>
      </p:pic>
      <p:sp>
        <p:nvSpPr>
          <p:cNvPr id="7" name="TextBox 6">
            <a:extLst>
              <a:ext uri="{FF2B5EF4-FFF2-40B4-BE49-F238E27FC236}">
                <a16:creationId xmlns:a16="http://schemas.microsoft.com/office/drawing/2014/main" id="{18AAD5C8-5FF0-49C9-A422-44285E534572}"/>
              </a:ext>
            </a:extLst>
          </p:cNvPr>
          <p:cNvSpPr txBox="1"/>
          <p:nvPr/>
        </p:nvSpPr>
        <p:spPr>
          <a:xfrm>
            <a:off x="8444753" y="5977891"/>
            <a:ext cx="6096000" cy="369332"/>
          </a:xfrm>
          <a:prstGeom prst="rect">
            <a:avLst/>
          </a:prstGeom>
          <a:noFill/>
        </p:spPr>
        <p:txBody>
          <a:bodyPr wrap="square">
            <a:spAutoFit/>
          </a:bodyPr>
          <a:lstStyle/>
          <a:p>
            <a:r>
              <a:rPr lang="en-GB" dirty="0"/>
              <a:t>arXiv:1907.04461v1 [</a:t>
            </a:r>
            <a:r>
              <a:rPr lang="en-GB" dirty="0" err="1"/>
              <a:t>cs.LG</a:t>
            </a:r>
            <a:r>
              <a:rPr lang="en-GB" dirty="0"/>
              <a:t>] 9 Jul 2019</a:t>
            </a:r>
          </a:p>
        </p:txBody>
      </p:sp>
    </p:spTree>
    <p:extLst>
      <p:ext uri="{BB962C8B-B14F-4D97-AF65-F5344CB8AC3E}">
        <p14:creationId xmlns:p14="http://schemas.microsoft.com/office/powerpoint/2010/main" val="1947058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6E1AD-B691-4EEA-A283-B7DC05AE2921}"/>
              </a:ext>
            </a:extLst>
          </p:cNvPr>
          <p:cNvSpPr>
            <a:spLocks noGrp="1"/>
          </p:cNvSpPr>
          <p:nvPr>
            <p:ph type="title"/>
          </p:nvPr>
        </p:nvSpPr>
        <p:spPr/>
        <p:txBody>
          <a:bodyPr/>
          <a:lstStyle/>
          <a:p>
            <a:r>
              <a:rPr lang="pl-PL" dirty="0"/>
              <a:t>Different points of view...</a:t>
            </a:r>
            <a:endParaRPr lang="en-GB" dirty="0"/>
          </a:p>
        </p:txBody>
      </p:sp>
      <p:sp>
        <p:nvSpPr>
          <p:cNvPr id="3" name="Content Placeholder 2">
            <a:extLst>
              <a:ext uri="{FF2B5EF4-FFF2-40B4-BE49-F238E27FC236}">
                <a16:creationId xmlns:a16="http://schemas.microsoft.com/office/drawing/2014/main" id="{90D5C9B8-20EB-44BB-B9A4-11519617B8CF}"/>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8DFC7F55-E91F-4952-B050-F87A658EFC3F}"/>
              </a:ext>
            </a:extLst>
          </p:cNvPr>
          <p:cNvPicPr>
            <a:picLocks noChangeAspect="1"/>
          </p:cNvPicPr>
          <p:nvPr/>
        </p:nvPicPr>
        <p:blipFill>
          <a:blip r:embed="rId2"/>
          <a:stretch>
            <a:fillRect/>
          </a:stretch>
        </p:blipFill>
        <p:spPr>
          <a:xfrm>
            <a:off x="1856783" y="1737360"/>
            <a:ext cx="8478433" cy="4048690"/>
          </a:xfrm>
          <a:prstGeom prst="rect">
            <a:avLst/>
          </a:prstGeom>
        </p:spPr>
      </p:pic>
      <p:sp>
        <p:nvSpPr>
          <p:cNvPr id="7" name="TextBox 6">
            <a:extLst>
              <a:ext uri="{FF2B5EF4-FFF2-40B4-BE49-F238E27FC236}">
                <a16:creationId xmlns:a16="http://schemas.microsoft.com/office/drawing/2014/main" id="{D653901E-E314-4D04-B9F5-D730510C4742}"/>
              </a:ext>
            </a:extLst>
          </p:cNvPr>
          <p:cNvSpPr txBox="1"/>
          <p:nvPr/>
        </p:nvSpPr>
        <p:spPr>
          <a:xfrm>
            <a:off x="7727576" y="5977468"/>
            <a:ext cx="4745317" cy="400110"/>
          </a:xfrm>
          <a:prstGeom prst="rect">
            <a:avLst/>
          </a:prstGeom>
          <a:noFill/>
        </p:spPr>
        <p:txBody>
          <a:bodyPr wrap="square">
            <a:spAutoFit/>
          </a:bodyPr>
          <a:lstStyle/>
          <a:p>
            <a:r>
              <a:rPr lang="en-GB" sz="1000" dirty="0"/>
              <a:t>https://cloud.google.com/architecture/mlops-continuous-delivery-and-automation-pipelines-in-machine-learning</a:t>
            </a:r>
          </a:p>
        </p:txBody>
      </p:sp>
    </p:spTree>
    <p:extLst>
      <p:ext uri="{BB962C8B-B14F-4D97-AF65-F5344CB8AC3E}">
        <p14:creationId xmlns:p14="http://schemas.microsoft.com/office/powerpoint/2010/main" val="1959115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B8471-3887-45B4-9B9A-F0AC6D4EC76C}"/>
              </a:ext>
            </a:extLst>
          </p:cNvPr>
          <p:cNvSpPr>
            <a:spLocks noGrp="1"/>
          </p:cNvSpPr>
          <p:nvPr>
            <p:ph type="title"/>
          </p:nvPr>
        </p:nvSpPr>
        <p:spPr/>
        <p:txBody>
          <a:bodyPr/>
          <a:lstStyle/>
          <a:p>
            <a:r>
              <a:rPr lang="pl-PL" dirty="0"/>
              <a:t>Agenda</a:t>
            </a:r>
            <a:endParaRPr lang="en-GB" dirty="0"/>
          </a:p>
        </p:txBody>
      </p:sp>
      <p:sp>
        <p:nvSpPr>
          <p:cNvPr id="3" name="Content Placeholder 2">
            <a:extLst>
              <a:ext uri="{FF2B5EF4-FFF2-40B4-BE49-F238E27FC236}">
                <a16:creationId xmlns:a16="http://schemas.microsoft.com/office/drawing/2014/main" id="{C2982F66-1A79-462B-8337-2365375711A8}"/>
              </a:ext>
            </a:extLst>
          </p:cNvPr>
          <p:cNvSpPr>
            <a:spLocks noGrp="1"/>
          </p:cNvSpPr>
          <p:nvPr>
            <p:ph idx="1"/>
          </p:nvPr>
        </p:nvSpPr>
        <p:spPr/>
        <p:txBody>
          <a:bodyPr/>
          <a:lstStyle/>
          <a:p>
            <a:r>
              <a:rPr lang="pl-PL" dirty="0"/>
              <a:t>Analysis</a:t>
            </a:r>
          </a:p>
          <a:p>
            <a:pPr lvl="1"/>
            <a:r>
              <a:rPr lang="pl-PL" dirty="0"/>
              <a:t>Assumptions</a:t>
            </a:r>
          </a:p>
          <a:p>
            <a:pPr lvl="1"/>
            <a:r>
              <a:rPr lang="pl-PL" dirty="0"/>
              <a:t>Approach</a:t>
            </a:r>
          </a:p>
          <a:p>
            <a:pPr lvl="1"/>
            <a:r>
              <a:rPr lang="pl-PL" dirty="0"/>
              <a:t>Results</a:t>
            </a:r>
          </a:p>
          <a:p>
            <a:r>
              <a:rPr lang="pl-PL" dirty="0"/>
              <a:t>Productionalization</a:t>
            </a:r>
          </a:p>
          <a:p>
            <a:pPr lvl="1"/>
            <a:r>
              <a:rPr lang="pl-PL" dirty="0"/>
              <a:t>Architecture</a:t>
            </a:r>
          </a:p>
          <a:p>
            <a:pPr lvl="1"/>
            <a:r>
              <a:rPr lang="pl-PL" dirty="0"/>
              <a:t>Process of productionalization</a:t>
            </a:r>
          </a:p>
          <a:p>
            <a:pPr lvl="1"/>
            <a:r>
              <a:rPr lang="pl-PL" dirty="0"/>
              <a:t>Deployment</a:t>
            </a:r>
          </a:p>
          <a:p>
            <a:pPr lvl="1"/>
            <a:r>
              <a:rPr lang="pl-PL" dirty="0"/>
              <a:t>Monitoring</a:t>
            </a:r>
          </a:p>
        </p:txBody>
      </p:sp>
    </p:spTree>
    <p:extLst>
      <p:ext uri="{BB962C8B-B14F-4D97-AF65-F5344CB8AC3E}">
        <p14:creationId xmlns:p14="http://schemas.microsoft.com/office/powerpoint/2010/main" val="1517215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20AB-5B01-4D4F-8863-1F69331162D1}"/>
              </a:ext>
            </a:extLst>
          </p:cNvPr>
          <p:cNvSpPr>
            <a:spLocks noGrp="1"/>
          </p:cNvSpPr>
          <p:nvPr>
            <p:ph type="title"/>
          </p:nvPr>
        </p:nvSpPr>
        <p:spPr/>
        <p:txBody>
          <a:bodyPr/>
          <a:lstStyle/>
          <a:p>
            <a:r>
              <a:rPr lang="pl-PL" dirty="0"/>
              <a:t>CRISP DM</a:t>
            </a:r>
            <a:endParaRPr lang="en-GB" dirty="0"/>
          </a:p>
        </p:txBody>
      </p:sp>
      <p:pic>
        <p:nvPicPr>
          <p:cNvPr id="5" name="Content Placeholder 4">
            <a:extLst>
              <a:ext uri="{FF2B5EF4-FFF2-40B4-BE49-F238E27FC236}">
                <a16:creationId xmlns:a16="http://schemas.microsoft.com/office/drawing/2014/main" id="{6460CE22-2B0F-4D1C-B79B-B50A931472C0}"/>
              </a:ext>
            </a:extLst>
          </p:cNvPr>
          <p:cNvPicPr>
            <a:picLocks noGrp="1" noChangeAspect="1"/>
          </p:cNvPicPr>
          <p:nvPr>
            <p:ph idx="1"/>
          </p:nvPr>
        </p:nvPicPr>
        <p:blipFill>
          <a:blip r:embed="rId2"/>
          <a:stretch>
            <a:fillRect/>
          </a:stretch>
        </p:blipFill>
        <p:spPr>
          <a:xfrm>
            <a:off x="4562095" y="1846263"/>
            <a:ext cx="3128136" cy="4022725"/>
          </a:xfrm>
        </p:spPr>
      </p:pic>
      <p:sp>
        <p:nvSpPr>
          <p:cNvPr id="7" name="TextBox 6">
            <a:extLst>
              <a:ext uri="{FF2B5EF4-FFF2-40B4-BE49-F238E27FC236}">
                <a16:creationId xmlns:a16="http://schemas.microsoft.com/office/drawing/2014/main" id="{810643FA-16E0-4B0C-8DC7-AEBFB7EDF0EB}"/>
              </a:ext>
            </a:extLst>
          </p:cNvPr>
          <p:cNvSpPr txBox="1"/>
          <p:nvPr/>
        </p:nvSpPr>
        <p:spPr>
          <a:xfrm>
            <a:off x="8510494" y="5917310"/>
            <a:ext cx="6096000" cy="369332"/>
          </a:xfrm>
          <a:prstGeom prst="rect">
            <a:avLst/>
          </a:prstGeom>
          <a:noFill/>
        </p:spPr>
        <p:txBody>
          <a:bodyPr wrap="square">
            <a:spAutoFit/>
          </a:bodyPr>
          <a:lstStyle/>
          <a:p>
            <a:r>
              <a:rPr lang="en-GB" dirty="0"/>
              <a:t>arXiv:1907.04461v1 [</a:t>
            </a:r>
            <a:r>
              <a:rPr lang="en-GB" dirty="0" err="1"/>
              <a:t>cs.LG</a:t>
            </a:r>
            <a:r>
              <a:rPr lang="en-GB" dirty="0"/>
              <a:t>] 9 Jul 2019</a:t>
            </a:r>
          </a:p>
        </p:txBody>
      </p:sp>
    </p:spTree>
    <p:extLst>
      <p:ext uri="{BB962C8B-B14F-4D97-AF65-F5344CB8AC3E}">
        <p14:creationId xmlns:p14="http://schemas.microsoft.com/office/powerpoint/2010/main" val="429259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54134-849D-4899-91B9-292C396C2F32}"/>
              </a:ext>
            </a:extLst>
          </p:cNvPr>
          <p:cNvSpPr>
            <a:spLocks noGrp="1"/>
          </p:cNvSpPr>
          <p:nvPr>
            <p:ph type="title"/>
          </p:nvPr>
        </p:nvSpPr>
        <p:spPr/>
        <p:txBody>
          <a:bodyPr/>
          <a:lstStyle/>
          <a:p>
            <a:r>
              <a:rPr lang="pl-PL" dirty="0"/>
              <a:t>Questions</a:t>
            </a:r>
            <a:endParaRPr lang="en-GB" dirty="0"/>
          </a:p>
        </p:txBody>
      </p:sp>
      <p:sp>
        <p:nvSpPr>
          <p:cNvPr id="3" name="Content Placeholder 2">
            <a:extLst>
              <a:ext uri="{FF2B5EF4-FFF2-40B4-BE49-F238E27FC236}">
                <a16:creationId xmlns:a16="http://schemas.microsoft.com/office/drawing/2014/main" id="{EA382299-1DA2-4CEF-9666-8F2585C1FDED}"/>
              </a:ext>
            </a:extLst>
          </p:cNvPr>
          <p:cNvSpPr>
            <a:spLocks noGrp="1"/>
          </p:cNvSpPr>
          <p:nvPr>
            <p:ph idx="1"/>
          </p:nvPr>
        </p:nvSpPr>
        <p:spPr/>
        <p:txBody>
          <a:bodyPr>
            <a:normAutofit lnSpcReduction="10000"/>
          </a:bodyPr>
          <a:lstStyle/>
          <a:p>
            <a:r>
              <a:rPr lang="en-GB" dirty="0"/>
              <a:t>Is the dataset balanced? </a:t>
            </a:r>
            <a:endParaRPr lang="pl-PL" dirty="0"/>
          </a:p>
          <a:p>
            <a:r>
              <a:rPr lang="en-GB" dirty="0"/>
              <a:t>Is the amount of data sufficient for allowing a hold-out dataset? </a:t>
            </a:r>
            <a:endParaRPr lang="pl-PL" dirty="0"/>
          </a:p>
          <a:p>
            <a:r>
              <a:rPr lang="en-GB" dirty="0"/>
              <a:t>Do you have enough data to consider deep neural architectures or might good feature engineering with more shallow models suffice? </a:t>
            </a:r>
            <a:endParaRPr lang="pl-PL" dirty="0"/>
          </a:p>
          <a:p>
            <a:r>
              <a:rPr lang="en-GB" dirty="0"/>
              <a:t>During the data collection process, for some sentences multiple experts disagreed on the sentiment of a given sentence, how could you capture such an ambiguity in your model and potentially notify users about such unclear instances? </a:t>
            </a:r>
            <a:endParaRPr lang="pl-PL" dirty="0"/>
          </a:p>
          <a:p>
            <a:r>
              <a:rPr lang="en-GB" dirty="0"/>
              <a:t>How does your model come to a specific conclusion, what about model interpretability? </a:t>
            </a:r>
            <a:endParaRPr lang="pl-PL" dirty="0"/>
          </a:p>
          <a:p>
            <a:r>
              <a:rPr lang="en-GB" dirty="0"/>
              <a:t>Think beyond the pure sentiment analysis of sentences, e.g. how would you automatically extract relevant sentences from EPARs and ensure that the analysis is only applied to specific sections? It is worth to explore some EPARs on the EMA website (e.g. consider the ones for Bayer products Eylea1 or Xarelto2).</a:t>
            </a:r>
          </a:p>
        </p:txBody>
      </p:sp>
    </p:spTree>
    <p:extLst>
      <p:ext uri="{BB962C8B-B14F-4D97-AF65-F5344CB8AC3E}">
        <p14:creationId xmlns:p14="http://schemas.microsoft.com/office/powerpoint/2010/main" val="3207991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94DB9-BB8F-4416-AD37-F074A5E6B935}"/>
              </a:ext>
            </a:extLst>
          </p:cNvPr>
          <p:cNvSpPr>
            <a:spLocks noGrp="1"/>
          </p:cNvSpPr>
          <p:nvPr>
            <p:ph type="title"/>
          </p:nvPr>
        </p:nvSpPr>
        <p:spPr/>
        <p:txBody>
          <a:bodyPr/>
          <a:lstStyle/>
          <a:p>
            <a:r>
              <a:rPr lang="pl-PL" dirty="0"/>
              <a:t>Business case</a:t>
            </a:r>
            <a:endParaRPr lang="en-GB" dirty="0"/>
          </a:p>
        </p:txBody>
      </p:sp>
      <p:sp>
        <p:nvSpPr>
          <p:cNvPr id="3" name="Content Placeholder 2">
            <a:extLst>
              <a:ext uri="{FF2B5EF4-FFF2-40B4-BE49-F238E27FC236}">
                <a16:creationId xmlns:a16="http://schemas.microsoft.com/office/drawing/2014/main" id="{A3B801A2-5306-4467-B605-6295DEF9E282}"/>
              </a:ext>
            </a:extLst>
          </p:cNvPr>
          <p:cNvSpPr>
            <a:spLocks noGrp="1"/>
          </p:cNvSpPr>
          <p:nvPr>
            <p:ph idx="1"/>
          </p:nvPr>
        </p:nvSpPr>
        <p:spPr/>
        <p:txBody>
          <a:bodyPr/>
          <a:lstStyle/>
          <a:p>
            <a:r>
              <a:rPr lang="pl-PL" dirty="0"/>
              <a:t>- regulatory ogranization needs </a:t>
            </a:r>
            <a:r>
              <a:rPr lang="en-GB" dirty="0"/>
              <a:t>an automated sentiment analysis tool </a:t>
            </a:r>
            <a:r>
              <a:rPr lang="pl-PL" dirty="0"/>
              <a:t>that will help </a:t>
            </a:r>
            <a:r>
              <a:rPr lang="en-GB" dirty="0"/>
              <a:t>to quickly</a:t>
            </a:r>
            <a:r>
              <a:rPr lang="pl-PL" dirty="0"/>
              <a:t> </a:t>
            </a:r>
            <a:r>
              <a:rPr lang="en-GB" dirty="0"/>
              <a:t>identify optimal</a:t>
            </a:r>
            <a:r>
              <a:rPr lang="pl-PL" dirty="0"/>
              <a:t>/suboptimal</a:t>
            </a:r>
            <a:r>
              <a:rPr lang="en-GB" dirty="0"/>
              <a:t> clinical trial properties</a:t>
            </a:r>
            <a:r>
              <a:rPr lang="pl-PL" dirty="0"/>
              <a:t> from widely acessible EPARs (</a:t>
            </a:r>
            <a:r>
              <a:rPr lang="en-GB" dirty="0"/>
              <a:t>European Public Assessment Report</a:t>
            </a:r>
            <a:r>
              <a:rPr lang="pl-PL" dirty="0"/>
              <a:t>) </a:t>
            </a:r>
          </a:p>
          <a:p>
            <a:r>
              <a:rPr lang="pl-PL" dirty="0"/>
              <a:t>- tool should be able to intake a file with extracted sentences, produce the predictions and deliver them to the user</a:t>
            </a:r>
          </a:p>
          <a:p>
            <a:r>
              <a:rPr lang="pl-PL" dirty="0"/>
              <a:t>- user expects to see a sentence laballed as a phrase with „Positive”, „Negative” or „Neutral” sentiment</a:t>
            </a:r>
          </a:p>
          <a:p>
            <a:endParaRPr lang="pl-PL" dirty="0"/>
          </a:p>
        </p:txBody>
      </p:sp>
    </p:spTree>
    <p:extLst>
      <p:ext uri="{BB962C8B-B14F-4D97-AF65-F5344CB8AC3E}">
        <p14:creationId xmlns:p14="http://schemas.microsoft.com/office/powerpoint/2010/main" val="3104434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27FEE-57E8-4D92-A800-E1FEA0B19717}"/>
              </a:ext>
            </a:extLst>
          </p:cNvPr>
          <p:cNvSpPr>
            <a:spLocks noGrp="1"/>
          </p:cNvSpPr>
          <p:nvPr>
            <p:ph type="title"/>
          </p:nvPr>
        </p:nvSpPr>
        <p:spPr/>
        <p:txBody>
          <a:bodyPr/>
          <a:lstStyle/>
          <a:p>
            <a:r>
              <a:rPr lang="pl-PL" dirty="0"/>
              <a:t>Dataset insights</a:t>
            </a:r>
            <a:endParaRPr lang="en-GB" dirty="0"/>
          </a:p>
        </p:txBody>
      </p:sp>
      <p:sp>
        <p:nvSpPr>
          <p:cNvPr id="3" name="Content Placeholder 2">
            <a:extLst>
              <a:ext uri="{FF2B5EF4-FFF2-40B4-BE49-F238E27FC236}">
                <a16:creationId xmlns:a16="http://schemas.microsoft.com/office/drawing/2014/main" id="{C7CAC558-4E3D-43C8-9571-0F5FE3DB4168}"/>
              </a:ext>
            </a:extLst>
          </p:cNvPr>
          <p:cNvSpPr>
            <a:spLocks noGrp="1"/>
          </p:cNvSpPr>
          <p:nvPr>
            <p:ph idx="1"/>
          </p:nvPr>
        </p:nvSpPr>
        <p:spPr/>
        <p:txBody>
          <a:bodyPr/>
          <a:lstStyle/>
          <a:p>
            <a:pPr>
              <a:buFont typeface="Arial" panose="020B0604020202020204" pitchFamily="34" charset="0"/>
              <a:buChar char="•"/>
            </a:pPr>
            <a:r>
              <a:rPr lang="pl-PL" dirty="0"/>
              <a:t> Small dataset, especially for NLP kind of task (266 observations).</a:t>
            </a:r>
          </a:p>
          <a:p>
            <a:pPr>
              <a:buFont typeface="Arial" panose="020B0604020202020204" pitchFamily="34" charset="0"/>
              <a:buChar char="•"/>
            </a:pPr>
            <a:r>
              <a:rPr lang="pl-PL" dirty="0"/>
              <a:t> Additionally, 10% of the dataset turned out to be duplicated observations.</a:t>
            </a:r>
          </a:p>
          <a:p>
            <a:pPr>
              <a:buFont typeface="Arial" panose="020B0604020202020204" pitchFamily="34" charset="0"/>
              <a:buChar char="•"/>
            </a:pPr>
            <a:r>
              <a:rPr lang="pl-PL" dirty="0"/>
              <a:t> Dataset is quite inbalanced (60%, 27% and 12%, after duplicates removal).</a:t>
            </a:r>
          </a:p>
          <a:p>
            <a:pPr>
              <a:buFont typeface="Arial" panose="020B0604020202020204" pitchFamily="34" charset="0"/>
              <a:buChar char="•"/>
            </a:pPr>
            <a:r>
              <a:rPr lang="pl-PL" dirty="0"/>
              <a:t> Dataset seems to be labelled properly (no observation without label, no two labels per observ.).</a:t>
            </a:r>
          </a:p>
          <a:p>
            <a:pPr>
              <a:buFont typeface="Arial" panose="020B0604020202020204" pitchFamily="34" charset="0"/>
              <a:buChar char="•"/>
            </a:pPr>
            <a:r>
              <a:rPr lang="pl-PL" dirty="0"/>
              <a:t> </a:t>
            </a:r>
          </a:p>
        </p:txBody>
      </p:sp>
    </p:spTree>
    <p:extLst>
      <p:ext uri="{BB962C8B-B14F-4D97-AF65-F5344CB8AC3E}">
        <p14:creationId xmlns:p14="http://schemas.microsoft.com/office/powerpoint/2010/main" val="1765182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9E05D-DBB1-4561-9BD8-4D894E342740}"/>
              </a:ext>
            </a:extLst>
          </p:cNvPr>
          <p:cNvSpPr>
            <a:spLocks noGrp="1"/>
          </p:cNvSpPr>
          <p:nvPr>
            <p:ph type="title"/>
          </p:nvPr>
        </p:nvSpPr>
        <p:spPr/>
        <p:txBody>
          <a:bodyPr/>
          <a:lstStyle/>
          <a:p>
            <a:r>
              <a:rPr lang="pl-PL" dirty="0"/>
              <a:t>Architecture</a:t>
            </a:r>
            <a:endParaRPr lang="en-GB" dirty="0"/>
          </a:p>
        </p:txBody>
      </p:sp>
      <p:sp>
        <p:nvSpPr>
          <p:cNvPr id="3" name="Content Placeholder 2">
            <a:extLst>
              <a:ext uri="{FF2B5EF4-FFF2-40B4-BE49-F238E27FC236}">
                <a16:creationId xmlns:a16="http://schemas.microsoft.com/office/drawing/2014/main" id="{14FF9990-73BD-49EA-B83C-9CE6874F2013}"/>
              </a:ext>
            </a:extLst>
          </p:cNvPr>
          <p:cNvSpPr>
            <a:spLocks noGrp="1"/>
          </p:cNvSpPr>
          <p:nvPr>
            <p:ph idx="1"/>
          </p:nvPr>
        </p:nvSpPr>
        <p:spPr/>
        <p:txBody>
          <a:bodyPr/>
          <a:lstStyle/>
          <a:p>
            <a:r>
              <a:rPr lang="pl-PL" dirty="0"/>
              <a:t>Assumptions:</a:t>
            </a:r>
            <a:br>
              <a:rPr lang="pl-PL" dirty="0"/>
            </a:br>
            <a:r>
              <a:rPr lang="pl-PL" dirty="0"/>
              <a:t>- batch processing</a:t>
            </a:r>
          </a:p>
          <a:p>
            <a:r>
              <a:rPr lang="pl-PL" dirty="0"/>
              <a:t>- solution runs on AWS</a:t>
            </a:r>
          </a:p>
          <a:p>
            <a:r>
              <a:rPr lang="pl-PL" dirty="0"/>
              <a:t>- data is provided in form of sentencies to analysis</a:t>
            </a:r>
          </a:p>
          <a:p>
            <a:r>
              <a:rPr lang="pl-PL" dirty="0"/>
              <a:t>- runs on schedule or by demand</a:t>
            </a:r>
          </a:p>
          <a:p>
            <a:endParaRPr lang="pl-PL" dirty="0"/>
          </a:p>
          <a:p>
            <a:r>
              <a:rPr lang="pl-PL" dirty="0"/>
              <a:t>Additionally:</a:t>
            </a:r>
          </a:p>
          <a:p>
            <a:r>
              <a:rPr lang="pl-PL" dirty="0"/>
              <a:t>- solution could provide access to the sourced document and some general specifications along the labelled sentences</a:t>
            </a:r>
            <a:endParaRPr lang="en-GB" dirty="0"/>
          </a:p>
        </p:txBody>
      </p:sp>
    </p:spTree>
    <p:extLst>
      <p:ext uri="{BB962C8B-B14F-4D97-AF65-F5344CB8AC3E}">
        <p14:creationId xmlns:p14="http://schemas.microsoft.com/office/powerpoint/2010/main" val="929772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A033C0-A89C-4F53-8303-66A6A70A87E9}"/>
              </a:ext>
            </a:extLst>
          </p:cNvPr>
          <p:cNvSpPr>
            <a:spLocks noGrp="1"/>
          </p:cNvSpPr>
          <p:nvPr>
            <p:ph type="ctrTitle"/>
          </p:nvPr>
        </p:nvSpPr>
        <p:spPr/>
        <p:txBody>
          <a:bodyPr>
            <a:normAutofit/>
          </a:bodyPr>
          <a:lstStyle/>
          <a:p>
            <a:pPr algn="ctr"/>
            <a:r>
              <a:rPr lang="en-GB" sz="3000" dirty="0"/>
              <a:t>How could an architecture to industrialize the sentiment analysis model look like?</a:t>
            </a:r>
          </a:p>
        </p:txBody>
      </p:sp>
      <p:sp>
        <p:nvSpPr>
          <p:cNvPr id="5" name="Subtitle 4">
            <a:extLst>
              <a:ext uri="{FF2B5EF4-FFF2-40B4-BE49-F238E27FC236}">
                <a16:creationId xmlns:a16="http://schemas.microsoft.com/office/drawing/2014/main" id="{995E2709-C8AC-44BD-8B91-D34E64ED9FF3}"/>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538699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Graphical user interface&#10;&#10;Description automatically generated">
            <a:extLst>
              <a:ext uri="{FF2B5EF4-FFF2-40B4-BE49-F238E27FC236}">
                <a16:creationId xmlns:a16="http://schemas.microsoft.com/office/drawing/2014/main" id="{0449AEF8-B062-4FC1-9289-9EB35673FE68}"/>
              </a:ext>
            </a:extLst>
          </p:cNvPr>
          <p:cNvPicPr>
            <a:picLocks noGrp="1" noChangeAspect="1"/>
          </p:cNvPicPr>
          <p:nvPr>
            <p:ph idx="1"/>
          </p:nvPr>
        </p:nvPicPr>
        <p:blipFill>
          <a:blip r:embed="rId2"/>
          <a:stretch>
            <a:fillRect/>
          </a:stretch>
        </p:blipFill>
        <p:spPr>
          <a:xfrm>
            <a:off x="1463980" y="729000"/>
            <a:ext cx="9325000" cy="5400000"/>
          </a:xfrm>
        </p:spPr>
      </p:pic>
      <p:sp>
        <p:nvSpPr>
          <p:cNvPr id="2" name="Title 1">
            <a:extLst>
              <a:ext uri="{FF2B5EF4-FFF2-40B4-BE49-F238E27FC236}">
                <a16:creationId xmlns:a16="http://schemas.microsoft.com/office/drawing/2014/main" id="{F3B9E05D-DBB1-4561-9BD8-4D894E342740}"/>
              </a:ext>
            </a:extLst>
          </p:cNvPr>
          <p:cNvSpPr>
            <a:spLocks noGrp="1"/>
          </p:cNvSpPr>
          <p:nvPr>
            <p:ph type="title"/>
          </p:nvPr>
        </p:nvSpPr>
        <p:spPr/>
        <p:txBody>
          <a:bodyPr/>
          <a:lstStyle/>
          <a:p>
            <a:r>
              <a:rPr lang="pl-PL" dirty="0"/>
              <a:t>Architecture</a:t>
            </a:r>
            <a:endParaRPr lang="en-GB" dirty="0"/>
          </a:p>
        </p:txBody>
      </p:sp>
      <p:cxnSp>
        <p:nvCxnSpPr>
          <p:cNvPr id="13" name="Straight Connector 12">
            <a:extLst>
              <a:ext uri="{FF2B5EF4-FFF2-40B4-BE49-F238E27FC236}">
                <a16:creationId xmlns:a16="http://schemas.microsoft.com/office/drawing/2014/main" id="{9BABFCC8-2EA3-46E6-9126-362625656AF0}"/>
              </a:ext>
            </a:extLst>
          </p:cNvPr>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495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ontent Placeholder 23">
            <a:extLst>
              <a:ext uri="{FF2B5EF4-FFF2-40B4-BE49-F238E27FC236}">
                <a16:creationId xmlns:a16="http://schemas.microsoft.com/office/drawing/2014/main" id="{6B4DB2E3-2CFE-497E-A132-F053DDF04B69}"/>
              </a:ext>
            </a:extLst>
          </p:cNvPr>
          <p:cNvSpPr>
            <a:spLocks noGrp="1"/>
          </p:cNvSpPr>
          <p:nvPr>
            <p:ph idx="1"/>
          </p:nvPr>
        </p:nvSpPr>
        <p:spPr/>
        <p:txBody>
          <a:bodyPr/>
          <a:lstStyle/>
          <a:p>
            <a:endParaRPr lang="en-GB"/>
          </a:p>
        </p:txBody>
      </p:sp>
      <p:pic>
        <p:nvPicPr>
          <p:cNvPr id="25" name="Content Placeholder 21" descr="Graphical user interface, application&#10;&#10;Description automatically generated">
            <a:extLst>
              <a:ext uri="{FF2B5EF4-FFF2-40B4-BE49-F238E27FC236}">
                <a16:creationId xmlns:a16="http://schemas.microsoft.com/office/drawing/2014/main" id="{CDB03D06-C86D-4251-85B0-CB7BD07558CB}"/>
              </a:ext>
            </a:extLst>
          </p:cNvPr>
          <p:cNvPicPr>
            <a:picLocks noChangeAspect="1"/>
          </p:cNvPicPr>
          <p:nvPr/>
        </p:nvPicPr>
        <p:blipFill>
          <a:blip r:embed="rId2"/>
          <a:stretch>
            <a:fillRect/>
          </a:stretch>
        </p:blipFill>
        <p:spPr>
          <a:xfrm>
            <a:off x="1463980" y="729000"/>
            <a:ext cx="9400000" cy="5400000"/>
          </a:xfrm>
          <a:prstGeom prst="rect">
            <a:avLst/>
          </a:prstGeom>
        </p:spPr>
      </p:pic>
      <p:sp>
        <p:nvSpPr>
          <p:cNvPr id="2" name="Title 1">
            <a:extLst>
              <a:ext uri="{FF2B5EF4-FFF2-40B4-BE49-F238E27FC236}">
                <a16:creationId xmlns:a16="http://schemas.microsoft.com/office/drawing/2014/main" id="{F3B9E05D-DBB1-4561-9BD8-4D894E342740}"/>
              </a:ext>
            </a:extLst>
          </p:cNvPr>
          <p:cNvSpPr>
            <a:spLocks noGrp="1"/>
          </p:cNvSpPr>
          <p:nvPr>
            <p:ph type="title"/>
          </p:nvPr>
        </p:nvSpPr>
        <p:spPr/>
        <p:txBody>
          <a:bodyPr/>
          <a:lstStyle/>
          <a:p>
            <a:r>
              <a:rPr lang="pl-PL" dirty="0"/>
              <a:t>Architecture</a:t>
            </a:r>
            <a:endParaRPr lang="en-GB" dirty="0"/>
          </a:p>
        </p:txBody>
      </p:sp>
      <p:cxnSp>
        <p:nvCxnSpPr>
          <p:cNvPr id="26" name="Straight Connector 25">
            <a:extLst>
              <a:ext uri="{FF2B5EF4-FFF2-40B4-BE49-F238E27FC236}">
                <a16:creationId xmlns:a16="http://schemas.microsoft.com/office/drawing/2014/main" id="{954A7E2D-9DA7-452C-AB7B-92487D6623CE}"/>
              </a:ext>
            </a:extLst>
          </p:cNvPr>
          <p:cNvCxnSpPr>
            <a:cxnSpLocks/>
          </p:cNvCxnSpPr>
          <p:nvPr/>
        </p:nvCxnSpPr>
        <p:spPr>
          <a:xfrm>
            <a:off x="1193532" y="1737845"/>
            <a:ext cx="851225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794489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1714</TotalTime>
  <Words>808</Words>
  <Application>Microsoft Office PowerPoint</Application>
  <PresentationFormat>Widescreen</PresentationFormat>
  <Paragraphs>95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Courier New</vt:lpstr>
      <vt:lpstr>Retrospect</vt:lpstr>
      <vt:lpstr>Sentiment analysis for EPARs</vt:lpstr>
      <vt:lpstr>Agenda</vt:lpstr>
      <vt:lpstr>Questions</vt:lpstr>
      <vt:lpstr>Business case</vt:lpstr>
      <vt:lpstr>Dataset insights</vt:lpstr>
      <vt:lpstr>Architecture</vt:lpstr>
      <vt:lpstr>How could an architecture to industrialize the sentiment analysis model look like?</vt:lpstr>
      <vt:lpstr>Architecture</vt:lpstr>
      <vt:lpstr>Architecture</vt:lpstr>
      <vt:lpstr>Retraining, misc</vt:lpstr>
      <vt:lpstr>Productionalization plan</vt:lpstr>
      <vt:lpstr>What could go wrong in the long run once the model is deployed and used on live data?</vt:lpstr>
      <vt:lpstr>What can go wrong?</vt:lpstr>
      <vt:lpstr>Productionalization - monitoring</vt:lpstr>
      <vt:lpstr>What tools and methodologies would be helpful to maintain the model also in the long run?</vt:lpstr>
      <vt:lpstr>Tools and methods for monitoring</vt:lpstr>
      <vt:lpstr>PowerPoint Presentation</vt:lpstr>
      <vt:lpstr>Different points of view...</vt:lpstr>
      <vt:lpstr>Different points of view...</vt:lpstr>
      <vt:lpstr>CRISP DM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for EPARs</dc:title>
  <dc:creator>Katarzyna Pekala</dc:creator>
  <cp:lastModifiedBy>Katarzyna Pekala</cp:lastModifiedBy>
  <cp:revision>3</cp:revision>
  <dcterms:created xsi:type="dcterms:W3CDTF">2022-04-26T22:42:48Z</dcterms:created>
  <dcterms:modified xsi:type="dcterms:W3CDTF">2022-04-28T06:52:46Z</dcterms:modified>
</cp:coreProperties>
</file>