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337" r:id="rId3"/>
    <p:sldId id="339" r:id="rId4"/>
    <p:sldId id="338" r:id="rId5"/>
    <p:sldId id="342" r:id="rId6"/>
    <p:sldId id="340" r:id="rId7"/>
    <p:sldId id="341" r:id="rId8"/>
    <p:sldId id="343" r:id="rId9"/>
    <p:sldId id="34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ab804e6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ab804e6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28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ab804e6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ab804e6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15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ab804e6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ab804e6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30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ab804e6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ab804e6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4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ab804e6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ab804e6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717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ab804e6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ab804e6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620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ab804e6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ab804e6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532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ab804e6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ab804e6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76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s://staging3.data.posccaesar.org/rdl/RDS222002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aging3.data.posccaesar.org/rdl/RDS32723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2340" y="2102211"/>
            <a:ext cx="8695888" cy="1266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AU" sz="3680" dirty="0"/>
              <a:t>ISO 15926-4 RDL</a:t>
            </a:r>
            <a:br>
              <a:rPr lang="en-AU" sz="3680" dirty="0"/>
            </a:br>
            <a:r>
              <a:rPr lang="en-AU" sz="3680" dirty="0"/>
              <a:t>questions</a:t>
            </a:r>
            <a:endParaRPr sz="288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92582" y="185829"/>
            <a:ext cx="70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Data processing</a:t>
            </a:r>
            <a:endParaRPr sz="2400" b="1" dirty="0"/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F8D57B81-6472-334C-11C8-4E0D0AA82CF3}"/>
              </a:ext>
            </a:extLst>
          </p:cNvPr>
          <p:cNvSpPr txBox="1">
            <a:spLocks/>
          </p:cNvSpPr>
          <p:nvPr/>
        </p:nvSpPr>
        <p:spPr>
          <a:xfrm>
            <a:off x="8667048" y="4766264"/>
            <a:ext cx="476952" cy="37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fld id="{0FC45271-5C59-43B3-A46F-D35A820BD748}" type="slidenum">
              <a:rPr lang="en-GB" sz="1100" smtClean="0"/>
              <a:t>2</a:t>
            </a:fld>
            <a:endParaRPr lang="en-GB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31904-E05F-8212-E036-FB14066E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2" y="852914"/>
            <a:ext cx="3203752" cy="38189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ADEB8E-E862-7835-757A-1A97C48FF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42" y="3063037"/>
            <a:ext cx="3104938" cy="18946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D9C333-4906-A910-0083-BB4B67D62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100" y="633168"/>
            <a:ext cx="5537308" cy="25552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3D0639-3674-2FE5-4BD7-DC72EB5072B5}"/>
              </a:ext>
            </a:extLst>
          </p:cNvPr>
          <p:cNvSpPr txBox="1"/>
          <p:nvPr/>
        </p:nvSpPr>
        <p:spPr>
          <a:xfrm>
            <a:off x="4136841" y="3331000"/>
            <a:ext cx="4719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u="sng" dirty="0"/>
              <a:t>Data Processing</a:t>
            </a:r>
          </a:p>
          <a:p>
            <a:r>
              <a:rPr lang="en-AU" sz="1100" dirty="0"/>
              <a:t>Exported the above files. </a:t>
            </a:r>
          </a:p>
          <a:p>
            <a:r>
              <a:rPr lang="en-AU" sz="1100" dirty="0"/>
              <a:t>Extracted </a:t>
            </a:r>
            <a:r>
              <a:rPr lang="en-AU" sz="1100" dirty="0" err="1"/>
              <a:t>UniqueName</a:t>
            </a:r>
            <a:r>
              <a:rPr lang="en-AU" sz="1100" dirty="0"/>
              <a:t>, SuperClass1, SuperClass2, SuperClass3 and SuperClass4 columns</a:t>
            </a:r>
          </a:p>
          <a:p>
            <a:r>
              <a:rPr lang="en-AU" sz="1100" dirty="0"/>
              <a:t>Appended files to form one two column file </a:t>
            </a:r>
            <a:r>
              <a:rPr lang="en-AU" sz="1100" i="1" dirty="0"/>
              <a:t>appended_files_clean.csv</a:t>
            </a:r>
          </a:p>
          <a:p>
            <a:r>
              <a:rPr lang="en-AU" sz="1100" i="1" dirty="0"/>
              <a:t>20,881 rows</a:t>
            </a:r>
          </a:p>
          <a:p>
            <a:endParaRPr lang="en-AU" sz="1100" i="1" dirty="0"/>
          </a:p>
          <a:p>
            <a:r>
              <a:rPr lang="en-AU" sz="1100" i="1" dirty="0"/>
              <a:t>File header …..</a:t>
            </a:r>
          </a:p>
          <a:p>
            <a:endParaRPr lang="en-AU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FE985C-B7EF-57C9-2AF9-0A278C680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3089" y="4348416"/>
            <a:ext cx="1885950" cy="6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3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ack grid&#10;&#10;Description automatically generated with medium confidence">
            <a:extLst>
              <a:ext uri="{FF2B5EF4-FFF2-40B4-BE49-F238E27FC236}">
                <a16:creationId xmlns:a16="http://schemas.microsoft.com/office/drawing/2014/main" id="{B06D33BE-DA69-7AC7-23B5-52D0DEF7E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8" r="6047" b="5909"/>
          <a:stretch/>
        </p:blipFill>
        <p:spPr>
          <a:xfrm>
            <a:off x="392582" y="758529"/>
            <a:ext cx="7678803" cy="4298380"/>
          </a:xfrm>
          <a:prstGeom prst="rect">
            <a:avLst/>
          </a:prstGeom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92582" y="185829"/>
            <a:ext cx="70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What does the whole 15926-4 hierarchy look like?</a:t>
            </a:r>
            <a:endParaRPr sz="2400" b="1" dirty="0"/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F8D57B81-6472-334C-11C8-4E0D0AA82CF3}"/>
              </a:ext>
            </a:extLst>
          </p:cNvPr>
          <p:cNvSpPr txBox="1">
            <a:spLocks/>
          </p:cNvSpPr>
          <p:nvPr/>
        </p:nvSpPr>
        <p:spPr>
          <a:xfrm>
            <a:off x="8667048" y="4766264"/>
            <a:ext cx="476952" cy="37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fld id="{0FC45271-5C59-43B3-A46F-D35A820BD748}" type="slidenum">
              <a:rPr lang="en-GB" sz="1100" smtClean="0"/>
              <a:t>3</a:t>
            </a:fld>
            <a:endParaRPr lang="en-GB" sz="11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7A82EA-1588-1F58-14CF-5A2028DC6846}"/>
              </a:ext>
            </a:extLst>
          </p:cNvPr>
          <p:cNvSpPr/>
          <p:nvPr/>
        </p:nvSpPr>
        <p:spPr>
          <a:xfrm>
            <a:off x="6747163" y="980335"/>
            <a:ext cx="1212273" cy="1186759"/>
          </a:xfrm>
          <a:custGeom>
            <a:avLst/>
            <a:gdLst>
              <a:gd name="connsiteX0" fmla="*/ 374073 w 1212273"/>
              <a:gd name="connsiteY0" fmla="*/ 33313 h 1186759"/>
              <a:gd name="connsiteX1" fmla="*/ 374073 w 1212273"/>
              <a:gd name="connsiteY1" fmla="*/ 33313 h 1186759"/>
              <a:gd name="connsiteX2" fmla="*/ 20782 w 1212273"/>
              <a:gd name="connsiteY2" fmla="*/ 33313 h 1186759"/>
              <a:gd name="connsiteX3" fmla="*/ 13854 w 1212273"/>
              <a:gd name="connsiteY3" fmla="*/ 61022 h 1186759"/>
              <a:gd name="connsiteX4" fmla="*/ 0 w 1212273"/>
              <a:gd name="connsiteY4" fmla="*/ 130294 h 1186759"/>
              <a:gd name="connsiteX5" fmla="*/ 27709 w 1212273"/>
              <a:gd name="connsiteY5" fmla="*/ 282694 h 1186759"/>
              <a:gd name="connsiteX6" fmla="*/ 69273 w 1212273"/>
              <a:gd name="connsiteY6" fmla="*/ 338113 h 1186759"/>
              <a:gd name="connsiteX7" fmla="*/ 131618 w 1212273"/>
              <a:gd name="connsiteY7" fmla="*/ 407385 h 1186759"/>
              <a:gd name="connsiteX8" fmla="*/ 159327 w 1212273"/>
              <a:gd name="connsiteY8" fmla="*/ 442022 h 1186759"/>
              <a:gd name="connsiteX9" fmla="*/ 193963 w 1212273"/>
              <a:gd name="connsiteY9" fmla="*/ 483585 h 1186759"/>
              <a:gd name="connsiteX10" fmla="*/ 228600 w 1212273"/>
              <a:gd name="connsiteY10" fmla="*/ 504367 h 1186759"/>
              <a:gd name="connsiteX11" fmla="*/ 249382 w 1212273"/>
              <a:gd name="connsiteY11" fmla="*/ 525149 h 1186759"/>
              <a:gd name="connsiteX12" fmla="*/ 311727 w 1212273"/>
              <a:gd name="connsiteY12" fmla="*/ 566713 h 1186759"/>
              <a:gd name="connsiteX13" fmla="*/ 332509 w 1212273"/>
              <a:gd name="connsiteY13" fmla="*/ 587494 h 1186759"/>
              <a:gd name="connsiteX14" fmla="*/ 387927 w 1212273"/>
              <a:gd name="connsiteY14" fmla="*/ 622131 h 1186759"/>
              <a:gd name="connsiteX15" fmla="*/ 408709 w 1212273"/>
              <a:gd name="connsiteY15" fmla="*/ 642913 h 1186759"/>
              <a:gd name="connsiteX16" fmla="*/ 436418 w 1212273"/>
              <a:gd name="connsiteY16" fmla="*/ 663694 h 1186759"/>
              <a:gd name="connsiteX17" fmla="*/ 457200 w 1212273"/>
              <a:gd name="connsiteY17" fmla="*/ 767603 h 1186759"/>
              <a:gd name="connsiteX18" fmla="*/ 464127 w 1212273"/>
              <a:gd name="connsiteY18" fmla="*/ 913076 h 1186759"/>
              <a:gd name="connsiteX19" fmla="*/ 471054 w 1212273"/>
              <a:gd name="connsiteY19" fmla="*/ 947713 h 1186759"/>
              <a:gd name="connsiteX20" fmla="*/ 491836 w 1212273"/>
              <a:gd name="connsiteY20" fmla="*/ 975422 h 1186759"/>
              <a:gd name="connsiteX21" fmla="*/ 526473 w 1212273"/>
              <a:gd name="connsiteY21" fmla="*/ 1037767 h 1186759"/>
              <a:gd name="connsiteX22" fmla="*/ 568036 w 1212273"/>
              <a:gd name="connsiteY22" fmla="*/ 1086258 h 1186759"/>
              <a:gd name="connsiteX23" fmla="*/ 588818 w 1212273"/>
              <a:gd name="connsiteY23" fmla="*/ 1100113 h 1186759"/>
              <a:gd name="connsiteX24" fmla="*/ 623454 w 1212273"/>
              <a:gd name="connsiteY24" fmla="*/ 1120894 h 1186759"/>
              <a:gd name="connsiteX25" fmla="*/ 748145 w 1212273"/>
              <a:gd name="connsiteY25" fmla="*/ 1162458 h 1186759"/>
              <a:gd name="connsiteX26" fmla="*/ 789709 w 1212273"/>
              <a:gd name="connsiteY26" fmla="*/ 1169385 h 1186759"/>
              <a:gd name="connsiteX27" fmla="*/ 817418 w 1212273"/>
              <a:gd name="connsiteY27" fmla="*/ 1176313 h 1186759"/>
              <a:gd name="connsiteX28" fmla="*/ 1032163 w 1212273"/>
              <a:gd name="connsiteY28" fmla="*/ 1141676 h 1186759"/>
              <a:gd name="connsiteX29" fmla="*/ 1066800 w 1212273"/>
              <a:gd name="connsiteY29" fmla="*/ 1086258 h 1186759"/>
              <a:gd name="connsiteX30" fmla="*/ 1094509 w 1212273"/>
              <a:gd name="connsiteY30" fmla="*/ 1030840 h 1186759"/>
              <a:gd name="connsiteX31" fmla="*/ 1156854 w 1212273"/>
              <a:gd name="connsiteY31" fmla="*/ 850731 h 1186759"/>
              <a:gd name="connsiteX32" fmla="*/ 1212273 w 1212273"/>
              <a:gd name="connsiteY32" fmla="*/ 767603 h 1186759"/>
              <a:gd name="connsiteX33" fmla="*/ 1191491 w 1212273"/>
              <a:gd name="connsiteY33" fmla="*/ 545931 h 1186759"/>
              <a:gd name="connsiteX34" fmla="*/ 1136073 w 1212273"/>
              <a:gd name="connsiteY34" fmla="*/ 442022 h 1186759"/>
              <a:gd name="connsiteX35" fmla="*/ 955963 w 1212273"/>
              <a:gd name="connsiteY35" fmla="*/ 234203 h 1186759"/>
              <a:gd name="connsiteX36" fmla="*/ 831273 w 1212273"/>
              <a:gd name="connsiteY36" fmla="*/ 130294 h 1186759"/>
              <a:gd name="connsiteX37" fmla="*/ 644236 w 1212273"/>
              <a:gd name="connsiteY37" fmla="*/ 40240 h 1186759"/>
              <a:gd name="connsiteX38" fmla="*/ 602673 w 1212273"/>
              <a:gd name="connsiteY38" fmla="*/ 33313 h 1186759"/>
              <a:gd name="connsiteX39" fmla="*/ 505691 w 1212273"/>
              <a:gd name="connsiteY39" fmla="*/ 12531 h 1186759"/>
              <a:gd name="connsiteX40" fmla="*/ 374073 w 1212273"/>
              <a:gd name="connsiteY40" fmla="*/ 33313 h 1186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2273" h="1186759">
                <a:moveTo>
                  <a:pt x="374073" y="33313"/>
                </a:moveTo>
                <a:lnTo>
                  <a:pt x="374073" y="33313"/>
                </a:lnTo>
                <a:cubicBezTo>
                  <a:pt x="232466" y="-13889"/>
                  <a:pt x="275976" y="-8230"/>
                  <a:pt x="20782" y="33313"/>
                </a:cubicBezTo>
                <a:cubicBezTo>
                  <a:pt x="11385" y="34843"/>
                  <a:pt x="15849" y="51713"/>
                  <a:pt x="13854" y="61022"/>
                </a:cubicBezTo>
                <a:cubicBezTo>
                  <a:pt x="8920" y="84047"/>
                  <a:pt x="4618" y="107203"/>
                  <a:pt x="0" y="130294"/>
                </a:cubicBezTo>
                <a:cubicBezTo>
                  <a:pt x="9236" y="181094"/>
                  <a:pt x="15186" y="232603"/>
                  <a:pt x="27709" y="282694"/>
                </a:cubicBezTo>
                <a:cubicBezTo>
                  <a:pt x="40416" y="333524"/>
                  <a:pt x="41944" y="314688"/>
                  <a:pt x="69273" y="338113"/>
                </a:cubicBezTo>
                <a:cubicBezTo>
                  <a:pt x="92875" y="358344"/>
                  <a:pt x="111896" y="383719"/>
                  <a:pt x="131618" y="407385"/>
                </a:cubicBezTo>
                <a:cubicBezTo>
                  <a:pt x="145103" y="447841"/>
                  <a:pt x="127994" y="410690"/>
                  <a:pt x="159327" y="442022"/>
                </a:cubicBezTo>
                <a:cubicBezTo>
                  <a:pt x="194525" y="477219"/>
                  <a:pt x="148576" y="449544"/>
                  <a:pt x="193963" y="483585"/>
                </a:cubicBezTo>
                <a:cubicBezTo>
                  <a:pt x="204734" y="491664"/>
                  <a:pt x="217828" y="496288"/>
                  <a:pt x="228600" y="504367"/>
                </a:cubicBezTo>
                <a:cubicBezTo>
                  <a:pt x="236437" y="510245"/>
                  <a:pt x="241944" y="518773"/>
                  <a:pt x="249382" y="525149"/>
                </a:cubicBezTo>
                <a:cubicBezTo>
                  <a:pt x="302839" y="570970"/>
                  <a:pt x="249725" y="520212"/>
                  <a:pt x="311727" y="566713"/>
                </a:cubicBezTo>
                <a:cubicBezTo>
                  <a:pt x="319564" y="572591"/>
                  <a:pt x="325071" y="581119"/>
                  <a:pt x="332509" y="587494"/>
                </a:cubicBezTo>
                <a:cubicBezTo>
                  <a:pt x="405300" y="649885"/>
                  <a:pt x="316958" y="571438"/>
                  <a:pt x="387927" y="622131"/>
                </a:cubicBezTo>
                <a:cubicBezTo>
                  <a:pt x="395899" y="627825"/>
                  <a:pt x="401271" y="636537"/>
                  <a:pt x="408709" y="642913"/>
                </a:cubicBezTo>
                <a:cubicBezTo>
                  <a:pt x="417475" y="650426"/>
                  <a:pt x="427182" y="656767"/>
                  <a:pt x="436418" y="663694"/>
                </a:cubicBezTo>
                <a:cubicBezTo>
                  <a:pt x="457041" y="715250"/>
                  <a:pt x="452490" y="694593"/>
                  <a:pt x="457200" y="767603"/>
                </a:cubicBezTo>
                <a:cubicBezTo>
                  <a:pt x="460325" y="816048"/>
                  <a:pt x="460404" y="864673"/>
                  <a:pt x="464127" y="913076"/>
                </a:cubicBezTo>
                <a:cubicBezTo>
                  <a:pt x="465030" y="924816"/>
                  <a:pt x="466272" y="936953"/>
                  <a:pt x="471054" y="947713"/>
                </a:cubicBezTo>
                <a:cubicBezTo>
                  <a:pt x="475743" y="958263"/>
                  <a:pt x="484909" y="966186"/>
                  <a:pt x="491836" y="975422"/>
                </a:cubicBezTo>
                <a:cubicBezTo>
                  <a:pt x="504029" y="1012001"/>
                  <a:pt x="494712" y="990125"/>
                  <a:pt x="526473" y="1037767"/>
                </a:cubicBezTo>
                <a:cubicBezTo>
                  <a:pt x="542816" y="1062282"/>
                  <a:pt x="541902" y="1063857"/>
                  <a:pt x="568036" y="1086258"/>
                </a:cubicBezTo>
                <a:cubicBezTo>
                  <a:pt x="574357" y="1091676"/>
                  <a:pt x="581758" y="1095700"/>
                  <a:pt x="588818" y="1100113"/>
                </a:cubicBezTo>
                <a:cubicBezTo>
                  <a:pt x="600235" y="1107249"/>
                  <a:pt x="611229" y="1115252"/>
                  <a:pt x="623454" y="1120894"/>
                </a:cubicBezTo>
                <a:cubicBezTo>
                  <a:pt x="652483" y="1134292"/>
                  <a:pt x="719804" y="1155373"/>
                  <a:pt x="748145" y="1162458"/>
                </a:cubicBezTo>
                <a:cubicBezTo>
                  <a:pt x="761771" y="1165865"/>
                  <a:pt x="775936" y="1166630"/>
                  <a:pt x="789709" y="1169385"/>
                </a:cubicBezTo>
                <a:cubicBezTo>
                  <a:pt x="799045" y="1171252"/>
                  <a:pt x="808182" y="1174004"/>
                  <a:pt x="817418" y="1176313"/>
                </a:cubicBezTo>
                <a:cubicBezTo>
                  <a:pt x="984918" y="1170330"/>
                  <a:pt x="979347" y="1220900"/>
                  <a:pt x="1032163" y="1141676"/>
                </a:cubicBezTo>
                <a:cubicBezTo>
                  <a:pt x="1044247" y="1123551"/>
                  <a:pt x="1056120" y="1105244"/>
                  <a:pt x="1066800" y="1086258"/>
                </a:cubicBezTo>
                <a:cubicBezTo>
                  <a:pt x="1076925" y="1068257"/>
                  <a:pt x="1085273" y="1049313"/>
                  <a:pt x="1094509" y="1030840"/>
                </a:cubicBezTo>
                <a:cubicBezTo>
                  <a:pt x="1112096" y="951695"/>
                  <a:pt x="1111177" y="939040"/>
                  <a:pt x="1156854" y="850731"/>
                </a:cubicBezTo>
                <a:cubicBezTo>
                  <a:pt x="1172154" y="821151"/>
                  <a:pt x="1193800" y="795312"/>
                  <a:pt x="1212273" y="767603"/>
                </a:cubicBezTo>
                <a:cubicBezTo>
                  <a:pt x="1205346" y="693712"/>
                  <a:pt x="1208403" y="618193"/>
                  <a:pt x="1191491" y="545931"/>
                </a:cubicBezTo>
                <a:cubicBezTo>
                  <a:pt x="1182545" y="507709"/>
                  <a:pt x="1153628" y="477132"/>
                  <a:pt x="1136073" y="442022"/>
                </a:cubicBezTo>
                <a:cubicBezTo>
                  <a:pt x="1073473" y="316822"/>
                  <a:pt x="1144476" y="391298"/>
                  <a:pt x="955963" y="234203"/>
                </a:cubicBezTo>
                <a:cubicBezTo>
                  <a:pt x="914400" y="199567"/>
                  <a:pt x="875659" y="161230"/>
                  <a:pt x="831273" y="130294"/>
                </a:cubicBezTo>
                <a:cubicBezTo>
                  <a:pt x="795327" y="105241"/>
                  <a:pt x="691372" y="55952"/>
                  <a:pt x="644236" y="40240"/>
                </a:cubicBezTo>
                <a:cubicBezTo>
                  <a:pt x="630911" y="35798"/>
                  <a:pt x="616446" y="36068"/>
                  <a:pt x="602673" y="33313"/>
                </a:cubicBezTo>
                <a:cubicBezTo>
                  <a:pt x="570254" y="26829"/>
                  <a:pt x="538624" y="15437"/>
                  <a:pt x="505691" y="12531"/>
                </a:cubicBezTo>
                <a:cubicBezTo>
                  <a:pt x="459688" y="8472"/>
                  <a:pt x="396009" y="29849"/>
                  <a:pt x="374073" y="33313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DE5EA0-9889-1FC0-2697-81A18442A02B}"/>
              </a:ext>
            </a:extLst>
          </p:cNvPr>
          <p:cNvSpPr/>
          <p:nvPr/>
        </p:nvSpPr>
        <p:spPr>
          <a:xfrm>
            <a:off x="2091702" y="1965911"/>
            <a:ext cx="251839" cy="241604"/>
          </a:xfrm>
          <a:custGeom>
            <a:avLst/>
            <a:gdLst>
              <a:gd name="connsiteX0" fmla="*/ 194298 w 251839"/>
              <a:gd name="connsiteY0" fmla="*/ 4181 h 241604"/>
              <a:gd name="connsiteX1" fmla="*/ 194298 w 251839"/>
              <a:gd name="connsiteY1" fmla="*/ 4181 h 241604"/>
              <a:gd name="connsiteX2" fmla="*/ 21116 w 251839"/>
              <a:gd name="connsiteY2" fmla="*/ 45744 h 241604"/>
              <a:gd name="connsiteX3" fmla="*/ 14189 w 251839"/>
              <a:gd name="connsiteY3" fmla="*/ 66526 h 241604"/>
              <a:gd name="connsiteX4" fmla="*/ 7262 w 251839"/>
              <a:gd name="connsiteY4" fmla="*/ 121944 h 241604"/>
              <a:gd name="connsiteX5" fmla="*/ 334 w 251839"/>
              <a:gd name="connsiteY5" fmla="*/ 142726 h 241604"/>
              <a:gd name="connsiteX6" fmla="*/ 41898 w 251839"/>
              <a:gd name="connsiteY6" fmla="*/ 184290 h 241604"/>
              <a:gd name="connsiteX7" fmla="*/ 131952 w 251839"/>
              <a:gd name="connsiteY7" fmla="*/ 239708 h 241604"/>
              <a:gd name="connsiteX8" fmla="*/ 242789 w 251839"/>
              <a:gd name="connsiteY8" fmla="*/ 225853 h 241604"/>
              <a:gd name="connsiteX9" fmla="*/ 235862 w 251839"/>
              <a:gd name="connsiteY9" fmla="*/ 121944 h 241604"/>
              <a:gd name="connsiteX10" fmla="*/ 194298 w 251839"/>
              <a:gd name="connsiteY10" fmla="*/ 4181 h 24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839" h="241604">
                <a:moveTo>
                  <a:pt x="194298" y="4181"/>
                </a:moveTo>
                <a:lnTo>
                  <a:pt x="194298" y="4181"/>
                </a:lnTo>
                <a:cubicBezTo>
                  <a:pt x="1106" y="20280"/>
                  <a:pt x="44517" y="-36164"/>
                  <a:pt x="21116" y="45744"/>
                </a:cubicBezTo>
                <a:cubicBezTo>
                  <a:pt x="19110" y="52765"/>
                  <a:pt x="16498" y="59599"/>
                  <a:pt x="14189" y="66526"/>
                </a:cubicBezTo>
                <a:cubicBezTo>
                  <a:pt x="11880" y="84999"/>
                  <a:pt x="10592" y="103628"/>
                  <a:pt x="7262" y="121944"/>
                </a:cubicBezTo>
                <a:cubicBezTo>
                  <a:pt x="5956" y="129128"/>
                  <a:pt x="-1672" y="135705"/>
                  <a:pt x="334" y="142726"/>
                </a:cubicBezTo>
                <a:cubicBezTo>
                  <a:pt x="8015" y="169610"/>
                  <a:pt x="24559" y="169428"/>
                  <a:pt x="41898" y="184290"/>
                </a:cubicBezTo>
                <a:cubicBezTo>
                  <a:pt x="100845" y="234816"/>
                  <a:pt x="31281" y="194965"/>
                  <a:pt x="131952" y="239708"/>
                </a:cubicBezTo>
                <a:cubicBezTo>
                  <a:pt x="168898" y="235090"/>
                  <a:pt x="218155" y="253772"/>
                  <a:pt x="242789" y="225853"/>
                </a:cubicBezTo>
                <a:cubicBezTo>
                  <a:pt x="265756" y="199824"/>
                  <a:pt x="238027" y="156590"/>
                  <a:pt x="235862" y="121944"/>
                </a:cubicBezTo>
                <a:cubicBezTo>
                  <a:pt x="227349" y="-14260"/>
                  <a:pt x="201225" y="23808"/>
                  <a:pt x="194298" y="4181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863664C-8D45-2F33-D83A-509A4091E8EF}"/>
              </a:ext>
            </a:extLst>
          </p:cNvPr>
          <p:cNvSpPr/>
          <p:nvPr/>
        </p:nvSpPr>
        <p:spPr>
          <a:xfrm>
            <a:off x="6926378" y="1992478"/>
            <a:ext cx="251839" cy="241604"/>
          </a:xfrm>
          <a:custGeom>
            <a:avLst/>
            <a:gdLst>
              <a:gd name="connsiteX0" fmla="*/ 194298 w 251839"/>
              <a:gd name="connsiteY0" fmla="*/ 4181 h 241604"/>
              <a:gd name="connsiteX1" fmla="*/ 194298 w 251839"/>
              <a:gd name="connsiteY1" fmla="*/ 4181 h 241604"/>
              <a:gd name="connsiteX2" fmla="*/ 21116 w 251839"/>
              <a:gd name="connsiteY2" fmla="*/ 45744 h 241604"/>
              <a:gd name="connsiteX3" fmla="*/ 14189 w 251839"/>
              <a:gd name="connsiteY3" fmla="*/ 66526 h 241604"/>
              <a:gd name="connsiteX4" fmla="*/ 7262 w 251839"/>
              <a:gd name="connsiteY4" fmla="*/ 121944 h 241604"/>
              <a:gd name="connsiteX5" fmla="*/ 334 w 251839"/>
              <a:gd name="connsiteY5" fmla="*/ 142726 h 241604"/>
              <a:gd name="connsiteX6" fmla="*/ 41898 w 251839"/>
              <a:gd name="connsiteY6" fmla="*/ 184290 h 241604"/>
              <a:gd name="connsiteX7" fmla="*/ 131952 w 251839"/>
              <a:gd name="connsiteY7" fmla="*/ 239708 h 241604"/>
              <a:gd name="connsiteX8" fmla="*/ 242789 w 251839"/>
              <a:gd name="connsiteY8" fmla="*/ 225853 h 241604"/>
              <a:gd name="connsiteX9" fmla="*/ 235862 w 251839"/>
              <a:gd name="connsiteY9" fmla="*/ 121944 h 241604"/>
              <a:gd name="connsiteX10" fmla="*/ 194298 w 251839"/>
              <a:gd name="connsiteY10" fmla="*/ 4181 h 24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839" h="241604">
                <a:moveTo>
                  <a:pt x="194298" y="4181"/>
                </a:moveTo>
                <a:lnTo>
                  <a:pt x="194298" y="4181"/>
                </a:lnTo>
                <a:cubicBezTo>
                  <a:pt x="1106" y="20280"/>
                  <a:pt x="44517" y="-36164"/>
                  <a:pt x="21116" y="45744"/>
                </a:cubicBezTo>
                <a:cubicBezTo>
                  <a:pt x="19110" y="52765"/>
                  <a:pt x="16498" y="59599"/>
                  <a:pt x="14189" y="66526"/>
                </a:cubicBezTo>
                <a:cubicBezTo>
                  <a:pt x="11880" y="84999"/>
                  <a:pt x="10592" y="103628"/>
                  <a:pt x="7262" y="121944"/>
                </a:cubicBezTo>
                <a:cubicBezTo>
                  <a:pt x="5956" y="129128"/>
                  <a:pt x="-1672" y="135705"/>
                  <a:pt x="334" y="142726"/>
                </a:cubicBezTo>
                <a:cubicBezTo>
                  <a:pt x="8015" y="169610"/>
                  <a:pt x="24559" y="169428"/>
                  <a:pt x="41898" y="184290"/>
                </a:cubicBezTo>
                <a:cubicBezTo>
                  <a:pt x="100845" y="234816"/>
                  <a:pt x="31281" y="194965"/>
                  <a:pt x="131952" y="239708"/>
                </a:cubicBezTo>
                <a:cubicBezTo>
                  <a:pt x="168898" y="235090"/>
                  <a:pt x="218155" y="253772"/>
                  <a:pt x="242789" y="225853"/>
                </a:cubicBezTo>
                <a:cubicBezTo>
                  <a:pt x="265756" y="199824"/>
                  <a:pt x="238027" y="156590"/>
                  <a:pt x="235862" y="121944"/>
                </a:cubicBezTo>
                <a:cubicBezTo>
                  <a:pt x="227349" y="-14260"/>
                  <a:pt x="201225" y="23808"/>
                  <a:pt x="194298" y="4181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17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92582" y="185829"/>
            <a:ext cx="70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Explore ‘Thing’ relationships</a:t>
            </a:r>
            <a:endParaRPr sz="2400" b="1" dirty="0"/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F8D57B81-6472-334C-11C8-4E0D0AA82CF3}"/>
              </a:ext>
            </a:extLst>
          </p:cNvPr>
          <p:cNvSpPr txBox="1">
            <a:spLocks/>
          </p:cNvSpPr>
          <p:nvPr/>
        </p:nvSpPr>
        <p:spPr>
          <a:xfrm>
            <a:off x="8667048" y="4766264"/>
            <a:ext cx="476952" cy="37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fld id="{0FC45271-5C59-43B3-A46F-D35A820BD748}" type="slidenum">
              <a:rPr lang="en-GB" sz="1100" smtClean="0"/>
              <a:t>4</a:t>
            </a:fld>
            <a:endParaRPr lang="en-GB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6DB78-84E0-045C-DE95-FC7B91F63360}"/>
              </a:ext>
            </a:extLst>
          </p:cNvPr>
          <p:cNvSpPr txBox="1"/>
          <p:nvPr/>
        </p:nvSpPr>
        <p:spPr>
          <a:xfrm>
            <a:off x="5509453" y="697757"/>
            <a:ext cx="3396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rgbClr val="859900"/>
                </a:solidFill>
                <a:effectLst/>
              </a:rPr>
              <a:t>MATCH</a:t>
            </a:r>
            <a:r>
              <a:rPr lang="en-AU" sz="1100" dirty="0">
                <a:solidFill>
                  <a:srgbClr val="333333"/>
                </a:solidFill>
                <a:effectLst/>
              </a:rPr>
              <a:t> </a:t>
            </a:r>
            <a:r>
              <a:rPr lang="en-AU" sz="1100" dirty="0">
                <a:solidFill>
                  <a:srgbClr val="586E75"/>
                </a:solidFill>
                <a:effectLst/>
              </a:rPr>
              <a:t>(</a:t>
            </a:r>
            <a:r>
              <a:rPr lang="en-AU" sz="1100" dirty="0">
                <a:solidFill>
                  <a:srgbClr val="333333"/>
                </a:solidFill>
                <a:effectLst/>
              </a:rPr>
              <a:t>n </a:t>
            </a:r>
            <a:r>
              <a:rPr lang="en-AU" sz="1100" dirty="0">
                <a:solidFill>
                  <a:srgbClr val="586E75"/>
                </a:solidFill>
                <a:effectLst/>
              </a:rPr>
              <a:t>{</a:t>
            </a:r>
            <a:r>
              <a:rPr lang="en-AU" sz="1100" dirty="0" err="1">
                <a:solidFill>
                  <a:srgbClr val="333333"/>
                </a:solidFill>
                <a:effectLst/>
              </a:rPr>
              <a:t>UniqueName</a:t>
            </a:r>
            <a:r>
              <a:rPr lang="en-AU" sz="1100" dirty="0">
                <a:solidFill>
                  <a:srgbClr val="586E75"/>
                </a:solidFill>
                <a:effectLst/>
              </a:rPr>
              <a:t>:</a:t>
            </a:r>
            <a:r>
              <a:rPr lang="en-AU" sz="1100" dirty="0">
                <a:solidFill>
                  <a:srgbClr val="333333"/>
                </a:solidFill>
                <a:effectLst/>
              </a:rPr>
              <a:t> </a:t>
            </a:r>
            <a:r>
              <a:rPr lang="en-AU" sz="1100" dirty="0">
                <a:solidFill>
                  <a:srgbClr val="B58900"/>
                </a:solidFill>
                <a:effectLst/>
              </a:rPr>
              <a:t>"Thing"</a:t>
            </a:r>
            <a:r>
              <a:rPr lang="en-AU" sz="1100" dirty="0">
                <a:solidFill>
                  <a:srgbClr val="586E75"/>
                </a:solidFill>
                <a:effectLst/>
              </a:rPr>
              <a:t>})-[</a:t>
            </a:r>
            <a:r>
              <a:rPr lang="en-AU" sz="1100" dirty="0">
                <a:solidFill>
                  <a:srgbClr val="333333"/>
                </a:solidFill>
                <a:effectLst/>
              </a:rPr>
              <a:t>r</a:t>
            </a:r>
            <a:r>
              <a:rPr lang="en-AU" sz="1100" dirty="0">
                <a:solidFill>
                  <a:srgbClr val="586E75"/>
                </a:solidFill>
                <a:effectLst/>
              </a:rPr>
              <a:t>](</a:t>
            </a:r>
            <a:r>
              <a:rPr lang="en-AU" sz="1100" dirty="0" err="1">
                <a:solidFill>
                  <a:srgbClr val="333333"/>
                </a:solidFill>
                <a:effectLst/>
              </a:rPr>
              <a:t>connectedNodes</a:t>
            </a:r>
            <a:r>
              <a:rPr lang="en-AU" sz="1100" dirty="0">
                <a:solidFill>
                  <a:srgbClr val="586E75"/>
                </a:solidFill>
                <a:effectLst/>
              </a:rPr>
              <a:t>)</a:t>
            </a:r>
            <a:r>
              <a:rPr lang="en-AU" sz="1100" dirty="0">
                <a:solidFill>
                  <a:srgbClr val="333333"/>
                </a:solidFill>
                <a:effectLst/>
              </a:rPr>
              <a:t> </a:t>
            </a:r>
            <a:r>
              <a:rPr lang="en-AU" sz="1100" dirty="0">
                <a:solidFill>
                  <a:srgbClr val="859900"/>
                </a:solidFill>
                <a:effectLst/>
              </a:rPr>
              <a:t>RETURN</a:t>
            </a:r>
            <a:r>
              <a:rPr lang="en-AU" sz="1100" dirty="0">
                <a:solidFill>
                  <a:srgbClr val="333333"/>
                </a:solidFill>
                <a:effectLst/>
              </a:rPr>
              <a:t> </a:t>
            </a:r>
            <a:r>
              <a:rPr lang="en-AU" sz="1100" dirty="0" err="1">
                <a:solidFill>
                  <a:srgbClr val="333333"/>
                </a:solidFill>
                <a:effectLst/>
              </a:rPr>
              <a:t>n</a:t>
            </a:r>
            <a:r>
              <a:rPr lang="en-AU" sz="1100" dirty="0" err="1">
                <a:solidFill>
                  <a:srgbClr val="586E75"/>
                </a:solidFill>
                <a:effectLst/>
              </a:rPr>
              <a:t>,</a:t>
            </a:r>
            <a:r>
              <a:rPr lang="en-AU" sz="1100" dirty="0" err="1">
                <a:solidFill>
                  <a:srgbClr val="333333"/>
                </a:solidFill>
                <a:effectLst/>
              </a:rPr>
              <a:t>r</a:t>
            </a:r>
            <a:r>
              <a:rPr lang="en-AU" sz="1100" dirty="0" err="1">
                <a:solidFill>
                  <a:srgbClr val="586E75"/>
                </a:solidFill>
                <a:effectLst/>
              </a:rPr>
              <a:t>,</a:t>
            </a:r>
            <a:r>
              <a:rPr lang="en-AU" sz="1100" dirty="0" err="1">
                <a:solidFill>
                  <a:srgbClr val="333333"/>
                </a:solidFill>
                <a:effectLst/>
              </a:rPr>
              <a:t>connectedNodes</a:t>
            </a:r>
            <a:endParaRPr lang="en-AU" sz="11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2" name="Picture 11" descr="A diagram of a model&#10;&#10;Description automatically generated">
            <a:extLst>
              <a:ext uri="{FF2B5EF4-FFF2-40B4-BE49-F238E27FC236}">
                <a16:creationId xmlns:a16="http://schemas.microsoft.com/office/drawing/2014/main" id="{72D5EE6C-9BB4-013E-F864-BAE265747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78" y="1551933"/>
            <a:ext cx="3854930" cy="22361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D89378-3FDD-4FC3-D2CB-A2702BAE373C}"/>
              </a:ext>
            </a:extLst>
          </p:cNvPr>
          <p:cNvSpPr txBox="1"/>
          <p:nvPr/>
        </p:nvSpPr>
        <p:spPr>
          <a:xfrm>
            <a:off x="2782922" y="4214910"/>
            <a:ext cx="415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In the appended_files_clean.csv, Class is a subclass of Thing but this does not match with Fig 6 in ISO 15926-2.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80298-8436-FCAC-15E7-35940B118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008" y="1458714"/>
            <a:ext cx="4002300" cy="25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4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92582" y="185829"/>
            <a:ext cx="81210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Why are there more top-level classes than just ‘Thing’?</a:t>
            </a:r>
            <a:endParaRPr sz="2400" b="1" dirty="0"/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F8D57B81-6472-334C-11C8-4E0D0AA82CF3}"/>
              </a:ext>
            </a:extLst>
          </p:cNvPr>
          <p:cNvSpPr txBox="1">
            <a:spLocks/>
          </p:cNvSpPr>
          <p:nvPr/>
        </p:nvSpPr>
        <p:spPr>
          <a:xfrm>
            <a:off x="8667048" y="4766264"/>
            <a:ext cx="476952" cy="37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fld id="{0FC45271-5C59-43B3-A46F-D35A820BD748}" type="slidenum">
              <a:rPr lang="en-GB" sz="1100" smtClean="0"/>
              <a:t>5</a:t>
            </a:fld>
            <a:endParaRPr lang="en-GB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B2294-AEC3-2C72-50BE-BAE4A8F10EBB}"/>
              </a:ext>
            </a:extLst>
          </p:cNvPr>
          <p:cNvSpPr txBox="1"/>
          <p:nvPr/>
        </p:nvSpPr>
        <p:spPr>
          <a:xfrm>
            <a:off x="117764" y="725090"/>
            <a:ext cx="4267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600" dirty="0"/>
              <a:t>Top-level nodes:</a:t>
            </a:r>
          </a:p>
          <a:p>
            <a:r>
              <a:rPr lang="en-AU" sz="600" dirty="0"/>
              <a:t>BAR PROFILE</a:t>
            </a:r>
          </a:p>
          <a:p>
            <a:r>
              <a:rPr lang="en-AU" sz="600" dirty="0"/>
              <a:t>BARREL EMPTYING PUMP</a:t>
            </a:r>
          </a:p>
          <a:p>
            <a:r>
              <a:rPr lang="en-AU" sz="600" dirty="0"/>
              <a:t>BOOT</a:t>
            </a:r>
          </a:p>
          <a:p>
            <a:r>
              <a:rPr lang="en-AU" sz="600" dirty="0"/>
              <a:t>BUSHING</a:t>
            </a:r>
          </a:p>
          <a:p>
            <a:r>
              <a:rPr lang="en-AU" sz="600" dirty="0"/>
              <a:t>CABLE FASTENER</a:t>
            </a:r>
          </a:p>
          <a:p>
            <a:r>
              <a:rPr lang="en-AU" sz="600" dirty="0"/>
              <a:t>CERTIFICATE ISSUER NAME</a:t>
            </a:r>
          </a:p>
          <a:p>
            <a:r>
              <a:rPr lang="en-AU" sz="600" dirty="0"/>
              <a:t>CLIP</a:t>
            </a:r>
          </a:p>
          <a:p>
            <a:r>
              <a:rPr lang="en-AU" sz="600" dirty="0"/>
              <a:t>CLUTCH</a:t>
            </a:r>
          </a:p>
          <a:p>
            <a:r>
              <a:rPr lang="en-AU" sz="600" dirty="0"/>
              <a:t>CONNECTOR</a:t>
            </a:r>
          </a:p>
          <a:p>
            <a:r>
              <a:rPr lang="en-AU" sz="600" dirty="0"/>
              <a:t>CREATION EVENT</a:t>
            </a:r>
          </a:p>
          <a:p>
            <a:r>
              <a:rPr lang="en-AU" sz="600" dirty="0"/>
              <a:t>CUTTING TOOL</a:t>
            </a:r>
          </a:p>
          <a:p>
            <a:r>
              <a:rPr lang="en-AU" sz="600" dirty="0"/>
              <a:t>DELIVERY EVENT</a:t>
            </a:r>
          </a:p>
          <a:p>
            <a:r>
              <a:rPr lang="en-AU" sz="600" dirty="0"/>
              <a:t>DISTANCE</a:t>
            </a:r>
          </a:p>
          <a:p>
            <a:r>
              <a:rPr lang="en-AU" sz="600" dirty="0"/>
              <a:t>DISTILLER</a:t>
            </a:r>
          </a:p>
          <a:p>
            <a:r>
              <a:rPr lang="en-AU" sz="600" dirty="0"/>
              <a:t>DOWNHOLE SAFETY RELIEF VALVE</a:t>
            </a:r>
          </a:p>
          <a:p>
            <a:r>
              <a:rPr lang="en-AU" sz="600" dirty="0"/>
              <a:t>DRILLING MACHINE</a:t>
            </a:r>
          </a:p>
          <a:p>
            <a:r>
              <a:rPr lang="en-AU" sz="600" dirty="0"/>
              <a:t>ENCODED DATA</a:t>
            </a:r>
          </a:p>
          <a:p>
            <a:r>
              <a:rPr lang="en-AU" sz="600" dirty="0"/>
              <a:t>FLUID TRANSPORTER</a:t>
            </a:r>
          </a:p>
          <a:p>
            <a:r>
              <a:rPr lang="en-AU" sz="600" dirty="0"/>
              <a:t>FOAM</a:t>
            </a:r>
          </a:p>
          <a:p>
            <a:r>
              <a:rPr lang="en-AU" sz="600" dirty="0"/>
              <a:t>GAS SYSTEM</a:t>
            </a:r>
          </a:p>
          <a:p>
            <a:r>
              <a:rPr lang="en-AU" sz="600" dirty="0"/>
              <a:t>HEAT DETECTOR</a:t>
            </a:r>
          </a:p>
          <a:p>
            <a:r>
              <a:rPr lang="en-AU" sz="600" dirty="0"/>
              <a:t>IDENTIFYING STRING</a:t>
            </a:r>
          </a:p>
          <a:p>
            <a:r>
              <a:rPr lang="en-AU" sz="600" dirty="0"/>
              <a:t>INDEX NUMBER</a:t>
            </a:r>
          </a:p>
          <a:p>
            <a:r>
              <a:rPr lang="en-AU" sz="600" dirty="0"/>
              <a:t>PATH</a:t>
            </a:r>
          </a:p>
          <a:p>
            <a:r>
              <a:rPr lang="en-AU" sz="600" dirty="0"/>
              <a:t>PIPING SPECIFICATION</a:t>
            </a:r>
          </a:p>
          <a:p>
            <a:r>
              <a:rPr lang="en-AU" sz="600" dirty="0"/>
              <a:t>POLYMER</a:t>
            </a:r>
          </a:p>
          <a:p>
            <a:r>
              <a:rPr lang="en-AU" sz="600" dirty="0"/>
              <a:t>PROCESS SIMULATION ALGORITHM</a:t>
            </a:r>
          </a:p>
          <a:p>
            <a:r>
              <a:rPr lang="en-AU" sz="600" dirty="0"/>
              <a:t>PRODUCT SCREEN</a:t>
            </a:r>
          </a:p>
          <a:p>
            <a:r>
              <a:rPr lang="en-AU" sz="600" dirty="0"/>
              <a:t>REAMER</a:t>
            </a:r>
          </a:p>
          <a:p>
            <a:r>
              <a:rPr lang="en-AU" sz="600" dirty="0"/>
              <a:t>SMOKE DETECTOR</a:t>
            </a:r>
          </a:p>
          <a:p>
            <a:r>
              <a:rPr lang="en-AU" sz="600" dirty="0"/>
              <a:t>SOLID COMPOUND</a:t>
            </a:r>
          </a:p>
          <a:p>
            <a:r>
              <a:rPr lang="en-AU" sz="600" dirty="0"/>
              <a:t>TANK COMPONENT</a:t>
            </a:r>
          </a:p>
          <a:p>
            <a:r>
              <a:rPr lang="en-AU" sz="600" dirty="0"/>
              <a:t>THERMOPLASTIC</a:t>
            </a:r>
          </a:p>
          <a:p>
            <a:r>
              <a:rPr lang="en-AU" sz="600" dirty="0">
                <a:highlight>
                  <a:srgbClr val="00FF00"/>
                </a:highlight>
              </a:rPr>
              <a:t>Thing</a:t>
            </a:r>
          </a:p>
          <a:p>
            <a:r>
              <a:rPr lang="en-AU" sz="600" dirty="0"/>
              <a:t>VECTOR</a:t>
            </a:r>
          </a:p>
          <a:p>
            <a:r>
              <a:rPr lang="en-AU" sz="600" dirty="0"/>
              <a:t>VOLCANIC ROCK</a:t>
            </a:r>
          </a:p>
          <a:p>
            <a:r>
              <a:rPr lang="en-AU" sz="600" dirty="0"/>
              <a:t>WATER SYSTEM</a:t>
            </a:r>
          </a:p>
          <a:p>
            <a:r>
              <a:rPr lang="en-AU" sz="600" dirty="0"/>
              <a:t>instrument process connection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C413-ADFE-DBDD-AF94-C8D568A74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281" y="765433"/>
            <a:ext cx="6876955" cy="38009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1E6535-E293-DDF7-6125-5FF7FA558062}"/>
              </a:ext>
            </a:extLst>
          </p:cNvPr>
          <p:cNvSpPr txBox="1"/>
          <p:nvPr/>
        </p:nvSpPr>
        <p:spPr>
          <a:xfrm>
            <a:off x="215153" y="4357905"/>
            <a:ext cx="3895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rgbClr val="859900"/>
                </a:solidFill>
                <a:effectLst/>
              </a:rPr>
              <a:t>MATCH</a:t>
            </a:r>
            <a:r>
              <a:rPr lang="en-AU" sz="1000" dirty="0">
                <a:solidFill>
                  <a:srgbClr val="333333"/>
                </a:solidFill>
                <a:effectLst/>
              </a:rPr>
              <a:t> </a:t>
            </a:r>
            <a:r>
              <a:rPr lang="en-AU" sz="1000" dirty="0">
                <a:solidFill>
                  <a:srgbClr val="586E75"/>
                </a:solidFill>
                <a:effectLst/>
              </a:rPr>
              <a:t>(</a:t>
            </a:r>
            <a:r>
              <a:rPr lang="en-AU" sz="1000" dirty="0">
                <a:solidFill>
                  <a:srgbClr val="333333"/>
                </a:solidFill>
                <a:effectLst/>
              </a:rPr>
              <a:t>n1</a:t>
            </a:r>
            <a:r>
              <a:rPr lang="en-AU" sz="1000" dirty="0">
                <a:solidFill>
                  <a:srgbClr val="586E75"/>
                </a:solidFill>
                <a:effectLst/>
              </a:rPr>
              <a:t>)</a:t>
            </a:r>
            <a:endParaRPr lang="en-AU" sz="1000" dirty="0">
              <a:solidFill>
                <a:srgbClr val="000000"/>
              </a:solidFill>
              <a:effectLst/>
            </a:endParaRPr>
          </a:p>
          <a:p>
            <a:r>
              <a:rPr lang="en-AU" sz="1000" dirty="0">
                <a:solidFill>
                  <a:srgbClr val="859900"/>
                </a:solidFill>
                <a:effectLst/>
              </a:rPr>
              <a:t>WHERE</a:t>
            </a:r>
            <a:r>
              <a:rPr lang="en-AU" sz="1000" dirty="0">
                <a:solidFill>
                  <a:srgbClr val="333333"/>
                </a:solidFill>
                <a:effectLst/>
              </a:rPr>
              <a:t> </a:t>
            </a:r>
            <a:r>
              <a:rPr lang="en-AU" sz="1000" dirty="0">
                <a:solidFill>
                  <a:srgbClr val="859900"/>
                </a:solidFill>
                <a:effectLst/>
              </a:rPr>
              <a:t>NOT</a:t>
            </a:r>
            <a:r>
              <a:rPr lang="en-AU" sz="1000" dirty="0">
                <a:solidFill>
                  <a:srgbClr val="333333"/>
                </a:solidFill>
                <a:effectLst/>
              </a:rPr>
              <a:t> </a:t>
            </a:r>
            <a:r>
              <a:rPr lang="en-AU" sz="1000" dirty="0">
                <a:solidFill>
                  <a:srgbClr val="586E75"/>
                </a:solidFill>
                <a:effectLst/>
              </a:rPr>
              <a:t>(</a:t>
            </a:r>
            <a:r>
              <a:rPr lang="en-AU" sz="1000" dirty="0">
                <a:solidFill>
                  <a:srgbClr val="333333"/>
                </a:solidFill>
                <a:effectLst/>
              </a:rPr>
              <a:t>n1</a:t>
            </a:r>
            <a:r>
              <a:rPr lang="en-AU" sz="1000" dirty="0">
                <a:solidFill>
                  <a:srgbClr val="586E75"/>
                </a:solidFill>
                <a:effectLst/>
              </a:rPr>
              <a:t>)-[:</a:t>
            </a:r>
            <a:r>
              <a:rPr lang="en-AU" sz="1000" dirty="0">
                <a:solidFill>
                  <a:srgbClr val="333333"/>
                </a:solidFill>
                <a:effectLst/>
              </a:rPr>
              <a:t>SCO</a:t>
            </a:r>
            <a:r>
              <a:rPr lang="en-AU" sz="1000" dirty="0">
                <a:solidFill>
                  <a:srgbClr val="586E75"/>
                </a:solidFill>
                <a:effectLst/>
              </a:rPr>
              <a:t>]-&gt;()</a:t>
            </a:r>
            <a:endParaRPr lang="en-AU" sz="1000" dirty="0">
              <a:solidFill>
                <a:srgbClr val="000000"/>
              </a:solidFill>
              <a:effectLst/>
            </a:endParaRPr>
          </a:p>
          <a:p>
            <a:r>
              <a:rPr lang="en-AU" sz="1000" dirty="0">
                <a:solidFill>
                  <a:srgbClr val="859900"/>
                </a:solidFill>
                <a:effectLst/>
              </a:rPr>
              <a:t>RETURN</a:t>
            </a:r>
            <a:r>
              <a:rPr lang="en-AU" sz="1000" dirty="0">
                <a:solidFill>
                  <a:srgbClr val="333333"/>
                </a:solidFill>
                <a:effectLst/>
              </a:rPr>
              <a:t> n1</a:t>
            </a:r>
            <a:endParaRPr lang="en-AU" sz="1000" dirty="0">
              <a:solidFill>
                <a:srgbClr val="000000"/>
              </a:solidFill>
              <a:effectLst/>
            </a:endParaRPr>
          </a:p>
          <a:p>
            <a:r>
              <a:rPr lang="en-AU" sz="1000" dirty="0">
                <a:solidFill>
                  <a:srgbClr val="859900"/>
                </a:solidFill>
                <a:effectLst/>
              </a:rPr>
              <a:t>ORDER</a:t>
            </a:r>
            <a:r>
              <a:rPr lang="en-AU" sz="1000" dirty="0">
                <a:solidFill>
                  <a:srgbClr val="333333"/>
                </a:solidFill>
                <a:effectLst/>
              </a:rPr>
              <a:t> </a:t>
            </a:r>
            <a:r>
              <a:rPr lang="en-AU" sz="1000" dirty="0">
                <a:solidFill>
                  <a:srgbClr val="859900"/>
                </a:solidFill>
                <a:effectLst/>
              </a:rPr>
              <a:t>BY</a:t>
            </a:r>
            <a:r>
              <a:rPr lang="en-AU" sz="1000" dirty="0">
                <a:solidFill>
                  <a:srgbClr val="333333"/>
                </a:solidFill>
                <a:effectLst/>
              </a:rPr>
              <a:t> n1</a:t>
            </a:r>
            <a:r>
              <a:rPr lang="en-AU" sz="1000" dirty="0">
                <a:solidFill>
                  <a:srgbClr val="586E75"/>
                </a:solidFill>
                <a:effectLst/>
              </a:rPr>
              <a:t>.</a:t>
            </a:r>
            <a:r>
              <a:rPr lang="en-AU" sz="1000" dirty="0">
                <a:solidFill>
                  <a:srgbClr val="333333"/>
                </a:solidFill>
                <a:effectLst/>
              </a:rPr>
              <a:t>UniqueName </a:t>
            </a:r>
            <a:r>
              <a:rPr lang="en-AU" sz="1000" dirty="0">
                <a:solidFill>
                  <a:srgbClr val="859900"/>
                </a:solidFill>
                <a:effectLst/>
              </a:rPr>
              <a:t>ASC</a:t>
            </a:r>
            <a:endParaRPr lang="en-AU" sz="10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801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92582" y="185829"/>
            <a:ext cx="70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Examine ‘bent’ as ‘</a:t>
            </a:r>
            <a:r>
              <a:rPr lang="en-GB" sz="2400" b="1" dirty="0" err="1"/>
              <a:t>PossibleIndividual</a:t>
            </a:r>
            <a:r>
              <a:rPr lang="en-GB" sz="2400" b="1" dirty="0"/>
              <a:t>’</a:t>
            </a:r>
            <a:endParaRPr sz="2400" b="1" dirty="0"/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F8D57B81-6472-334C-11C8-4E0D0AA82CF3}"/>
              </a:ext>
            </a:extLst>
          </p:cNvPr>
          <p:cNvSpPr txBox="1">
            <a:spLocks/>
          </p:cNvSpPr>
          <p:nvPr/>
        </p:nvSpPr>
        <p:spPr>
          <a:xfrm>
            <a:off x="8667048" y="4766264"/>
            <a:ext cx="476952" cy="37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fld id="{0FC45271-5C59-43B3-A46F-D35A820BD748}" type="slidenum">
              <a:rPr lang="en-GB" sz="1100" smtClean="0"/>
              <a:t>6</a:t>
            </a:fld>
            <a:endParaRPr lang="en-GB" sz="11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B6866A8-A69A-48ED-C652-53F9AB3E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26" y="946678"/>
            <a:ext cx="7073700" cy="3375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504C64-C22E-594C-3022-B3AF8BE8C95E}"/>
              </a:ext>
            </a:extLst>
          </p:cNvPr>
          <p:cNvSpPr txBox="1"/>
          <p:nvPr/>
        </p:nvSpPr>
        <p:spPr>
          <a:xfrm>
            <a:off x="2981405" y="4852189"/>
            <a:ext cx="5763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Also checked PCA RDL p3  </a:t>
            </a:r>
            <a:r>
              <a:rPr lang="en-AU" sz="1000" dirty="0">
                <a:hlinkClick r:id="rId4"/>
              </a:rPr>
              <a:t>https://staging3.data.posccaesar.org/rdl/RDS2220024</a:t>
            </a:r>
            <a:r>
              <a:rPr lang="en-AU" sz="1000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2DC85-A43F-6AE3-C88B-4CAD5BF2E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352" y="1723009"/>
            <a:ext cx="3698172" cy="300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8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E6E1F2-D06B-39EE-5C83-957125D71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5" y="990292"/>
            <a:ext cx="4390743" cy="3752008"/>
          </a:xfrm>
          <a:prstGeom prst="rect">
            <a:avLst/>
          </a:prstGeom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92582" y="185829"/>
            <a:ext cx="70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List of nodes connected to Physical Object</a:t>
            </a:r>
            <a:endParaRPr sz="2400" b="1" dirty="0"/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F8D57B81-6472-334C-11C8-4E0D0AA82CF3}"/>
              </a:ext>
            </a:extLst>
          </p:cNvPr>
          <p:cNvSpPr txBox="1">
            <a:spLocks/>
          </p:cNvSpPr>
          <p:nvPr/>
        </p:nvSpPr>
        <p:spPr>
          <a:xfrm>
            <a:off x="8667048" y="4766264"/>
            <a:ext cx="476952" cy="37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fld id="{0FC45271-5C59-43B3-A46F-D35A820BD748}" type="slidenum">
              <a:rPr lang="en-GB" sz="1100" smtClean="0"/>
              <a:t>7</a:t>
            </a:fld>
            <a:endParaRPr lang="en-GB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7DF39-7887-0A44-7019-2AD12DDE8F95}"/>
              </a:ext>
            </a:extLst>
          </p:cNvPr>
          <p:cNvSpPr txBox="1"/>
          <p:nvPr/>
        </p:nvSpPr>
        <p:spPr>
          <a:xfrm>
            <a:off x="637111" y="635418"/>
            <a:ext cx="5266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rgbClr val="859900"/>
                </a:solidFill>
                <a:effectLst/>
              </a:rPr>
              <a:t>MATCH</a:t>
            </a:r>
            <a:r>
              <a:rPr lang="en-AU" sz="1000" dirty="0">
                <a:solidFill>
                  <a:srgbClr val="333333"/>
                </a:solidFill>
                <a:effectLst/>
              </a:rPr>
              <a:t> </a:t>
            </a:r>
            <a:r>
              <a:rPr lang="en-AU" sz="1000" dirty="0">
                <a:solidFill>
                  <a:srgbClr val="586E75"/>
                </a:solidFill>
                <a:effectLst/>
              </a:rPr>
              <a:t>(</a:t>
            </a:r>
            <a:r>
              <a:rPr lang="en-AU" sz="1000" dirty="0">
                <a:solidFill>
                  <a:srgbClr val="333333"/>
                </a:solidFill>
                <a:effectLst/>
              </a:rPr>
              <a:t>n </a:t>
            </a:r>
            <a:r>
              <a:rPr lang="en-AU" sz="1000" dirty="0">
                <a:solidFill>
                  <a:srgbClr val="586E75"/>
                </a:solidFill>
                <a:effectLst/>
              </a:rPr>
              <a:t>{</a:t>
            </a:r>
            <a:r>
              <a:rPr lang="en-AU" sz="1000" dirty="0">
                <a:solidFill>
                  <a:srgbClr val="333333"/>
                </a:solidFill>
                <a:effectLst/>
              </a:rPr>
              <a:t>name</a:t>
            </a:r>
            <a:r>
              <a:rPr lang="en-AU" sz="1000" dirty="0">
                <a:solidFill>
                  <a:srgbClr val="586E75"/>
                </a:solidFill>
                <a:effectLst/>
              </a:rPr>
              <a:t>:</a:t>
            </a:r>
            <a:r>
              <a:rPr lang="en-AU" sz="1000" dirty="0">
                <a:solidFill>
                  <a:srgbClr val="333333"/>
                </a:solidFill>
                <a:effectLst/>
              </a:rPr>
              <a:t> </a:t>
            </a:r>
            <a:r>
              <a:rPr lang="en-AU" sz="1000" dirty="0">
                <a:solidFill>
                  <a:srgbClr val="B58900"/>
                </a:solidFill>
                <a:effectLst/>
              </a:rPr>
              <a:t>’</a:t>
            </a:r>
            <a:r>
              <a:rPr lang="en-AU" sz="1000" dirty="0" err="1">
                <a:solidFill>
                  <a:srgbClr val="B58900"/>
                </a:solidFill>
                <a:effectLst/>
              </a:rPr>
              <a:t>PhysicalObject</a:t>
            </a:r>
            <a:r>
              <a:rPr lang="en-AU" sz="1000" dirty="0">
                <a:solidFill>
                  <a:srgbClr val="B58900"/>
                </a:solidFill>
                <a:effectLst/>
              </a:rPr>
              <a:t>'</a:t>
            </a:r>
            <a:r>
              <a:rPr lang="en-AU" sz="1000" dirty="0">
                <a:solidFill>
                  <a:srgbClr val="586E75"/>
                </a:solidFill>
                <a:effectLst/>
              </a:rPr>
              <a:t>})-[</a:t>
            </a:r>
            <a:r>
              <a:rPr lang="en-AU" sz="1000" dirty="0">
                <a:solidFill>
                  <a:srgbClr val="333333"/>
                </a:solidFill>
                <a:effectLst/>
              </a:rPr>
              <a:t>r</a:t>
            </a:r>
            <a:r>
              <a:rPr lang="en-AU" sz="1000" dirty="0">
                <a:solidFill>
                  <a:srgbClr val="586E75"/>
                </a:solidFill>
                <a:effectLst/>
              </a:rPr>
              <a:t>]-(</a:t>
            </a:r>
            <a:r>
              <a:rPr lang="en-AU" sz="1000" dirty="0" err="1">
                <a:solidFill>
                  <a:srgbClr val="333333"/>
                </a:solidFill>
                <a:effectLst/>
              </a:rPr>
              <a:t>connectedNodes</a:t>
            </a:r>
            <a:r>
              <a:rPr lang="en-AU" sz="1000" dirty="0">
                <a:solidFill>
                  <a:srgbClr val="586E75"/>
                </a:solidFill>
                <a:effectLst/>
              </a:rPr>
              <a:t>)</a:t>
            </a:r>
            <a:r>
              <a:rPr lang="en-AU" sz="1000" dirty="0">
                <a:solidFill>
                  <a:srgbClr val="333333"/>
                </a:solidFill>
                <a:effectLst/>
              </a:rPr>
              <a:t> </a:t>
            </a:r>
            <a:r>
              <a:rPr lang="en-AU" sz="1000" dirty="0">
                <a:solidFill>
                  <a:srgbClr val="859900"/>
                </a:solidFill>
                <a:effectLst/>
              </a:rPr>
              <a:t>RETURN</a:t>
            </a:r>
            <a:r>
              <a:rPr lang="en-AU" sz="1000" dirty="0">
                <a:solidFill>
                  <a:srgbClr val="333333"/>
                </a:solidFill>
                <a:effectLst/>
              </a:rPr>
              <a:t> n</a:t>
            </a:r>
            <a:r>
              <a:rPr lang="en-AU" sz="1000" dirty="0">
                <a:solidFill>
                  <a:srgbClr val="586E75"/>
                </a:solidFill>
                <a:effectLst/>
              </a:rPr>
              <a:t>,</a:t>
            </a:r>
            <a:r>
              <a:rPr lang="en-AU" sz="1000" dirty="0">
                <a:solidFill>
                  <a:srgbClr val="333333"/>
                </a:solidFill>
                <a:effectLst/>
              </a:rPr>
              <a:t> r</a:t>
            </a:r>
            <a:r>
              <a:rPr lang="en-AU" sz="1000" dirty="0">
                <a:solidFill>
                  <a:srgbClr val="586E75"/>
                </a:solidFill>
                <a:effectLst/>
              </a:rPr>
              <a:t>,</a:t>
            </a:r>
            <a:r>
              <a:rPr lang="en-AU" sz="1000" dirty="0">
                <a:solidFill>
                  <a:srgbClr val="333333"/>
                </a:solidFill>
                <a:effectLst/>
              </a:rPr>
              <a:t> </a:t>
            </a:r>
            <a:r>
              <a:rPr lang="en-AU" sz="1000" dirty="0" err="1">
                <a:solidFill>
                  <a:srgbClr val="333333"/>
                </a:solidFill>
                <a:effectLst/>
              </a:rPr>
              <a:t>connectedNodes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DB03F-55D4-FBC0-2C18-845C0C70062F}"/>
              </a:ext>
            </a:extLst>
          </p:cNvPr>
          <p:cNvSpPr txBox="1"/>
          <p:nvPr/>
        </p:nvSpPr>
        <p:spPr>
          <a:xfrm>
            <a:off x="819674" y="4803782"/>
            <a:ext cx="252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Showing 34 of 160 only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C4609-563C-9A18-EC75-D08AA46E192E}"/>
              </a:ext>
            </a:extLst>
          </p:cNvPr>
          <p:cNvSpPr/>
          <p:nvPr/>
        </p:nvSpPr>
        <p:spPr>
          <a:xfrm>
            <a:off x="7641679" y="3651642"/>
            <a:ext cx="1250576" cy="215153"/>
          </a:xfrm>
          <a:prstGeom prst="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B107A-6424-882C-897D-3B43EA41C6CD}"/>
              </a:ext>
            </a:extLst>
          </p:cNvPr>
          <p:cNvSpPr/>
          <p:nvPr/>
        </p:nvSpPr>
        <p:spPr>
          <a:xfrm>
            <a:off x="1673492" y="1247724"/>
            <a:ext cx="1250576" cy="215153"/>
          </a:xfrm>
          <a:prstGeom prst="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7EBFF6-4F94-1BD9-E178-DC5193E65DD0}"/>
              </a:ext>
            </a:extLst>
          </p:cNvPr>
          <p:cNvSpPr/>
          <p:nvPr/>
        </p:nvSpPr>
        <p:spPr>
          <a:xfrm>
            <a:off x="1673492" y="3465471"/>
            <a:ext cx="1331926" cy="215153"/>
          </a:xfrm>
          <a:prstGeom prst="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33A6AC-8592-B1E4-F748-45A2C9447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5" y="1292269"/>
            <a:ext cx="4657725" cy="27336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83CCA8-9AED-51E6-717B-67FBE3BA30E5}"/>
              </a:ext>
            </a:extLst>
          </p:cNvPr>
          <p:cNvSpPr/>
          <p:nvPr/>
        </p:nvSpPr>
        <p:spPr>
          <a:xfrm>
            <a:off x="1632817" y="4400505"/>
            <a:ext cx="1331926" cy="215153"/>
          </a:xfrm>
          <a:prstGeom prst="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873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92582" y="185829"/>
            <a:ext cx="70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Examine  ‘</a:t>
            </a:r>
            <a:r>
              <a:rPr lang="en-GB" sz="2400" b="1" dirty="0" err="1"/>
              <a:t>ClassOfIndividual</a:t>
            </a:r>
            <a:r>
              <a:rPr lang="en-GB" sz="2400" b="1" dirty="0"/>
              <a:t>’</a:t>
            </a:r>
            <a:endParaRPr sz="2400" b="1" dirty="0"/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F8D57B81-6472-334C-11C8-4E0D0AA82CF3}"/>
              </a:ext>
            </a:extLst>
          </p:cNvPr>
          <p:cNvSpPr txBox="1">
            <a:spLocks/>
          </p:cNvSpPr>
          <p:nvPr/>
        </p:nvSpPr>
        <p:spPr>
          <a:xfrm>
            <a:off x="8667048" y="4766264"/>
            <a:ext cx="476952" cy="37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fld id="{0FC45271-5C59-43B3-A46F-D35A820BD748}" type="slidenum">
              <a:rPr lang="en-GB" sz="1100" smtClean="0"/>
              <a:t>8</a:t>
            </a:fld>
            <a:endParaRPr lang="en-GB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C1D88-2438-C9D7-36F5-22E82C884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2" y="1096141"/>
            <a:ext cx="6269549" cy="735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4AD033-8E3D-5135-CB84-486BE18EF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95" y="2455903"/>
            <a:ext cx="2942792" cy="2680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24AA78-FA37-A666-3C45-6C2A4DA3437C}"/>
              </a:ext>
            </a:extLst>
          </p:cNvPr>
          <p:cNvSpPr txBox="1"/>
          <p:nvPr/>
        </p:nvSpPr>
        <p:spPr>
          <a:xfrm>
            <a:off x="277092" y="2063918"/>
            <a:ext cx="2708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Why is &lt;SWITCHGEAR AND CONTROL GEAR&gt; a </a:t>
            </a:r>
            <a:r>
              <a:rPr lang="en-AU" sz="1200" i="1" dirty="0" err="1"/>
              <a:t>ClassOfIndividual</a:t>
            </a:r>
            <a:r>
              <a:rPr lang="en-AU" sz="1200" i="1" dirty="0"/>
              <a:t> but no other equipment grouping is a subclass of </a:t>
            </a:r>
            <a:r>
              <a:rPr lang="en-AU" sz="1200" i="1" dirty="0" err="1"/>
              <a:t>ClassOfIndividual</a:t>
            </a:r>
            <a:r>
              <a:rPr lang="en-AU" sz="1200" i="1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C6117-510A-992B-9CDB-09A73A876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888" y="1445577"/>
            <a:ext cx="4027896" cy="28448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FCA3D2-67B0-6365-C51A-9B389EC3AE89}"/>
              </a:ext>
            </a:extLst>
          </p:cNvPr>
          <p:cNvSpPr/>
          <p:nvPr/>
        </p:nvSpPr>
        <p:spPr>
          <a:xfrm>
            <a:off x="6853611" y="3796091"/>
            <a:ext cx="2113655" cy="214975"/>
          </a:xfrm>
          <a:prstGeom prst="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20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92582" y="185829"/>
            <a:ext cx="707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Hypothesis</a:t>
            </a:r>
            <a:endParaRPr sz="2400" b="1" dirty="0"/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F8D57B81-6472-334C-11C8-4E0D0AA82CF3}"/>
              </a:ext>
            </a:extLst>
          </p:cNvPr>
          <p:cNvSpPr txBox="1">
            <a:spLocks/>
          </p:cNvSpPr>
          <p:nvPr/>
        </p:nvSpPr>
        <p:spPr>
          <a:xfrm>
            <a:off x="8667048" y="4766264"/>
            <a:ext cx="476952" cy="37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fld id="{0FC45271-5C59-43B3-A46F-D35A820BD748}" type="slidenum">
              <a:rPr lang="en-GB" sz="1100" smtClean="0"/>
              <a:t>9</a:t>
            </a:fld>
            <a:endParaRPr lang="en-GB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EA3C6-47F4-0932-14E4-308B450BEA29}"/>
              </a:ext>
            </a:extLst>
          </p:cNvPr>
          <p:cNvSpPr txBox="1"/>
          <p:nvPr/>
        </p:nvSpPr>
        <p:spPr>
          <a:xfrm>
            <a:off x="392581" y="1395911"/>
            <a:ext cx="36017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Is it possible that the </a:t>
            </a:r>
            <a:r>
              <a:rPr lang="en-AU" sz="1200" b="1" i="1" dirty="0"/>
              <a:t>main use </a:t>
            </a:r>
            <a:r>
              <a:rPr lang="en-AU" sz="1200" i="1" dirty="0"/>
              <a:t>of ISO 15926-4 by industry is as a dictionary for  the RDS value e.g. PUMP </a:t>
            </a:r>
            <a:r>
              <a:rPr lang="en-AU" sz="1200" i="1" dirty="0">
                <a:hlinkClick r:id="rId3"/>
              </a:rPr>
              <a:t>http://staging3.data.posccaesar.org/rdl/</a:t>
            </a:r>
            <a:r>
              <a:rPr lang="en-AU" sz="1200" i="1" dirty="0">
                <a:highlight>
                  <a:srgbClr val="FFFF00"/>
                </a:highlight>
                <a:hlinkClick r:id="rId3"/>
              </a:rPr>
              <a:t>RDS327239</a:t>
            </a:r>
            <a:r>
              <a:rPr lang="en-AU" sz="1200" i="1" dirty="0">
                <a:highlight>
                  <a:srgbClr val="FFFF00"/>
                </a:highlight>
              </a:rPr>
              <a:t> </a:t>
            </a:r>
            <a:r>
              <a:rPr lang="en-AU" sz="1200" i="1" dirty="0"/>
              <a:t>to allow common IRIs’ to be used?</a:t>
            </a:r>
          </a:p>
          <a:p>
            <a:endParaRPr lang="en-AU" sz="1200" i="1" dirty="0">
              <a:highlight>
                <a:srgbClr val="FFFF00"/>
              </a:highlight>
            </a:endParaRPr>
          </a:p>
          <a:p>
            <a:r>
              <a:rPr lang="en-AU" sz="1200" i="1" dirty="0"/>
              <a:t>Is it also possible that users are not using the RDL hierarchy? The fact that these superclass issues have not come to light suggests that the hierarchy is not being used. </a:t>
            </a:r>
          </a:p>
          <a:p>
            <a:endParaRPr lang="en-AU" sz="1200" i="1" dirty="0">
              <a:highlight>
                <a:srgbClr val="FFFF00"/>
              </a:highlight>
            </a:endParaRPr>
          </a:p>
          <a:p>
            <a:r>
              <a:rPr lang="en-AU" sz="1200" i="1" dirty="0"/>
              <a:t>Are there examples available of RDL being used in semantic use cases (i.e., to support reasoning) in industry?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97F0C-A77E-4A0A-CFC8-16EA239EA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88" y="1395911"/>
            <a:ext cx="4911185" cy="21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006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401</Words>
  <Application>Microsoft Office PowerPoint</Application>
  <PresentationFormat>On-screen Show (16:9)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ISO 15926-4 RDL questions</vt:lpstr>
      <vt:lpstr>Data processing</vt:lpstr>
      <vt:lpstr>What does the whole 15926-4 hierarchy look like?</vt:lpstr>
      <vt:lpstr>Explore ‘Thing’ relationships</vt:lpstr>
      <vt:lpstr>Why are there more top-level classes than just ‘Thing’?</vt:lpstr>
      <vt:lpstr>Examine ‘bent’ as ‘PossibleIndividual’</vt:lpstr>
      <vt:lpstr>List of nodes connected to Physical Object</vt:lpstr>
      <vt:lpstr>Examine  ‘ClassOfIndividual’</vt:lpstr>
      <vt:lpstr>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predicting maintenance events</dc:title>
  <dc:creator>Melinda Hodkiewicz</dc:creator>
  <cp:lastModifiedBy>Melinda Hodkiewicz</cp:lastModifiedBy>
  <cp:revision>45</cp:revision>
  <cp:lastPrinted>2024-04-12T23:49:41Z</cp:lastPrinted>
  <dcterms:modified xsi:type="dcterms:W3CDTF">2024-07-26T12:31:11Z</dcterms:modified>
</cp:coreProperties>
</file>