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881" r:id="rId2"/>
  </p:sldMasterIdLst>
  <p:notesMasterIdLst>
    <p:notesMasterId r:id="rId16"/>
  </p:notesMasterIdLst>
  <p:handoutMasterIdLst>
    <p:handoutMasterId r:id="rId17"/>
  </p:handoutMasterIdLst>
  <p:sldIdLst>
    <p:sldId id="309" r:id="rId3"/>
    <p:sldId id="310" r:id="rId4"/>
    <p:sldId id="311" r:id="rId5"/>
    <p:sldId id="312" r:id="rId6"/>
    <p:sldId id="313" r:id="rId7"/>
    <p:sldId id="314" r:id="rId8"/>
    <p:sldId id="315" r:id="rId9"/>
    <p:sldId id="302" r:id="rId10"/>
    <p:sldId id="289" r:id="rId11"/>
    <p:sldId id="305" r:id="rId12"/>
    <p:sldId id="307" r:id="rId13"/>
    <p:sldId id="304" r:id="rId14"/>
    <p:sldId id="308" r:id="rId15"/>
  </p:sldIdLst>
  <p:sldSz cx="9144000" cy="5143500" type="screen16x9"/>
  <p:notesSz cx="6858000" cy="9144000"/>
  <p:defaultTextStyle>
    <a:defPPr>
      <a:defRPr lang="de-DE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451"/>
    <a:srgbClr val="262A31"/>
    <a:srgbClr val="B2B2B2"/>
    <a:srgbClr val="C9C9C9"/>
    <a:srgbClr val="969696"/>
    <a:srgbClr val="4D4D4D"/>
    <a:srgbClr val="242424"/>
    <a:srgbClr val="79B2D4"/>
    <a:srgbClr val="91B7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25" autoAdjust="0"/>
    <p:restoredTop sz="96208"/>
  </p:normalViewPr>
  <p:slideViewPr>
    <p:cSldViewPr snapToGrid="0" snapToObjects="1" showGuides="1">
      <p:cViewPr varScale="1">
        <p:scale>
          <a:sx n="161" d="100"/>
          <a:sy n="161" d="100"/>
        </p:scale>
        <p:origin x="208" y="7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2D1D50A-91A0-4313-AF41-8FA8C1A6F672}" type="datetimeFigureOut">
              <a:rPr lang="de-DE" altLang="de-DE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14.01.24</a:t>
            </a:fld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835DF71-E1E2-47C3-B9FA-47C07B346B8B}" type="slidenum">
              <a:rPr lang="de-DE" altLang="de-DE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7005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1E3895C-9893-433E-BD86-ABF19E357674}" type="datetimeFigureOut">
              <a:rPr lang="de-DE" altLang="de-DE" smtClean="0"/>
              <a:pPr>
                <a:defRPr/>
              </a:pPr>
              <a:t>14.01.24</a:t>
            </a:fld>
            <a:endParaRPr lang="de-DE" alt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dirty="0"/>
              <a:t>Mastertextformat bearbeiten</a:t>
            </a:r>
          </a:p>
          <a:p>
            <a:pPr lvl="1"/>
            <a:r>
              <a:rPr lang="de-DE" altLang="de-DE" noProof="0" dirty="0"/>
              <a:t>Zweite Ebene</a:t>
            </a:r>
          </a:p>
          <a:p>
            <a:pPr lvl="2"/>
            <a:r>
              <a:rPr lang="de-DE" altLang="de-DE" noProof="0" dirty="0"/>
              <a:t>Dritte Ebene</a:t>
            </a:r>
          </a:p>
          <a:p>
            <a:pPr lvl="3"/>
            <a:r>
              <a:rPr lang="de-DE" altLang="de-DE" noProof="0" dirty="0"/>
              <a:t>Vierte Ebene</a:t>
            </a:r>
          </a:p>
          <a:p>
            <a:pPr lvl="4"/>
            <a:r>
              <a:rPr lang="de-DE" alt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75416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002" y="0"/>
            <a:ext cx="3524250" cy="51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093"/>
            <a:ext cx="3429000" cy="144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5687" y="2078847"/>
            <a:ext cx="8092705" cy="1487313"/>
          </a:xfrm>
        </p:spPr>
        <p:txBody>
          <a:bodyPr anchor="t"/>
          <a:lstStyle>
            <a:lvl1pPr>
              <a:defRPr sz="28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5687" y="1606876"/>
            <a:ext cx="6400800" cy="471971"/>
          </a:xfrm>
        </p:spPr>
        <p:txBody>
          <a:bodyPr anchor="b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1"/>
          </p:nvPr>
        </p:nvSpPr>
        <p:spPr>
          <a:xfrm>
            <a:off x="295687" y="4439286"/>
            <a:ext cx="2098597" cy="517525"/>
          </a:xfrm>
        </p:spPr>
        <p:txBody>
          <a:bodyPr>
            <a:noAutofit/>
          </a:bodyPr>
          <a:lstStyle>
            <a:lvl1pPr marL="0" indent="0" algn="l">
              <a:defRPr/>
            </a:lvl1pPr>
          </a:lstStyle>
          <a:p>
            <a:pPr lvl="0"/>
            <a:r>
              <a:rPr lang="en-GB" noProof="0"/>
              <a:t>Click icon to add picture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2"/>
          </p:nvPr>
        </p:nvSpPr>
        <p:spPr>
          <a:xfrm>
            <a:off x="2453698" y="4444369"/>
            <a:ext cx="2184476" cy="517525"/>
          </a:xfrm>
        </p:spPr>
        <p:txBody>
          <a:bodyPr>
            <a:noAutofit/>
          </a:bodyPr>
          <a:lstStyle>
            <a:lvl1pPr marL="0" indent="0" algn="l">
              <a:defRPr/>
            </a:lvl1pPr>
          </a:lstStyle>
          <a:p>
            <a:pPr lvl="0"/>
            <a:r>
              <a:rPr lang="en-GB" noProof="0"/>
              <a:t>Click icon to add picture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641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6"/>
          </p:nvPr>
        </p:nvSpPr>
        <p:spPr>
          <a:xfrm>
            <a:off x="457200" y="1243691"/>
            <a:ext cx="8229600" cy="3057375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>
                <a:solidFill>
                  <a:srgbClr val="262A3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8229600" cy="3301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43582BE0-97CE-412F-80F1-16DC6BED178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4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82296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abellenplatzhalter 10"/>
          <p:cNvSpPr>
            <a:spLocks noGrp="1"/>
          </p:cNvSpPr>
          <p:nvPr>
            <p:ph type="tbl" sz="quarter" idx="16"/>
          </p:nvPr>
        </p:nvSpPr>
        <p:spPr>
          <a:xfrm>
            <a:off x="457200" y="1597677"/>
            <a:ext cx="8234363" cy="269293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de-DE" noProof="0" dirty="0"/>
              <a:t>Tabelle durch Klicken auf Symbol hinzufügen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41828"/>
            <a:ext cx="8229600" cy="36185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A0321171-B06E-4659-9CF5-7D6E520FDC1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1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82296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6"/>
          </p:nvPr>
        </p:nvSpPr>
        <p:spPr>
          <a:xfrm>
            <a:off x="457200" y="1229028"/>
            <a:ext cx="8229600" cy="306122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de-DE" noProof="0" dirty="0"/>
              <a:t>Diagramm durch Klicken auf Symbol hinzufügen</a:t>
            </a:r>
          </a:p>
        </p:txBody>
      </p:sp>
      <p:cxnSp>
        <p:nvCxnSpPr>
          <p:cNvPr id="16" name="Gerade Verbindung 10"/>
          <p:cNvCxnSpPr/>
          <p:nvPr userDrawn="1"/>
        </p:nvCxnSpPr>
        <p:spPr>
          <a:xfrm>
            <a:off x="457200" y="4713670"/>
            <a:ext cx="8229600" cy="0"/>
          </a:xfrm>
          <a:prstGeom prst="line">
            <a:avLst/>
          </a:prstGeom>
          <a:ln w="3175" cmpd="sng">
            <a:solidFill>
              <a:srgbClr val="D8413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D98C2DD5-50CB-445D-B765-8AD2D4C5531F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04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39624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6"/>
          </p:nvPr>
        </p:nvSpPr>
        <p:spPr>
          <a:xfrm>
            <a:off x="457200" y="1181092"/>
            <a:ext cx="3962400" cy="308610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de-DE" noProof="0" dirty="0"/>
              <a:t>Diagramm durch Klicken auf Symbol hinzufügen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20"/>
          </p:nvPr>
        </p:nvSpPr>
        <p:spPr>
          <a:xfrm>
            <a:off x="4714875" y="4368811"/>
            <a:ext cx="39624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Diagrammplatzhalter 7"/>
          <p:cNvSpPr>
            <a:spLocks noGrp="1"/>
          </p:cNvSpPr>
          <p:nvPr>
            <p:ph type="chart" sz="quarter" idx="21"/>
          </p:nvPr>
        </p:nvSpPr>
        <p:spPr>
          <a:xfrm>
            <a:off x="4714875" y="1181092"/>
            <a:ext cx="3962400" cy="308610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2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de-DE" noProof="0" dirty="0"/>
              <a:t>Diagramm durch Klicken auf Symbol hinzufügen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64035955-D4DF-4360-912A-517416A0AD74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15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372533"/>
            <a:ext cx="2692400" cy="999067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1503680"/>
            <a:ext cx="2692400" cy="319532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6"/>
          </p:nvPr>
        </p:nvSpPr>
        <p:spPr>
          <a:xfrm>
            <a:off x="3352800" y="762000"/>
            <a:ext cx="5791200" cy="3489344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9"/>
          </p:nvPr>
        </p:nvSpPr>
        <p:spPr>
          <a:xfrm>
            <a:off x="3352800" y="4368811"/>
            <a:ext cx="5334000" cy="330196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01A9B2D6-5EFE-4937-AE57-083B7F8CA155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8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3501688" y="-5922"/>
            <a:ext cx="5654316" cy="5152775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4316" h="5177448">
                <a:moveTo>
                  <a:pt x="2417147" y="5174079"/>
                </a:moveTo>
                <a:lnTo>
                  <a:pt x="0" y="4609"/>
                </a:lnTo>
                <a:lnTo>
                  <a:pt x="5643017" y="0"/>
                </a:lnTo>
                <a:cubicBezTo>
                  <a:pt x="5640970" y="1720656"/>
                  <a:pt x="5656173" y="3456792"/>
                  <a:pt x="5654126" y="5177448"/>
                </a:cubicBezTo>
                <a:lnTo>
                  <a:pt x="2417147" y="51740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defRPr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>
            <a:off x="4429719" y="-4153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FF5451">
              <a:alpha val="5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solidFill>
                    <a:srgbClr val="FF5451"/>
                  </a:solidFill>
                </a:ln>
                <a:solidFill>
                  <a:srgbClr val="FF5451"/>
                </a:solidFill>
              </a:defRPr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13728" y="1066801"/>
            <a:ext cx="3562911" cy="350998"/>
          </a:xfrm>
        </p:spPr>
        <p:txBody>
          <a:bodyPr anchor="b"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0"/>
          </p:nvPr>
        </p:nvSpPr>
        <p:spPr bwMode="auto">
          <a:xfrm>
            <a:off x="-1" y="0"/>
            <a:ext cx="6115051" cy="514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800" baseline="0"/>
            </a:lvl1pPr>
          </a:lstStyle>
          <a:p>
            <a:pPr lvl="0"/>
            <a:r>
              <a:rPr lang="en-GB" noProof="0"/>
              <a:t>Click icon to add picture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13728" y="1447164"/>
            <a:ext cx="3562911" cy="2201545"/>
          </a:xfrm>
        </p:spPr>
        <p:txBody>
          <a:bodyPr anchor="t"/>
          <a:lstStyle>
            <a:lvl1pPr algn="r">
              <a:defRPr sz="2800" b="1" cap="all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419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 bwMode="auto">
          <a:xfrm flipH="1">
            <a:off x="-14439" y="-5922"/>
            <a:ext cx="5654316" cy="5152775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4316" h="5177448">
                <a:moveTo>
                  <a:pt x="2417147" y="5174079"/>
                </a:moveTo>
                <a:lnTo>
                  <a:pt x="0" y="4609"/>
                </a:lnTo>
                <a:lnTo>
                  <a:pt x="5643017" y="0"/>
                </a:lnTo>
                <a:cubicBezTo>
                  <a:pt x="5640970" y="1720656"/>
                  <a:pt x="5656173" y="3456792"/>
                  <a:pt x="5654126" y="5177448"/>
                </a:cubicBezTo>
                <a:lnTo>
                  <a:pt x="2417147" y="51740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noFill/>
                </a:ln>
                <a:noFill/>
              </a:defRPr>
            </a:lvl4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 flipH="1">
            <a:off x="-14439" y="-4153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FF5451">
              <a:alpha val="5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noFill/>
                </a:ln>
                <a:noFill/>
              </a:defRPr>
            </a:lvl4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1878" y="1066801"/>
            <a:ext cx="3562911" cy="350998"/>
          </a:xfrm>
        </p:spPr>
        <p:txBody>
          <a:bodyPr anchor="b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0"/>
          </p:nvPr>
        </p:nvSpPr>
        <p:spPr bwMode="auto">
          <a:xfrm>
            <a:off x="2711450" y="0"/>
            <a:ext cx="6432551" cy="514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800" baseline="0"/>
            </a:lvl1pPr>
          </a:lstStyle>
          <a:p>
            <a:pPr lvl="0"/>
            <a:r>
              <a:rPr lang="en-GB" noProof="0"/>
              <a:t>Click icon to add picture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878" y="1447164"/>
            <a:ext cx="3562911" cy="2201545"/>
          </a:xfrm>
        </p:spPr>
        <p:txBody>
          <a:bodyPr anchor="t"/>
          <a:lstStyle>
            <a:lvl1pPr algn="l">
              <a:defRPr sz="2800" b="1" cap="all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71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0"/>
            <a:ext cx="33147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7588" y="2078847"/>
            <a:ext cx="6400800" cy="1487313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262A3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7587" y="1740092"/>
            <a:ext cx="6400800" cy="338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rgbClr val="262A3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cxnSp>
        <p:nvCxnSpPr>
          <p:cNvPr id="9" name="Gerade Verbindung 10"/>
          <p:cNvCxnSpPr/>
          <p:nvPr userDrawn="1"/>
        </p:nvCxnSpPr>
        <p:spPr>
          <a:xfrm>
            <a:off x="457200" y="4713670"/>
            <a:ext cx="5731459" cy="0"/>
          </a:xfrm>
          <a:prstGeom prst="line">
            <a:avLst/>
          </a:prstGeom>
          <a:ln w="3175" cmpd="sng">
            <a:solidFill>
              <a:srgbClr val="D8413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69366"/>
            <a:ext cx="547323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0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formatfülle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15"/>
          </p:nvPr>
        </p:nvSpPr>
        <p:spPr>
          <a:xfrm>
            <a:off x="8468" y="8468"/>
            <a:ext cx="9135532" cy="5135032"/>
          </a:xfrm>
        </p:spPr>
        <p:txBody>
          <a:bodyPr rtlCol="0">
            <a:normAutofit/>
          </a:bodyPr>
          <a:lstStyle/>
          <a:p>
            <a:pPr lvl="0"/>
            <a:r>
              <a:rPr lang="en-GB" noProof="0"/>
              <a:t>Click icon to add picture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0379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093"/>
            <a:ext cx="3429000" cy="144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628" y="0"/>
            <a:ext cx="3524250" cy="51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5495" y="2078847"/>
            <a:ext cx="7984797" cy="562753"/>
          </a:xfrm>
        </p:spPr>
        <p:txBody>
          <a:bodyPr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18" name="Inhaltsplatzhalter 3"/>
          <p:cNvSpPr>
            <a:spLocks noGrp="1"/>
          </p:cNvSpPr>
          <p:nvPr>
            <p:ph sz="half" idx="2"/>
          </p:nvPr>
        </p:nvSpPr>
        <p:spPr>
          <a:xfrm>
            <a:off x="365495" y="2834640"/>
            <a:ext cx="4672172" cy="1847427"/>
          </a:xfrm>
        </p:spPr>
        <p:txBody>
          <a:bodyPr>
            <a:noAutofit/>
          </a:bodyPr>
          <a:lstStyle>
            <a:lvl1pPr marL="0" indent="0">
              <a:buNone/>
              <a:defRPr sz="1100" baseline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457200" indent="0">
              <a:buNone/>
              <a:defRPr sz="11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64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304799"/>
            <a:ext cx="8234363" cy="7588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1617134"/>
            <a:ext cx="8234363" cy="2985558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63750" indent="-2349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25940"/>
            <a:ext cx="8234363" cy="37774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248790C2-FB8D-4AD1-BFB1-8D82BB9A4283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043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316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ohne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304799"/>
            <a:ext cx="8234363" cy="7588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1223492"/>
            <a:ext cx="8234363" cy="3379199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63750" indent="-2349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232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- 2 Blö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1617133"/>
            <a:ext cx="3952240" cy="2977092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39588"/>
            <a:ext cx="8229600" cy="36409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4" hasCustomPrompt="1"/>
          </p:nvPr>
        </p:nvSpPr>
        <p:spPr>
          <a:xfrm>
            <a:off x="4724400" y="1617133"/>
            <a:ext cx="3962400" cy="2977092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E6F2A070-8A77-484A-BFE7-6B1E5C215647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95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063625"/>
            <a:ext cx="8229600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SUBHEADLINE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84" r:id="rId2"/>
    <p:sldLayoutId id="2147483885" r:id="rId3"/>
    <p:sldLayoutId id="2147483870" r:id="rId4"/>
    <p:sldLayoutId id="2147483877" r:id="rId5"/>
    <p:sldLayoutId id="2147483879" r:id="rId6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262A3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Symbol" panose="05050102010706020507" pitchFamily="18" charset="2"/>
        <a:defRPr sz="1200" kern="1200">
          <a:solidFill>
            <a:srgbClr val="262A3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18288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9"/>
          <p:cNvCxnSpPr/>
          <p:nvPr userDrawn="1"/>
        </p:nvCxnSpPr>
        <p:spPr>
          <a:xfrm>
            <a:off x="0" y="155575"/>
            <a:ext cx="457200" cy="0"/>
          </a:xfrm>
          <a:prstGeom prst="line">
            <a:avLst/>
          </a:prstGeom>
          <a:ln w="3175" cmpd="sng">
            <a:solidFill>
              <a:srgbClr val="262A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69366"/>
            <a:ext cx="547323" cy="324000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>
          <a:xfrm>
            <a:off x="457200" y="22671"/>
            <a:ext cx="7001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Titel der Präsentation</a:t>
            </a:r>
            <a:r>
              <a:rPr lang="de-DE" sz="1200" b="1" baseline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DE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| Untertitel</a:t>
            </a:r>
          </a:p>
        </p:txBody>
      </p:sp>
      <p:cxnSp>
        <p:nvCxnSpPr>
          <p:cNvPr id="9" name="Gerade Verbindung 10"/>
          <p:cNvCxnSpPr/>
          <p:nvPr userDrawn="1"/>
        </p:nvCxnSpPr>
        <p:spPr>
          <a:xfrm>
            <a:off x="457200" y="4713670"/>
            <a:ext cx="8229600" cy="0"/>
          </a:xfrm>
          <a:prstGeom prst="line">
            <a:avLst/>
          </a:prstGeom>
          <a:ln w="3175" cmpd="sng">
            <a:solidFill>
              <a:srgbClr val="D8413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1154545" y="4837382"/>
            <a:ext cx="6785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Einrichtungsname</a:t>
            </a:r>
          </a:p>
        </p:txBody>
      </p:sp>
    </p:spTree>
    <p:extLst>
      <p:ext uri="{BB962C8B-B14F-4D97-AF65-F5344CB8AC3E}">
        <p14:creationId xmlns:p14="http://schemas.microsoft.com/office/powerpoint/2010/main" val="339280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2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8" r:id="rId8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Symbol" panose="05050102010706020507" pitchFamily="18" charset="2"/>
        <a:defRPr sz="1200" kern="1200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18288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1BDD18-DD3A-0C79-1712-08BF1DEE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Idea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A192F8-A689-5842-F703-F148DDB7E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en-US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</a:t>
            </a:fld>
            <a:endParaRPr lang="en-US" altLang="de-DE" sz="100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Am Tisch mit Freunden - Ein mallorquinischer Abend im Sommer – Direkt vom  Feld">
            <a:extLst>
              <a:ext uri="{FF2B5EF4-FFF2-40B4-BE49-F238E27FC236}">
                <a16:creationId xmlns:a16="http://schemas.microsoft.com/office/drawing/2014/main" id="{D7781425-89E2-7FBF-0C10-C5C844887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86509"/>
            <a:ext cx="6497444" cy="291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964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CLASSIFICATION TASK</a:t>
            </a:r>
            <a:endParaRPr lang="de-DE" altLang="de-DE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3" name="Inhaltsplatzhalter 4"/>
          <p:cNvSpPr>
            <a:spLocks noGrp="1"/>
          </p:cNvSpPr>
          <p:nvPr>
            <p:ph idx="1"/>
          </p:nvPr>
        </p:nvSpPr>
        <p:spPr>
          <a:xfrm>
            <a:off x="454818" y="1094469"/>
            <a:ext cx="8234363" cy="2985558"/>
          </a:xfrm>
        </p:spPr>
        <p:txBody>
          <a:bodyPr/>
          <a:lstStyle/>
          <a:p>
            <a:pPr marL="271463" indent="-271463" eaLnBrk="1" hangingPunct="1">
              <a:spcBef>
                <a:spcPts val="400"/>
              </a:spcBef>
              <a:buFont typeface="Symbol" panose="05050102010706020507" pitchFamily="18" charset="2"/>
              <a:buChar char="-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Fine-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tuned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`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BertModelForSequenceClassification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</a:p>
          <a:p>
            <a:pPr marL="271463" indent="-271463" eaLnBrk="1" hangingPunct="1">
              <a:spcBef>
                <a:spcPts val="400"/>
              </a:spcBef>
              <a:buFont typeface="Symbol" panose="05050102010706020507" pitchFamily="18" charset="2"/>
              <a:buChar char="-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1463" indent="-271463" eaLnBrk="1" hangingPunct="1">
              <a:spcBef>
                <a:spcPts val="400"/>
              </a:spcBef>
              <a:buFont typeface="Symbol" panose="05050102010706020507" pitchFamily="18" charset="2"/>
              <a:buChar char="-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Optimizer: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AdamW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weight-decay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1463" indent="-271463" eaLnBrk="1" hangingPunct="1">
              <a:spcBef>
                <a:spcPts val="400"/>
              </a:spcBef>
              <a:buFont typeface="Symbol" panose="05050102010706020507" pitchFamily="18" charset="2"/>
              <a:buChar char="-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Learning-rate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scheduling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1463" indent="-271463" eaLnBrk="1" hangingPunct="1">
              <a:spcBef>
                <a:spcPts val="400"/>
              </a:spcBef>
              <a:buFont typeface="Symbol" panose="05050102010706020507" pitchFamily="18" charset="2"/>
              <a:buChar char="-"/>
            </a:pP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1463" indent="-271463" eaLnBrk="1" hangingPunct="1">
              <a:spcBef>
                <a:spcPts val="400"/>
              </a:spcBef>
              <a:buFont typeface="Symbol" panose="05050102010706020507" pitchFamily="18" charset="2"/>
              <a:buChar char="-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Best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test-dataset: </a:t>
            </a:r>
            <a:r>
              <a:rPr lang="de-DE" altLang="de-DE" b="1" dirty="0">
                <a:latin typeface="Arial" panose="020B0604020202020204" pitchFamily="34" charset="0"/>
                <a:cs typeface="Arial" panose="020B0604020202020204" pitchFamily="34" charset="0"/>
              </a:rPr>
              <a:t>0.696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</p:spPr>
        <p:txBody>
          <a:bodyPr/>
          <a:lstStyle/>
          <a:p>
            <a:pPr>
              <a:defRPr/>
            </a:pPr>
            <a:fld id="{51B99AE4-140C-4B50-96BA-634E5861AC5D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Regression TASK</a:t>
            </a:r>
            <a:endParaRPr lang="de-DE" altLang="de-DE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3" name="Inhaltsplatzhalter 4"/>
          <p:cNvSpPr>
            <a:spLocks noGrp="1"/>
          </p:cNvSpPr>
          <p:nvPr>
            <p:ph idx="1"/>
          </p:nvPr>
        </p:nvSpPr>
        <p:spPr>
          <a:xfrm>
            <a:off x="454818" y="1094469"/>
            <a:ext cx="8234363" cy="2985558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Fine-tune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pre-trained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BERT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400"/>
              </a:spcBef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Add a </a:t>
            </a:r>
            <a:r>
              <a:rPr lang="de-DE" altLang="de-DE" b="1" dirty="0">
                <a:latin typeface="Arial" panose="020B0604020202020204" pitchFamily="34" charset="0"/>
                <a:cs typeface="Arial" panose="020B0604020202020204" pitchFamily="34" charset="0"/>
              </a:rPr>
              <a:t>linear </a:t>
            </a:r>
            <a:r>
              <a:rPr lang="de-DE" alt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lang="de-DE" alt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instead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dense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pooling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after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transformers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400"/>
              </a:spcBef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MSE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400"/>
              </a:spcBef>
            </a:pP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AdamW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400"/>
              </a:spcBef>
            </a:pP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400"/>
              </a:spcBef>
            </a:pP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far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>
              <a:spcBef>
                <a:spcPts val="400"/>
              </a:spcBef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R2-Score: 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-0.132</a:t>
            </a:r>
          </a:p>
          <a:p>
            <a:pPr lvl="1">
              <a:spcBef>
                <a:spcPts val="400"/>
              </a:spcBef>
            </a:pPr>
            <a:r>
              <a:rPr lang="en-DE" altLang="de-DE" dirty="0">
                <a:latin typeface="Arial" panose="020B0604020202020204" pitchFamily="34" charset="0"/>
                <a:cs typeface="Arial" panose="020B0604020202020204" pitchFamily="34" charset="0"/>
              </a:rPr>
              <a:t>Regression fits worse than a horizontal line</a:t>
            </a:r>
          </a:p>
          <a:p>
            <a:pPr>
              <a:spcBef>
                <a:spcPts val="400"/>
              </a:spcBef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Next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network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</p:spPr>
        <p:txBody>
          <a:bodyPr/>
          <a:lstStyle/>
          <a:p>
            <a:pPr>
              <a:defRPr/>
            </a:pPr>
            <a:fld id="{51B99AE4-140C-4B50-96BA-634E5861AC5D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379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 bwMode="auto">
          <a:xfrm>
            <a:off x="457200" y="-147589"/>
            <a:ext cx="8234363" cy="7588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de-DE" altLang="de-DE" cap="none" dirty="0">
                <a:latin typeface="Arial" panose="020B0604020202020204" pitchFamily="34" charset="0"/>
                <a:cs typeface="Arial" panose="020B0604020202020204" pitchFamily="34" charset="0"/>
              </a:rPr>
              <a:t>REGRESSION TASK</a:t>
            </a:r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</p:spPr>
        <p:txBody>
          <a:bodyPr/>
          <a:lstStyle/>
          <a:p>
            <a:pPr>
              <a:defRPr/>
            </a:pPr>
            <a:fld id="{035D073A-125A-4B78-844D-CA560DCE7EEE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B14548FB-6760-7FE4-C35C-FD261DD1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611236"/>
            <a:ext cx="6223276" cy="405006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 bwMode="auto">
          <a:xfrm>
            <a:off x="457200" y="-147589"/>
            <a:ext cx="8234363" cy="7588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de-DE" altLang="de-DE" cap="none" dirty="0">
                <a:latin typeface="Arial" panose="020B0604020202020204" pitchFamily="34" charset="0"/>
                <a:cs typeface="Arial" panose="020B0604020202020204" pitchFamily="34" charset="0"/>
              </a:rPr>
              <a:t>REGRESSION TASK</a:t>
            </a:r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</p:spPr>
        <p:txBody>
          <a:bodyPr/>
          <a:lstStyle/>
          <a:p>
            <a:pPr>
              <a:defRPr/>
            </a:pPr>
            <a:fld id="{035D073A-125A-4B78-844D-CA560DCE7EEE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6095940-7675-551E-4726-5209A62CA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611236"/>
            <a:ext cx="6611768" cy="408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8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1BDD18-DD3A-0C79-1712-08BF1DEE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Idea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A192F8-A689-5842-F703-F148DDB7E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en-US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</a:t>
            </a:fld>
            <a:endParaRPr lang="en-US" altLang="de-DE" sz="100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Eier-Mäuse">
            <a:extLst>
              <a:ext uri="{FF2B5EF4-FFF2-40B4-BE49-F238E27FC236}">
                <a16:creationId xmlns:a16="http://schemas.microsoft.com/office/drawing/2014/main" id="{B1C46432-032F-16E1-1489-CFE4D267A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98" y="1586958"/>
            <a:ext cx="2954376" cy="19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Uhr - Kostenlose zeit und datum Icons">
            <a:extLst>
              <a:ext uri="{FF2B5EF4-FFF2-40B4-BE49-F238E27FC236}">
                <a16:creationId xmlns:a16="http://schemas.microsoft.com/office/drawing/2014/main" id="{4D38A130-85A9-0BA6-9AF9-798232413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63" y="1293316"/>
            <a:ext cx="1137397" cy="113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5D5A393-8AFB-F885-1782-D62698E7B66D}"/>
              </a:ext>
            </a:extLst>
          </p:cNvPr>
          <p:cNvSpPr txBox="1"/>
          <p:nvPr/>
        </p:nvSpPr>
        <p:spPr>
          <a:xfrm>
            <a:off x="6342638" y="1246461"/>
            <a:ext cx="570669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0" i="0" dirty="0">
                <a:latin typeface="+mn-lt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3078" name="Picture 6" descr="Difficulty Gauge Icons - Free SVG &amp; PNG Difficulty Gauge Images - Noun  Project">
            <a:extLst>
              <a:ext uri="{FF2B5EF4-FFF2-40B4-BE49-F238E27FC236}">
                <a16:creationId xmlns:a16="http://schemas.microsoft.com/office/drawing/2014/main" id="{8BE09BF6-27C5-F562-EA44-FF9832BC0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110" y="2477567"/>
            <a:ext cx="1604072" cy="160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67D6A77-CFB2-0285-1775-EED676957F41}"/>
              </a:ext>
            </a:extLst>
          </p:cNvPr>
          <p:cNvSpPr txBox="1"/>
          <p:nvPr/>
        </p:nvSpPr>
        <p:spPr>
          <a:xfrm>
            <a:off x="6409545" y="2740288"/>
            <a:ext cx="570669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0" i="0" dirty="0">
                <a:latin typeface="+mn-lt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7296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1BDD18-DD3A-0C79-1712-08BF1DEE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Idea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A192F8-A689-5842-F703-F148DDB7E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en-US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</a:t>
            </a:fld>
            <a:endParaRPr lang="en-US" altLang="de-DE" sz="100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5054A6E-9E34-A697-102D-65E8A8C86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37938"/>
            <a:ext cx="2980764" cy="153758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68C145B-BE22-620E-3B33-C0282F052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23" y="1374494"/>
            <a:ext cx="2586318" cy="999619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AA44C35-4649-1539-1E20-F10DE93A4CBD}"/>
              </a:ext>
            </a:extLst>
          </p:cNvPr>
          <p:cNvGrpSpPr/>
          <p:nvPr/>
        </p:nvGrpSpPr>
        <p:grpSpPr>
          <a:xfrm>
            <a:off x="3595565" y="2344605"/>
            <a:ext cx="1313665" cy="814188"/>
            <a:chOff x="3900361" y="2011229"/>
            <a:chExt cx="1592524" cy="1050391"/>
          </a:xfrm>
        </p:grpSpPr>
        <p:sp>
          <p:nvSpPr>
            <p:cNvPr id="9" name="Gleich 8">
              <a:extLst>
                <a:ext uri="{FF2B5EF4-FFF2-40B4-BE49-F238E27FC236}">
                  <a16:creationId xmlns:a16="http://schemas.microsoft.com/office/drawing/2014/main" id="{3D70A328-E6E4-167A-E4EE-B4DCDB26095B}"/>
                </a:ext>
              </a:extLst>
            </p:cNvPr>
            <p:cNvSpPr/>
            <p:nvPr/>
          </p:nvSpPr>
          <p:spPr>
            <a:xfrm>
              <a:off x="3900361" y="2152481"/>
              <a:ext cx="1319002" cy="785457"/>
            </a:xfrm>
            <a:prstGeom prst="mathEqual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Eingebuchteter Richtungspfeil 9">
              <a:extLst>
                <a:ext uri="{FF2B5EF4-FFF2-40B4-BE49-F238E27FC236}">
                  <a16:creationId xmlns:a16="http://schemas.microsoft.com/office/drawing/2014/main" id="{3859D6B9-5345-BE37-C687-46B79D525EDC}"/>
                </a:ext>
              </a:extLst>
            </p:cNvPr>
            <p:cNvSpPr/>
            <p:nvPr/>
          </p:nvSpPr>
          <p:spPr>
            <a:xfrm>
              <a:off x="5077838" y="2011229"/>
              <a:ext cx="415047" cy="1050391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12" name="Grafik 11">
            <a:extLst>
              <a:ext uri="{FF2B5EF4-FFF2-40B4-BE49-F238E27FC236}">
                <a16:creationId xmlns:a16="http://schemas.microsoft.com/office/drawing/2014/main" id="{E3878C3C-F6BE-7A95-9E13-283673B01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452" y="2456995"/>
            <a:ext cx="3616321" cy="480943"/>
          </a:xfrm>
          <a:prstGeom prst="rect">
            <a:avLst/>
          </a:prstGeom>
        </p:spPr>
      </p:pic>
      <p:sp>
        <p:nvSpPr>
          <p:cNvPr id="13" name="Rahmen 12">
            <a:extLst>
              <a:ext uri="{FF2B5EF4-FFF2-40B4-BE49-F238E27FC236}">
                <a16:creationId xmlns:a16="http://schemas.microsoft.com/office/drawing/2014/main" id="{36988197-6400-92F8-8531-B86F14BB47DF}"/>
              </a:ext>
            </a:extLst>
          </p:cNvPr>
          <p:cNvSpPr/>
          <p:nvPr/>
        </p:nvSpPr>
        <p:spPr>
          <a:xfrm>
            <a:off x="5246452" y="2476879"/>
            <a:ext cx="1731522" cy="480943"/>
          </a:xfrm>
          <a:prstGeom prst="fram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3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1BDD18-DD3A-0C79-1712-08BF1DEE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Crawling the DATA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A192F8-A689-5842-F703-F148DDB7E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en-US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4</a:t>
            </a:fld>
            <a:endParaRPr lang="en-US" altLang="de-DE" sz="100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3949F99D-8FE0-1734-69AC-3DD9FAAE49F7}"/>
              </a:ext>
            </a:extLst>
          </p:cNvPr>
          <p:cNvGrpSpPr/>
          <p:nvPr/>
        </p:nvGrpSpPr>
        <p:grpSpPr>
          <a:xfrm>
            <a:off x="5625468" y="2012696"/>
            <a:ext cx="1038746" cy="1269916"/>
            <a:chOff x="3106871" y="1440382"/>
            <a:chExt cx="1038746" cy="1269916"/>
          </a:xfrm>
        </p:grpSpPr>
        <p:pic>
          <p:nvPicPr>
            <p:cNvPr id="5122" name="Picture 2" descr="Attribution | cheerio">
              <a:extLst>
                <a:ext uri="{FF2B5EF4-FFF2-40B4-BE49-F238E27FC236}">
                  <a16:creationId xmlns:a16="http://schemas.microsoft.com/office/drawing/2014/main" id="{1C43EF30-A600-0FA4-B715-C10C241090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51" y="1440382"/>
              <a:ext cx="982170" cy="982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79856D19-4A1B-0568-6015-1F2A440335E5}"/>
                </a:ext>
              </a:extLst>
            </p:cNvPr>
            <p:cNvSpPr txBox="1"/>
            <p:nvPr/>
          </p:nvSpPr>
          <p:spPr>
            <a:xfrm>
              <a:off x="3106871" y="2433299"/>
              <a:ext cx="103874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i="0" dirty="0" err="1">
                  <a:latin typeface="+mn-lt"/>
                  <a:cs typeface="Arial" panose="020B0604020202020204" pitchFamily="34" charset="0"/>
                </a:rPr>
                <a:t>Cheerio.js</a:t>
              </a:r>
              <a:endParaRPr lang="de-DE" i="0" dirty="0">
                <a:latin typeface="+mn-lt"/>
                <a:cs typeface="Arial" panose="020B0604020202020204" pitchFamily="34" charset="0"/>
              </a:endParaRPr>
            </a:p>
          </p:txBody>
        </p:sp>
      </p:grpSp>
      <p:pic>
        <p:nvPicPr>
          <p:cNvPr id="8" name="Grafik 7">
            <a:extLst>
              <a:ext uri="{FF2B5EF4-FFF2-40B4-BE49-F238E27FC236}">
                <a16:creationId xmlns:a16="http://schemas.microsoft.com/office/drawing/2014/main" id="{5AF6F901-344A-2B29-74D4-9CCD7DF80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31" y="1149738"/>
            <a:ext cx="795327" cy="2844024"/>
          </a:xfrm>
          <a:prstGeom prst="rect">
            <a:avLst/>
          </a:prstGeom>
        </p:spPr>
      </p:pic>
      <p:sp>
        <p:nvSpPr>
          <p:cNvPr id="14" name="Pfeil nach rechts 13">
            <a:extLst>
              <a:ext uri="{FF2B5EF4-FFF2-40B4-BE49-F238E27FC236}">
                <a16:creationId xmlns:a16="http://schemas.microsoft.com/office/drawing/2014/main" id="{E73A5CB3-297F-26B6-2831-5A4E3EAD6F53}"/>
              </a:ext>
            </a:extLst>
          </p:cNvPr>
          <p:cNvSpPr/>
          <p:nvPr/>
        </p:nvSpPr>
        <p:spPr>
          <a:xfrm>
            <a:off x="1303438" y="2421849"/>
            <a:ext cx="726332" cy="288182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32786D3-32C6-FB21-9329-1832EE7C8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376" y="1149738"/>
            <a:ext cx="2295580" cy="280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feil nach rechts 14">
            <a:extLst>
              <a:ext uri="{FF2B5EF4-FFF2-40B4-BE49-F238E27FC236}">
                <a16:creationId xmlns:a16="http://schemas.microsoft.com/office/drawing/2014/main" id="{C7CB6E65-7795-95B0-0036-2A9A13F95D24}"/>
              </a:ext>
            </a:extLst>
          </p:cNvPr>
          <p:cNvSpPr/>
          <p:nvPr/>
        </p:nvSpPr>
        <p:spPr>
          <a:xfrm>
            <a:off x="4681046" y="2409331"/>
            <a:ext cx="726332" cy="288182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128" name="Picture 8" descr="NuGet Gallery | SQLite">
            <a:extLst>
              <a:ext uri="{FF2B5EF4-FFF2-40B4-BE49-F238E27FC236}">
                <a16:creationId xmlns:a16="http://schemas.microsoft.com/office/drawing/2014/main" id="{BED65878-B775-D0EC-30CD-091C40096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094" y="1928326"/>
            <a:ext cx="1233988" cy="123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35B3D4B9-93D8-D17F-ADAA-F4CB15F6927B}"/>
              </a:ext>
            </a:extLst>
          </p:cNvPr>
          <p:cNvSpPr txBox="1"/>
          <p:nvPr/>
        </p:nvSpPr>
        <p:spPr>
          <a:xfrm>
            <a:off x="7891576" y="3030299"/>
            <a:ext cx="7053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i="0" dirty="0">
                <a:latin typeface="+mn-lt"/>
                <a:cs typeface="Arial" panose="020B0604020202020204" pitchFamily="34" charset="0"/>
              </a:rPr>
              <a:t>SQLite</a:t>
            </a:r>
          </a:p>
        </p:txBody>
      </p:sp>
      <p:sp>
        <p:nvSpPr>
          <p:cNvPr id="17" name="Pfeil nach rechts 16">
            <a:extLst>
              <a:ext uri="{FF2B5EF4-FFF2-40B4-BE49-F238E27FC236}">
                <a16:creationId xmlns:a16="http://schemas.microsoft.com/office/drawing/2014/main" id="{B6D8328F-A198-046C-0C2E-230CA4A7860F}"/>
              </a:ext>
            </a:extLst>
          </p:cNvPr>
          <p:cNvSpPr/>
          <p:nvPr/>
        </p:nvSpPr>
        <p:spPr>
          <a:xfrm>
            <a:off x="6832778" y="2409331"/>
            <a:ext cx="726332" cy="288182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3152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1BDD18-DD3A-0C79-1712-08BF1DEE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A192F8-A689-5842-F703-F148DDB7E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en-US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5</a:t>
            </a:fld>
            <a:endParaRPr lang="en-US" altLang="de-DE" sz="100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4E0A489-CAA1-2E5C-5709-A171DA2D5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43" y="1209445"/>
            <a:ext cx="4790903" cy="149177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F3006E5-38A2-8D7F-92A2-A8C4AEA92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43" y="2926312"/>
            <a:ext cx="8518890" cy="152051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C443C70-0A35-162F-DD7B-2CD6FF3E5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536" y="1209445"/>
            <a:ext cx="3607897" cy="151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29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1BDD18-DD3A-0C79-1712-08BF1DEE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A192F8-A689-5842-F703-F148DDB7E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en-US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6</a:t>
            </a:fld>
            <a:endParaRPr lang="en-US" altLang="de-DE" sz="100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AFDCB91-7575-EC13-56C9-1C882A891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435524"/>
            <a:ext cx="7491413" cy="147558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B868A15-9EA9-A8D7-11E6-7DE36A352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434964"/>
            <a:ext cx="7498443" cy="50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1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1BDD18-DD3A-0C79-1712-08BF1DEE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A192F8-A689-5842-F703-F148DDB7E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en-US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7</a:t>
            </a:fld>
            <a:endParaRPr lang="en-US" altLang="de-DE" sz="100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8AD222F-C917-83F2-025D-603C73D47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610" y="1240403"/>
            <a:ext cx="4774329" cy="307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4BAFB443-819A-2C1C-4C89-43702A846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3" y="1322151"/>
            <a:ext cx="4118051" cy="290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973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de-DE" altLang="de-DE" cap="none" dirty="0">
                <a:latin typeface="Arial" panose="020B0604020202020204" pitchFamily="34" charset="0"/>
                <a:cs typeface="Arial" panose="020B0604020202020204" pitchFamily="34" charset="0"/>
              </a:rPr>
              <a:t>TRANSFORMER ARCHITECTURE</a:t>
            </a:r>
          </a:p>
        </p:txBody>
      </p:sp>
      <p:sp>
        <p:nvSpPr>
          <p:cNvPr id="19459" name="Inhaltsplatzhalter 4"/>
          <p:cNvSpPr>
            <a:spLocks noGrp="1"/>
          </p:cNvSpPr>
          <p:nvPr>
            <p:ph idx="1"/>
          </p:nvPr>
        </p:nvSpPr>
        <p:spPr>
          <a:xfrm>
            <a:off x="457200" y="1136688"/>
            <a:ext cx="8174736" cy="2985558"/>
          </a:xfrm>
        </p:spPr>
        <p:txBody>
          <a:bodyPr/>
          <a:lstStyle/>
          <a:p>
            <a:pPr marL="271463" indent="-271463" eaLnBrk="1" hangingPunct="1">
              <a:spcBef>
                <a:spcPts val="400"/>
              </a:spcBef>
              <a:buFont typeface="Symbol" panose="05050102010706020507" pitchFamily="18" charset="2"/>
              <a:buChar char="-"/>
              <a:tabLst>
                <a:tab pos="1347788" algn="l"/>
              </a:tabLst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BERT Model (</a:t>
            </a:r>
            <a:r>
              <a:rPr lang="en-GB" i="1" dirty="0"/>
              <a:t>Bidirectional Encoder Representations from Transformers)</a:t>
            </a:r>
          </a:p>
          <a:p>
            <a:pPr marL="271463" indent="-271463" eaLnBrk="1" hangingPunct="1">
              <a:spcBef>
                <a:spcPts val="400"/>
              </a:spcBef>
              <a:buFont typeface="Symbol" panose="05050102010706020507" pitchFamily="18" charset="2"/>
              <a:buChar char="-"/>
              <a:tabLst>
                <a:tab pos="1347788" algn="l"/>
              </a:tabLst>
            </a:pPr>
            <a:r>
              <a:rPr lang="en-GB" dirty="0"/>
              <a:t>Pre-trained on a large corpus of text data</a:t>
            </a:r>
          </a:p>
          <a:p>
            <a:pPr marL="271463" indent="-271463" eaLnBrk="1" hangingPunct="1">
              <a:spcBef>
                <a:spcPts val="400"/>
              </a:spcBef>
              <a:buFont typeface="Symbol" panose="05050102010706020507" pitchFamily="18" charset="2"/>
              <a:buChar char="-"/>
              <a:tabLst>
                <a:tab pos="1347788" algn="l"/>
              </a:tabLst>
            </a:pPr>
            <a:r>
              <a:rPr lang="en-GB" altLang="de-DE" dirty="0">
                <a:latin typeface="Arial" panose="020B0604020202020204" pitchFamily="34" charset="0"/>
                <a:cs typeface="Arial" panose="020B0604020202020204" pitchFamily="34" charset="0"/>
              </a:rPr>
              <a:t>Easy to fine tune using just one additional output layer</a:t>
            </a:r>
          </a:p>
          <a:p>
            <a:pPr marL="0" indent="0" eaLnBrk="1" hangingPunct="1">
              <a:spcBef>
                <a:spcPts val="400"/>
              </a:spcBef>
              <a:buNone/>
              <a:tabLst>
                <a:tab pos="1347788" algn="l"/>
              </a:tabLst>
            </a:pPr>
            <a:endParaRPr lang="en-GB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400"/>
              </a:spcBef>
              <a:tabLst>
                <a:tab pos="1347788" algn="l"/>
              </a:tabLst>
            </a:pPr>
            <a:r>
              <a:rPr lang="en-GB" altLang="de-DE" dirty="0">
                <a:latin typeface="Arial" panose="020B0604020202020204" pitchFamily="34" charset="0"/>
                <a:cs typeface="Arial" panose="020B0604020202020204" pitchFamily="34" charset="0"/>
              </a:rPr>
              <a:t>We used a BERT instance pre-trained on German texts by the Bavarian State Library</a:t>
            </a:r>
          </a:p>
          <a:p>
            <a:pPr marL="271463" indent="-271463" eaLnBrk="1" hangingPunct="1">
              <a:spcBef>
                <a:spcPts val="400"/>
              </a:spcBef>
              <a:buFont typeface="Symbol" panose="05050102010706020507" pitchFamily="18" charset="2"/>
              <a:buChar char="-"/>
              <a:tabLst>
                <a:tab pos="1347788" algn="l"/>
              </a:tabLst>
            </a:pP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</p:spPr>
        <p:txBody>
          <a:bodyPr/>
          <a:lstStyle/>
          <a:p>
            <a:pPr>
              <a:defRPr/>
            </a:pPr>
            <a:fld id="{0A943AF0-EF9B-4966-9A63-A2F3957E838D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de-DE" altLang="de-DE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7" name="Inhaltsplatzhalter 2"/>
          <p:cNvSpPr>
            <a:spLocks noGrp="1"/>
          </p:cNvSpPr>
          <p:nvPr>
            <p:ph idx="1"/>
          </p:nvPr>
        </p:nvSpPr>
        <p:spPr>
          <a:xfrm>
            <a:off x="457200" y="1133366"/>
            <a:ext cx="8234363" cy="344263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altLang="de-DE" b="1" dirty="0">
                <a:latin typeface="Arial" panose="020B0604020202020204" pitchFamily="34" charset="0"/>
                <a:cs typeface="Arial" panose="020B0604020202020204" pitchFamily="34" charset="0"/>
              </a:rPr>
              <a:t>TEXT TOKENIZATION:</a:t>
            </a:r>
          </a:p>
          <a:p>
            <a:pPr lvl="1">
              <a:defRPr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BERT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Tokenizer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`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bert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-base-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german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cased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</a:p>
          <a:p>
            <a:pPr lvl="1">
              <a:defRPr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Padding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maximum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(512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tokens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defRPr/>
            </a:pP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Truncation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enabled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defRPr/>
            </a:pP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de-DE" altLang="de-DE" b="1" dirty="0">
                <a:latin typeface="Arial" panose="020B0604020202020204" pitchFamily="34" charset="0"/>
                <a:cs typeface="Arial" panose="020B0604020202020204" pitchFamily="34" charset="0"/>
              </a:rPr>
              <a:t>LABEL PREPROCESSING:</a:t>
            </a:r>
          </a:p>
          <a:p>
            <a:pPr lvl="1">
              <a:defRPr/>
            </a:pP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Mapped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difficulties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integers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(0, 1, 2)</a:t>
            </a:r>
          </a:p>
          <a:p>
            <a:pPr marL="457200" lvl="1" indent="0">
              <a:buNone/>
              <a:defRPr/>
            </a:pP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Converted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full_duration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floats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Tried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normalizing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full_duration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</p:spPr>
        <p:txBody>
          <a:bodyPr/>
          <a:lstStyle/>
          <a:p>
            <a:pPr>
              <a:defRPr/>
            </a:pPr>
            <a:fld id="{ABC642DC-4027-4785-8EC1-7265DE27C53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ter1_UniLeipzig_PPT Vorlage">
  <a:themeElements>
    <a:clrScheme name="Universität Leipzig">
      <a:dk1>
        <a:sysClr val="windowText" lastClr="000000"/>
      </a:dk1>
      <a:lt1>
        <a:sysClr val="window" lastClr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usterfoliensatz_16zu9.pptx" id="{BE3FD35D-68A3-4977-B178-CB40CB17A500}" vid="{1990A47A-F065-4C42-9865-ABC9926E583D}"/>
    </a:ext>
  </a:extLst>
</a:theme>
</file>

<file path=ppt/theme/theme2.xml><?xml version="1.0" encoding="utf-8"?>
<a:theme xmlns:a="http://schemas.openxmlformats.org/drawingml/2006/main" name="Master2_UniLeipzig_PPT Vorlage">
  <a:themeElements>
    <a:clrScheme name="Universität Leipzig">
      <a:dk1>
        <a:sysClr val="windowText" lastClr="000000"/>
      </a:dk1>
      <a:lt1>
        <a:sysClr val="window" lastClr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i="0" smtClean="0">
            <a:latin typeface="+mn-lt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usterfoliensatz_16zu9.pptx" id="{BE3FD35D-68A3-4977-B178-CB40CB17A500}" vid="{0AE4AF98-E0AF-4E0D-850E-3FE2563B5C03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Master1_UniLeipzig_PPT Vorlage</Template>
  <TotalTime>0</TotalTime>
  <Words>195</Words>
  <Application>Microsoft Macintosh PowerPoint</Application>
  <PresentationFormat>Bildschirmpräsentation (16:9)</PresentationFormat>
  <Paragraphs>60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 Unicode MS</vt:lpstr>
      <vt:lpstr>Arial</vt:lpstr>
      <vt:lpstr>Calibri</vt:lpstr>
      <vt:lpstr>Futura</vt:lpstr>
      <vt:lpstr>Symbol</vt:lpstr>
      <vt:lpstr>Master1_UniLeipzig_PPT Vorlage</vt:lpstr>
      <vt:lpstr>Master2_UniLeipzig_PPT Vorlage</vt:lpstr>
      <vt:lpstr>Project Idea</vt:lpstr>
      <vt:lpstr>Project Idea</vt:lpstr>
      <vt:lpstr>Project Idea</vt:lpstr>
      <vt:lpstr>Crawling the DATA</vt:lpstr>
      <vt:lpstr>Preprocessing</vt:lpstr>
      <vt:lpstr>Preprocessing</vt:lpstr>
      <vt:lpstr>Preprocessing</vt:lpstr>
      <vt:lpstr>TRANSFORMER ARCHITECTURE</vt:lpstr>
      <vt:lpstr>Data Preprocessing</vt:lpstr>
      <vt:lpstr>CLASSIFICATION TASK</vt:lpstr>
      <vt:lpstr>Regression TASK</vt:lpstr>
      <vt:lpstr>REGRESSION TASK</vt:lpstr>
      <vt:lpstr>REGRESSION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 ARCHITECTURE</dc:title>
  <dc:creator>Florian Kloppmann</dc:creator>
  <cp:lastModifiedBy>Martin Hoffmann</cp:lastModifiedBy>
  <cp:revision>7</cp:revision>
  <cp:lastPrinted>2017-09-28T12:33:25Z</cp:lastPrinted>
  <dcterms:created xsi:type="dcterms:W3CDTF">2024-01-11T11:12:13Z</dcterms:created>
  <dcterms:modified xsi:type="dcterms:W3CDTF">2024-01-14T13:24:57Z</dcterms:modified>
</cp:coreProperties>
</file>