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0"/>
  </p:notesMasterIdLst>
  <p:handoutMasterIdLst>
    <p:handoutMasterId r:id="rId11"/>
  </p:handoutMasterIdLst>
  <p:sldIdLst>
    <p:sldId id="306" r:id="rId3"/>
    <p:sldId id="305" r:id="rId4"/>
    <p:sldId id="308" r:id="rId5"/>
    <p:sldId id="309" r:id="rId6"/>
    <p:sldId id="313" r:id="rId7"/>
    <p:sldId id="312" r:id="rId8"/>
    <p:sldId id="310" r:id="rId9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 autoAdjust="0"/>
    <p:restoredTop sz="96190"/>
  </p:normalViewPr>
  <p:slideViewPr>
    <p:cSldViewPr snapToGrid="0" snapToObjects="1" showGuides="1">
      <p:cViewPr>
        <p:scale>
          <a:sx n="146" d="100"/>
          <a:sy n="146" d="100"/>
        </p:scale>
        <p:origin x="144" y="4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16.01.24</a:t>
            </a:fld>
            <a:endParaRPr lang="de-DE" alt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16.01.24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 hasCustomPrompt="1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NLP 4 BA </a:t>
            </a:r>
            <a:r>
              <a:rPr lang="de-DE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| </a:t>
            </a:r>
            <a:r>
              <a:rPr lang="de-DE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Recintellipies</a:t>
            </a:r>
            <a:endParaRPr lang="de-D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WiFa</a:t>
            </a:r>
            <a:endParaRPr lang="de-DE" sz="9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5248EEA-28A3-9F63-A8AE-8F3A228EC5DD}"/>
              </a:ext>
            </a:extLst>
          </p:cNvPr>
          <p:cNvGrpSpPr/>
          <p:nvPr/>
        </p:nvGrpSpPr>
        <p:grpSpPr>
          <a:xfrm>
            <a:off x="-83305" y="-61065"/>
            <a:ext cx="6249371" cy="5263060"/>
            <a:chOff x="-83305" y="-61065"/>
            <a:chExt cx="6249371" cy="5263060"/>
          </a:xfrm>
        </p:grpSpPr>
        <p:pic>
          <p:nvPicPr>
            <p:cNvPr id="2" name="Bildplatzhalter 14">
              <a:extLst>
                <a:ext uri="{FF2B5EF4-FFF2-40B4-BE49-F238E27FC236}">
                  <a16:creationId xmlns:a16="http://schemas.microsoft.com/office/drawing/2014/main" id="{B92A1726-5929-4BFA-577B-CBD28DBAF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" r="26365" b="6899"/>
            <a:stretch/>
          </p:blipFill>
          <p:spPr bwMode="auto">
            <a:xfrm>
              <a:off x="-83305" y="-61065"/>
              <a:ext cx="6249371" cy="5263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Bildplatzhalter 14">
              <a:extLst>
                <a:ext uri="{FF2B5EF4-FFF2-40B4-BE49-F238E27FC236}">
                  <a16:creationId xmlns:a16="http://schemas.microsoft.com/office/drawing/2014/main" id="{509ECDCE-CEE4-DC86-63DB-F3C1A5660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" r="48806" b="86872"/>
            <a:stretch/>
          </p:blipFill>
          <p:spPr bwMode="auto">
            <a:xfrm rot="5400000">
              <a:off x="2719737" y="2044680"/>
              <a:ext cx="4440642" cy="1767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>
              <a:noFill/>
            </a:endParaRPr>
          </a:p>
        </p:txBody>
      </p:sp>
      <p:sp>
        <p:nvSpPr>
          <p:cNvPr id="23555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Part 2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z="2800" dirty="0"/>
              <a:t>Regression </a:t>
            </a:r>
            <a:r>
              <a:rPr lang="de-DE" sz="2800" dirty="0" err="1"/>
              <a:t>prediction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total Cooking time</a:t>
            </a:r>
          </a:p>
        </p:txBody>
      </p:sp>
    </p:spTree>
    <p:extLst>
      <p:ext uri="{BB962C8B-B14F-4D97-AF65-F5344CB8AC3E}">
        <p14:creationId xmlns:p14="http://schemas.microsoft.com/office/powerpoint/2010/main" val="375427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Explorative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Inhaltsplatzhalter 4"/>
          <p:cNvSpPr>
            <a:spLocks noGrp="1"/>
          </p:cNvSpPr>
          <p:nvPr>
            <p:ph idx="1"/>
          </p:nvPr>
        </p:nvSpPr>
        <p:spPr>
          <a:xfrm>
            <a:off x="4159023" y="1615590"/>
            <a:ext cx="4532539" cy="2985558"/>
          </a:xfrm>
        </p:spPr>
        <p:txBody>
          <a:bodyPr/>
          <a:lstStyle/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250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R2S.: 0.223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Ridge Regression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10.000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.: R2S.: 0.266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Lasso Regression 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1.000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.: R2S.: 0.25</a:t>
            </a:r>
          </a:p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Net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10.000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.: R2S.: 0.285</a:t>
            </a:r>
          </a:p>
        </p:txBody>
      </p:sp>
      <p:sp>
        <p:nvSpPr>
          <p:cNvPr id="20484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CLASSIC REGRESSION MODELS</a:t>
            </a: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51B99AE4-140C-4B50-96BA-634E5861AC5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D6567FFE-113F-AA19-E48F-2EA28DABD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632388"/>
            <a:ext cx="3706587" cy="23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861E921-CB93-8F82-771F-4624AEC65D73}"/>
              </a:ext>
            </a:extLst>
          </p:cNvPr>
          <p:cNvGrpSpPr/>
          <p:nvPr/>
        </p:nvGrpSpPr>
        <p:grpSpPr>
          <a:xfrm>
            <a:off x="1199534" y="1349115"/>
            <a:ext cx="3293631" cy="3794385"/>
            <a:chOff x="1199534" y="1349115"/>
            <a:chExt cx="3293631" cy="3794385"/>
          </a:xfrm>
        </p:grpSpPr>
        <p:pic>
          <p:nvPicPr>
            <p:cNvPr id="32772" name="Picture 4">
              <a:extLst>
                <a:ext uri="{FF2B5EF4-FFF2-40B4-BE49-F238E27FC236}">
                  <a16:creationId xmlns:a16="http://schemas.microsoft.com/office/drawing/2014/main" id="{3E600455-C380-4EC0-9E5C-5A0E55B7C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34" y="1349115"/>
              <a:ext cx="2546534" cy="197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74" name="Picture 6">
              <a:extLst>
                <a:ext uri="{FF2B5EF4-FFF2-40B4-BE49-F238E27FC236}">
                  <a16:creationId xmlns:a16="http://schemas.microsoft.com/office/drawing/2014/main" id="{E7667C70-2F09-92A3-BC95-CC4EC1864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34" y="3205790"/>
              <a:ext cx="2546534" cy="1937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C1AA325C-8F80-D49C-E205-94CE966650A5}"/>
                </a:ext>
              </a:extLst>
            </p:cNvPr>
            <p:cNvCxnSpPr>
              <a:cxnSpLocks/>
              <a:endCxn id="32774" idx="3"/>
            </p:cNvCxnSpPr>
            <p:nvPr/>
          </p:nvCxnSpPr>
          <p:spPr>
            <a:xfrm flipH="1">
              <a:off x="3746068" y="3795252"/>
              <a:ext cx="747097" cy="379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339F6D60-2006-2635-123F-8DEC024C92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6067" y="2337705"/>
              <a:ext cx="742335" cy="100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Further Exploration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Inhaltsplatzhalter 4"/>
          <p:cNvSpPr>
            <a:spLocks noGrp="1"/>
          </p:cNvSpPr>
          <p:nvPr>
            <p:ph idx="1"/>
          </p:nvPr>
        </p:nvSpPr>
        <p:spPr>
          <a:xfrm>
            <a:off x="236537" y="2143727"/>
            <a:ext cx="4532539" cy="2985558"/>
          </a:xfrm>
        </p:spPr>
        <p:txBody>
          <a:bodyPr/>
          <a:lstStyle/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Short: &lt;30 min, 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Medium: &lt;60 min,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Long: &gt;60 min</a:t>
            </a:r>
          </a:p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cooking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57201" y="1125940"/>
            <a:ext cx="3048000" cy="377740"/>
          </a:xfrm>
        </p:spPr>
        <p:txBody>
          <a:bodyPr/>
          <a:lstStyle/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CLASSIC REGRESSION MODELS</a:t>
            </a: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51B99AE4-140C-4B50-96BA-634E5861AC5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289F5EB-D29A-F7BD-8820-7423564CAD9C}"/>
              </a:ext>
            </a:extLst>
          </p:cNvPr>
          <p:cNvSpPr txBox="1">
            <a:spLocks/>
          </p:cNvSpPr>
          <p:nvPr/>
        </p:nvSpPr>
        <p:spPr>
          <a:xfrm>
            <a:off x="253998" y="1743922"/>
            <a:ext cx="2590800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defRPr sz="1400" kern="12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828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MORE PREPROCESSING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AC1017B4-D673-5C28-E934-CA71412894CA}"/>
              </a:ext>
            </a:extLst>
          </p:cNvPr>
          <p:cNvSpPr txBox="1">
            <a:spLocks/>
          </p:cNvSpPr>
          <p:nvPr/>
        </p:nvSpPr>
        <p:spPr>
          <a:xfrm>
            <a:off x="5123064" y="1743922"/>
            <a:ext cx="2352280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defRPr sz="1400" kern="12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828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ADVANCED MODELS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B013A36-FD64-51B5-B28A-8E252A90470F}"/>
              </a:ext>
            </a:extLst>
          </p:cNvPr>
          <p:cNvCxnSpPr>
            <a:cxnSpLocks/>
            <a:stCxn id="20484" idx="2"/>
            <a:endCxn id="2" idx="0"/>
          </p:cNvCxnSpPr>
          <p:nvPr/>
        </p:nvCxnSpPr>
        <p:spPr>
          <a:xfrm flipH="1">
            <a:off x="1549398" y="1503680"/>
            <a:ext cx="431803" cy="240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C78F84-D8DE-6BBE-C486-2A63D814F964}"/>
              </a:ext>
            </a:extLst>
          </p:cNvPr>
          <p:cNvCxnSpPr>
            <a:cxnSpLocks/>
            <a:stCxn id="20484" idx="2"/>
            <a:endCxn id="3" idx="0"/>
          </p:cNvCxnSpPr>
          <p:nvPr/>
        </p:nvCxnSpPr>
        <p:spPr>
          <a:xfrm>
            <a:off x="1981201" y="1503680"/>
            <a:ext cx="4318003" cy="240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E396B3A9-98AB-E441-AB24-8DD0BA9A1911}"/>
              </a:ext>
            </a:extLst>
          </p:cNvPr>
          <p:cNvSpPr txBox="1">
            <a:spLocks/>
          </p:cNvSpPr>
          <p:nvPr/>
        </p:nvSpPr>
        <p:spPr>
          <a:xfrm>
            <a:off x="4611461" y="2143727"/>
            <a:ext cx="4532539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Bert-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german-cased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spcBef>
                <a:spcPts val="400"/>
              </a:spcBef>
              <a:buNone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D44A3F67-7295-823C-7515-FBA78DD4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3" y="3414970"/>
            <a:ext cx="2736292" cy="176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>
            <a:extLst>
              <a:ext uri="{FF2B5EF4-FFF2-40B4-BE49-F238E27FC236}">
                <a16:creationId xmlns:a16="http://schemas.microsoft.com/office/drawing/2014/main" id="{850A722C-1F4B-5F48-330D-16D813368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" y="1179480"/>
            <a:ext cx="2585371" cy="16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00C3CE1B-82A1-9532-422F-EB331A2F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8" y="1322439"/>
            <a:ext cx="2737470" cy="1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>
            <a:extLst>
              <a:ext uri="{FF2B5EF4-FFF2-40B4-BE49-F238E27FC236}">
                <a16:creationId xmlns:a16="http://schemas.microsoft.com/office/drawing/2014/main" id="{349FB5FF-F761-B0CB-6C61-0E0CA597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3" y="1511439"/>
            <a:ext cx="2922718" cy="186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52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Further Exploration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Inhaltsplatzhalter 4"/>
          <p:cNvSpPr>
            <a:spLocks noGrp="1"/>
          </p:cNvSpPr>
          <p:nvPr>
            <p:ph idx="1"/>
          </p:nvPr>
        </p:nvSpPr>
        <p:spPr>
          <a:xfrm>
            <a:off x="0" y="2143727"/>
            <a:ext cx="2041968" cy="2985558"/>
          </a:xfrm>
        </p:spPr>
        <p:txBody>
          <a:bodyPr/>
          <a:lstStyle/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E.g. Short: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R2S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conventional</a:t>
            </a: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R2S </a:t>
            </a:r>
            <a:r>
              <a:rPr lang="de-DE" alt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cooking</a:t>
            </a: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linReg</a:t>
            </a: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: 0.42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Ridge: 0.44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Lasso:0.35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Net: 0.4</a:t>
            </a:r>
          </a:p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57201" y="1125940"/>
            <a:ext cx="3048000" cy="377740"/>
          </a:xfrm>
        </p:spPr>
        <p:txBody>
          <a:bodyPr/>
          <a:lstStyle/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CLASSIC REGRESSION MODELS</a:t>
            </a: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51B99AE4-140C-4B50-96BA-634E5861AC5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289F5EB-D29A-F7BD-8820-7423564CAD9C}"/>
              </a:ext>
            </a:extLst>
          </p:cNvPr>
          <p:cNvSpPr txBox="1">
            <a:spLocks/>
          </p:cNvSpPr>
          <p:nvPr/>
        </p:nvSpPr>
        <p:spPr>
          <a:xfrm>
            <a:off x="253998" y="1743922"/>
            <a:ext cx="2590800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defRPr sz="1400" kern="12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828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MORE PREPROCESSING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AC1017B4-D673-5C28-E934-CA71412894CA}"/>
              </a:ext>
            </a:extLst>
          </p:cNvPr>
          <p:cNvSpPr txBox="1">
            <a:spLocks/>
          </p:cNvSpPr>
          <p:nvPr/>
        </p:nvSpPr>
        <p:spPr>
          <a:xfrm>
            <a:off x="5123064" y="1743922"/>
            <a:ext cx="2352280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defRPr sz="1400" kern="12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828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ADVANCED MODELS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B013A36-FD64-51B5-B28A-8E252A90470F}"/>
              </a:ext>
            </a:extLst>
          </p:cNvPr>
          <p:cNvCxnSpPr>
            <a:cxnSpLocks/>
            <a:stCxn id="20484" idx="2"/>
            <a:endCxn id="2" idx="0"/>
          </p:cNvCxnSpPr>
          <p:nvPr/>
        </p:nvCxnSpPr>
        <p:spPr>
          <a:xfrm flipH="1">
            <a:off x="1549398" y="1503680"/>
            <a:ext cx="431803" cy="240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C78F84-D8DE-6BBE-C486-2A63D814F964}"/>
              </a:ext>
            </a:extLst>
          </p:cNvPr>
          <p:cNvCxnSpPr>
            <a:cxnSpLocks/>
            <a:stCxn id="20484" idx="2"/>
            <a:endCxn id="3" idx="0"/>
          </p:cNvCxnSpPr>
          <p:nvPr/>
        </p:nvCxnSpPr>
        <p:spPr>
          <a:xfrm>
            <a:off x="1981201" y="1503680"/>
            <a:ext cx="4318003" cy="240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E396B3A9-98AB-E441-AB24-8DD0BA9A1911}"/>
              </a:ext>
            </a:extLst>
          </p:cNvPr>
          <p:cNvSpPr txBox="1">
            <a:spLocks/>
          </p:cNvSpPr>
          <p:nvPr/>
        </p:nvSpPr>
        <p:spPr>
          <a:xfrm>
            <a:off x="4611461" y="2143727"/>
            <a:ext cx="4532539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R2S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0.36</a:t>
            </a:r>
          </a:p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Bert-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german-cased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Still Not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spcBef>
                <a:spcPts val="400"/>
              </a:spcBef>
              <a:buNone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3D71A3AE-1CCD-938D-953E-1E1A83A99515}"/>
              </a:ext>
            </a:extLst>
          </p:cNvPr>
          <p:cNvSpPr txBox="1">
            <a:spLocks/>
          </p:cNvSpPr>
          <p:nvPr/>
        </p:nvSpPr>
        <p:spPr>
          <a:xfrm>
            <a:off x="1981201" y="2140539"/>
            <a:ext cx="2041968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R2S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linReg</a:t>
            </a: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: 0.54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Ridge: 0.54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Lasso:0.52</a:t>
            </a:r>
          </a:p>
          <a:p>
            <a:pPr marL="715963" lvl="1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de-DE" alt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Net: 0.53</a:t>
            </a:r>
          </a:p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CF11BD75-B1B0-83EB-4AD5-D580002E0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93" y="1053950"/>
            <a:ext cx="2140142" cy="17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>
            <a:extLst>
              <a:ext uri="{FF2B5EF4-FFF2-40B4-BE49-F238E27FC236}">
                <a16:creationId xmlns:a16="http://schemas.microsoft.com/office/drawing/2014/main" id="{83EBDF63-B09B-6DC4-5D59-11B40AA4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5" y="1837032"/>
            <a:ext cx="1897721" cy="153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>
            <a:extLst>
              <a:ext uri="{FF2B5EF4-FFF2-40B4-BE49-F238E27FC236}">
                <a16:creationId xmlns:a16="http://schemas.microsoft.com/office/drawing/2014/main" id="{1B2B2BD5-CA4B-5F81-66B8-B9A69CC6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9" y="3479658"/>
            <a:ext cx="1897721" cy="15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1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29A14-5C2A-E006-2A95-D0A4C060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Ridge Regression on Log Data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B3227A-C96F-AFB3-F1A5-552B3A589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327385-3862-E870-D9FA-FDAA0BA1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6" y="1063624"/>
            <a:ext cx="5860889" cy="39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85BBC-986E-91FB-2B57-1301234C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AA492-C457-B288-B995-60A342DB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631191-773C-C306-07A0-3896435B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0" y="1238397"/>
            <a:ext cx="8126280" cy="29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51B99AE4-140C-4B50-96BA-634E5861AC5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289F5EB-D29A-F7BD-8820-7423564CAD9C}"/>
              </a:ext>
            </a:extLst>
          </p:cNvPr>
          <p:cNvSpPr txBox="1">
            <a:spLocks/>
          </p:cNvSpPr>
          <p:nvPr/>
        </p:nvSpPr>
        <p:spPr>
          <a:xfrm>
            <a:off x="253998" y="1063624"/>
            <a:ext cx="2590800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defRPr sz="1400" kern="12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828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MORE PREPROCESSING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AC1017B4-D673-5C28-E934-CA71412894CA}"/>
              </a:ext>
            </a:extLst>
          </p:cNvPr>
          <p:cNvSpPr txBox="1">
            <a:spLocks/>
          </p:cNvSpPr>
          <p:nvPr/>
        </p:nvSpPr>
        <p:spPr>
          <a:xfrm>
            <a:off x="5123064" y="1063624"/>
            <a:ext cx="2352280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defRPr sz="1400" kern="12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828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ADVANCED MODELS</a:t>
            </a: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E396B3A9-98AB-E441-AB24-8DD0BA9A1911}"/>
              </a:ext>
            </a:extLst>
          </p:cNvPr>
          <p:cNvSpPr txBox="1">
            <a:spLocks/>
          </p:cNvSpPr>
          <p:nvPr/>
        </p:nvSpPr>
        <p:spPr>
          <a:xfrm>
            <a:off x="1766665" y="1822449"/>
            <a:ext cx="4532539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413E"/>
              </a:buClr>
              <a:buFont typeface="Symbol" charset="2"/>
              <a:buChar char="-"/>
              <a:defRPr sz="16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Bring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spcBef>
                <a:spcPts val="400"/>
              </a:spcBef>
              <a:buNone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06C84E1-C7C7-3479-8B68-6FC87A850AB1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1549398" y="1441364"/>
            <a:ext cx="2483537" cy="381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2546839-4674-5C71-622E-F45D61E2B5FF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032935" y="1441364"/>
            <a:ext cx="2266269" cy="381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342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.pptx" id="{BE3FD35D-68A3-4977-B178-CB40CB17A500}" vid="{1990A47A-F065-4C42-9865-ABC9926E583D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.pptx" id="{BE3FD35D-68A3-4977-B178-CB40CB17A500}" vid="{0AE4AF98-E0AF-4E0D-850E-3FE2563B5C03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Master1_UniLeipzig_PPT Vorlage</Template>
  <TotalTime>0</TotalTime>
  <Words>205</Words>
  <Application>Microsoft Macintosh PowerPoint</Application>
  <PresentationFormat>Bildschirmpräsentation (16:9)</PresentationFormat>
  <Paragraphs>57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 Unicode MS</vt:lpstr>
      <vt:lpstr>Arial</vt:lpstr>
      <vt:lpstr>Calibri</vt:lpstr>
      <vt:lpstr>Futura</vt:lpstr>
      <vt:lpstr>Symbol</vt:lpstr>
      <vt:lpstr>Master1_UniLeipzig_PPT Vorlage</vt:lpstr>
      <vt:lpstr>Master2_UniLeipzig_PPT Vorlage</vt:lpstr>
      <vt:lpstr>Regression prediction for total Cooking time</vt:lpstr>
      <vt:lpstr>Explorative regression modelling</vt:lpstr>
      <vt:lpstr>Further Exploration</vt:lpstr>
      <vt:lpstr>Further Exploration</vt:lpstr>
      <vt:lpstr>Code from the Ridge Regression on Log Data </vt:lpstr>
      <vt:lpstr>Code from the NN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prediction for total Cooking time</dc:title>
  <dc:creator>Kay Maximilian Nerlich</dc:creator>
  <cp:lastModifiedBy>Kay Maximilian Nerlich</cp:lastModifiedBy>
  <cp:revision>6</cp:revision>
  <cp:lastPrinted>2017-09-28T12:33:25Z</cp:lastPrinted>
  <dcterms:created xsi:type="dcterms:W3CDTF">2024-01-14T19:36:13Z</dcterms:created>
  <dcterms:modified xsi:type="dcterms:W3CDTF">2024-01-16T20:14:20Z</dcterms:modified>
</cp:coreProperties>
</file>