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256" r:id="rId2"/>
    <p:sldId id="353" r:id="rId3"/>
    <p:sldId id="385" r:id="rId4"/>
    <p:sldId id="468" r:id="rId5"/>
    <p:sldId id="343" r:id="rId6"/>
    <p:sldId id="367" r:id="rId7"/>
    <p:sldId id="386" r:id="rId8"/>
    <p:sldId id="360" r:id="rId9"/>
    <p:sldId id="368" r:id="rId10"/>
    <p:sldId id="369" r:id="rId11"/>
    <p:sldId id="389" r:id="rId12"/>
    <p:sldId id="370" r:id="rId13"/>
    <p:sldId id="457" r:id="rId14"/>
    <p:sldId id="458" r:id="rId15"/>
    <p:sldId id="459" r:id="rId16"/>
    <p:sldId id="390" r:id="rId17"/>
    <p:sldId id="451" r:id="rId18"/>
    <p:sldId id="453" r:id="rId19"/>
    <p:sldId id="374" r:id="rId20"/>
    <p:sldId id="376" r:id="rId21"/>
    <p:sldId id="384" r:id="rId22"/>
    <p:sldId id="391" r:id="rId23"/>
    <p:sldId id="377" r:id="rId24"/>
    <p:sldId id="434" r:id="rId2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441" autoAdjust="0"/>
    <p:restoredTop sz="91466" autoAdjust="0"/>
  </p:normalViewPr>
  <p:slideViewPr>
    <p:cSldViewPr>
      <p:cViewPr varScale="1">
        <p:scale>
          <a:sx n="114" d="100"/>
          <a:sy n="114" d="100"/>
        </p:scale>
        <p:origin x="1248" y="108"/>
      </p:cViewPr>
      <p:guideLst>
        <p:guide orient="horz" pos="2160"/>
        <p:guide pos="2880"/>
      </p:guideLst>
    </p:cSldViewPr>
  </p:slideViewPr>
  <p:outlineViewPr>
    <p:cViewPr>
      <p:scale>
        <a:sx n="33" d="100"/>
        <a:sy n="33" d="100"/>
      </p:scale>
      <p:origin x="0" y="3726"/>
    </p:cViewPr>
  </p:outlineViewPr>
  <p:notesTextViewPr>
    <p:cViewPr>
      <p:scale>
        <a:sx n="1" d="1"/>
        <a:sy n="1" d="1"/>
      </p:scale>
      <p:origin x="0" y="0"/>
    </p:cViewPr>
  </p:notesTextViewPr>
  <p:notesViewPr>
    <p:cSldViewPr>
      <p:cViewPr varScale="1">
        <p:scale>
          <a:sx n="53" d="100"/>
          <a:sy n="53" d="100"/>
        </p:scale>
        <p:origin x="-289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5" Type="http://schemas.openxmlformats.org/officeDocument/2006/relationships/image" Target="../media/image20.wmf"/><Relationship Id="rId4" Type="http://schemas.openxmlformats.org/officeDocument/2006/relationships/image" Target="../media/image19.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8.wmf"/><Relationship Id="rId7" Type="http://schemas.openxmlformats.org/officeDocument/2006/relationships/image" Target="../media/image26.wmf"/><Relationship Id="rId2" Type="http://schemas.openxmlformats.org/officeDocument/2006/relationships/image" Target="../media/image23.wmf"/><Relationship Id="rId1" Type="http://schemas.openxmlformats.org/officeDocument/2006/relationships/image" Target="../media/image22.wmf"/><Relationship Id="rId6" Type="http://schemas.openxmlformats.org/officeDocument/2006/relationships/image" Target="../media/image25.wmf"/><Relationship Id="rId5" Type="http://schemas.openxmlformats.org/officeDocument/2006/relationships/image" Target="../media/image24.wmf"/><Relationship Id="rId4" Type="http://schemas.openxmlformats.org/officeDocument/2006/relationships/image" Target="../media/image1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 Id="rId5" Type="http://schemas.openxmlformats.org/officeDocument/2006/relationships/image" Target="../media/image34.wmf"/><Relationship Id="rId4" Type="http://schemas.openxmlformats.org/officeDocument/2006/relationships/image" Target="../media/image3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18A8A81-4E03-40F9-998A-3B3CE58A4273}" type="datetimeFigureOut">
              <a:rPr lang="zh-CN" altLang="en-US" smtClean="0"/>
              <a:pPr/>
              <a:t>2022/3/1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297A476-8322-4A22-B6C0-649EFBFC4662}" type="slidenum">
              <a:rPr lang="zh-CN" altLang="en-US" smtClean="0"/>
              <a:pPr/>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4E5373F-B230-4BD2-AF2D-E0B739192EF9}" type="datetimeFigureOut">
              <a:rPr lang="zh-CN" altLang="en-US" smtClean="0"/>
              <a:pPr/>
              <a:t>2022/3/1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3CCCE83-7800-41A6-8C5E-FA60A5C1D33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Ref idx="1001">
        <a:schemeClr val="bg1"/>
      </p:bgRef>
    </p:bg>
    <p:spTree>
      <p:nvGrpSpPr>
        <p:cNvPr id="1" name=""/>
        <p:cNvGrpSpPr/>
        <p:nvPr/>
      </p:nvGrpSpPr>
      <p:grpSpPr>
        <a:xfrm>
          <a:off x="0" y="0"/>
          <a:ext cx="0" cy="0"/>
          <a:chOff x="0" y="0"/>
          <a:chExt cx="0" cy="0"/>
        </a:xfrm>
      </p:grpSpPr>
      <p:sp>
        <p:nvSpPr>
          <p:cNvPr id="2" name="标题 1"/>
          <p:cNvSpPr>
            <a:spLocks noGrp="1"/>
          </p:cNvSpPr>
          <p:nvPr>
            <p:ph type="ctrTitle"/>
          </p:nvPr>
        </p:nvSpPr>
        <p:spPr>
          <a:xfrm>
            <a:off x="0" y="1244595"/>
            <a:ext cx="9144000" cy="1470025"/>
          </a:xfrm>
          <a:solidFill>
            <a:schemeClr val="bg1"/>
          </a:solidFill>
        </p:spPr>
        <p:txBody>
          <a:bodyPr/>
          <a:lstStyle>
            <a:lvl1pPr>
              <a:defRPr>
                <a:latin typeface="Times New Roman" panose="02020603050405020304" pitchFamily="18" charset="0"/>
                <a:ea typeface="华文新魏" panose="02010800040101010101" pitchFamily="2" charset="-122"/>
                <a:cs typeface="Times New Roman" panose="02020603050405020304" pitchFamily="18" charset="0"/>
              </a:defRPr>
            </a:lvl1pPr>
          </a:lstStyle>
          <a:p>
            <a:r>
              <a:rPr lang="zh-CN" altLang="en-US" dirty="0"/>
              <a:t>单击此处编辑母版标题样式</a:t>
            </a:r>
          </a:p>
        </p:txBody>
      </p:sp>
      <p:sp>
        <p:nvSpPr>
          <p:cNvPr id="7" name="矩形 6"/>
          <p:cNvSpPr/>
          <p:nvPr userDrawn="1"/>
        </p:nvSpPr>
        <p:spPr>
          <a:xfrm>
            <a:off x="0" y="1066800"/>
            <a:ext cx="8786842" cy="76184"/>
          </a:xfrm>
          <a:prstGeom prst="rect">
            <a:avLst/>
          </a:prstGeom>
          <a:solidFill>
            <a:srgbClr val="0070C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26" name="Picture 2" descr="C:\Users\cx\Desktop\交大图片\u=3335902518,759714069&amp;fm=26&amp;gp=0.jpg"/>
          <p:cNvPicPr>
            <a:picLocks noChangeAspect="1" noChangeArrowheads="1"/>
          </p:cNvPicPr>
          <p:nvPr userDrawn="1"/>
        </p:nvPicPr>
        <p:blipFill>
          <a:blip r:embed="rId2"/>
          <a:srcRect/>
          <a:stretch>
            <a:fillRect/>
          </a:stretch>
        </p:blipFill>
        <p:spPr bwMode="auto">
          <a:xfrm>
            <a:off x="0" y="127170"/>
            <a:ext cx="2686050" cy="819150"/>
          </a:xfrm>
          <a:prstGeom prst="rect">
            <a:avLst/>
          </a:prstGeom>
          <a:noFill/>
        </p:spPr>
      </p:pic>
      <p:sp>
        <p:nvSpPr>
          <p:cNvPr id="6" name="TextBox 5"/>
          <p:cNvSpPr txBox="1"/>
          <p:nvPr userDrawn="1"/>
        </p:nvSpPr>
        <p:spPr>
          <a:xfrm>
            <a:off x="7429520" y="428604"/>
            <a:ext cx="1313180" cy="430887"/>
          </a:xfrm>
          <a:prstGeom prst="rect">
            <a:avLst/>
          </a:prstGeom>
          <a:noFill/>
        </p:spPr>
        <p:txBody>
          <a:bodyPr wrap="none" rtlCol="0">
            <a:spAutoFit/>
          </a:bodyPr>
          <a:lstStyle/>
          <a:p>
            <a:r>
              <a:rPr lang="zh-CN" altLang="en-US" sz="2200" b="0" i="0" dirty="0">
                <a:latin typeface="楷体" pitchFamily="49" charset="-122"/>
                <a:ea typeface="楷体" pitchFamily="49" charset="-122"/>
              </a:rPr>
              <a:t>软件学院</a:t>
            </a:r>
          </a:p>
        </p:txBody>
      </p:sp>
    </p:spTree>
    <p:extLst>
      <p:ext uri="{BB962C8B-B14F-4D97-AF65-F5344CB8AC3E}">
        <p14:creationId xmlns:p14="http://schemas.microsoft.com/office/powerpoint/2010/main" val="284350946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E88E2FE-84AE-4A02-95A8-007B783D50B7}" type="datetimeFigureOut">
              <a:rPr lang="zh-CN" altLang="en-US" smtClean="0"/>
              <a:pPr/>
              <a:t>2022/3/1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14C843-C986-434C-B8A7-88A7762557D9}" type="slidenum">
              <a:rPr lang="zh-CN" altLang="en-US" smtClean="0"/>
              <a:pPr/>
              <a:t>‹#›</a:t>
            </a:fld>
            <a:endParaRPr lang="zh-CN" altLang="en-US"/>
          </a:p>
        </p:txBody>
      </p:sp>
    </p:spTree>
    <p:extLst>
      <p:ext uri="{BB962C8B-B14F-4D97-AF65-F5344CB8AC3E}">
        <p14:creationId xmlns:p14="http://schemas.microsoft.com/office/powerpoint/2010/main" val="3090218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E88E2FE-84AE-4A02-95A8-007B783D50B7}" type="datetimeFigureOut">
              <a:rPr lang="zh-CN" altLang="en-US" smtClean="0"/>
              <a:pPr/>
              <a:t>2022/3/1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14C843-C986-434C-B8A7-88A7762557D9}" type="slidenum">
              <a:rPr lang="zh-CN" altLang="en-US" smtClean="0"/>
              <a:pPr/>
              <a:t>‹#›</a:t>
            </a:fld>
            <a:endParaRPr lang="zh-CN" altLang="en-US"/>
          </a:p>
        </p:txBody>
      </p:sp>
    </p:spTree>
    <p:extLst>
      <p:ext uri="{BB962C8B-B14F-4D97-AF65-F5344CB8AC3E}">
        <p14:creationId xmlns:p14="http://schemas.microsoft.com/office/powerpoint/2010/main" val="11380200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E88E2FE-84AE-4A02-95A8-007B783D50B7}" type="datetimeFigureOut">
              <a:rPr lang="zh-CN" altLang="en-US" smtClean="0"/>
              <a:pPr/>
              <a:t>2022/3/1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14C843-C986-434C-B8A7-88A7762557D9}" type="slidenum">
              <a:rPr lang="zh-CN" altLang="en-US" smtClean="0"/>
              <a:pPr/>
              <a:t>‹#›</a:t>
            </a:fld>
            <a:endParaRPr lang="zh-CN" altLang="en-US"/>
          </a:p>
        </p:txBody>
      </p:sp>
    </p:spTree>
    <p:extLst>
      <p:ext uri="{BB962C8B-B14F-4D97-AF65-F5344CB8AC3E}">
        <p14:creationId xmlns:p14="http://schemas.microsoft.com/office/powerpoint/2010/main" val="3773273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1066800"/>
          </a:xfrm>
        </p:spPr>
        <p:txBody>
          <a:bodyPr>
            <a:normAutofit/>
          </a:bodyPr>
          <a:lstStyle>
            <a:lvl1pPr>
              <a:defRPr sz="3600" b="0">
                <a:latin typeface="Times New Roman" panose="02020603050405020304" pitchFamily="18" charset="0"/>
                <a:ea typeface="华文行楷" panose="02010800040101010101" pitchFamily="2" charset="-122"/>
                <a:cs typeface="Times New Roman" panose="02020603050405020304" pitchFamily="18" charset="0"/>
              </a:defRPr>
            </a:lvl1pPr>
          </a:lstStyle>
          <a:p>
            <a:r>
              <a:rPr lang="zh-CN" altLang="en-US"/>
              <a:t>单击此处编辑母版标题样式</a:t>
            </a:r>
            <a:endParaRPr lang="zh-CN" altLang="en-US" dirty="0"/>
          </a:p>
        </p:txBody>
      </p:sp>
      <p:sp>
        <p:nvSpPr>
          <p:cNvPr id="3" name="内容占位符 2"/>
          <p:cNvSpPr>
            <a:spLocks noGrp="1"/>
          </p:cNvSpPr>
          <p:nvPr>
            <p:ph idx="1"/>
          </p:nvPr>
        </p:nvSpPr>
        <p:spPr/>
        <p:txBody>
          <a:bodyPr/>
          <a:lstStyle>
            <a:lvl1pPr marL="342900" indent="-342900">
              <a:buClr>
                <a:srgbClr val="FF0000"/>
              </a:buClr>
              <a:buFont typeface="Arial Unicode MS" panose="020B0604020202020204" pitchFamily="34" charset="-122"/>
              <a:buChar char="○"/>
              <a:defRPr>
                <a:latin typeface="Times New Roman" panose="02020603050405020304" pitchFamily="18" charset="0"/>
                <a:ea typeface="楷体" panose="02010609060101010101" pitchFamily="49" charset="-122"/>
                <a:cs typeface="Times New Roman" panose="02020603050405020304" pitchFamily="18" charset="0"/>
              </a:defRPr>
            </a:lvl1pPr>
            <a:lvl2pPr marL="914400" indent="-457200">
              <a:buClr>
                <a:srgbClr val="00B0F0"/>
              </a:buClr>
              <a:buSzPct val="100000"/>
              <a:buFont typeface="Arial Unicode MS" panose="020B0604020202020204" pitchFamily="34" charset="-122"/>
              <a:buChar char="□"/>
              <a:defRPr sz="2600">
                <a:latin typeface="Times New Roman" panose="02020603050405020304" pitchFamily="18" charset="0"/>
                <a:ea typeface="楷体" panose="02010609060101010101" pitchFamily="49" charset="-122"/>
                <a:cs typeface="Times New Roman" panose="02020603050405020304" pitchFamily="18" charset="0"/>
              </a:defRPr>
            </a:lvl2pPr>
            <a:lvl3pPr marL="1257300" indent="-342900">
              <a:buClr>
                <a:srgbClr val="00B050"/>
              </a:buClr>
              <a:buSzPct val="100000"/>
              <a:buFont typeface="Arial Unicode MS" panose="020B0604020202020204" pitchFamily="34" charset="-122"/>
              <a:buChar char="▷"/>
              <a:defRPr lang="zh-CN" altLang="en-US" sz="2000" b="0" i="0" smtClean="0">
                <a:effectLst/>
                <a:latin typeface="Times New Roman" panose="02020603050405020304" pitchFamily="18" charset="0"/>
                <a:ea typeface="楷体" panose="02010609060101010101" pitchFamily="49" charset="-122"/>
                <a:cs typeface="Times New Roman" panose="02020603050405020304" pitchFamily="18" charset="0"/>
              </a:defRPr>
            </a:lvl3pPr>
          </a:lstStyle>
          <a:p>
            <a:pPr lvl="0"/>
            <a:r>
              <a:rPr lang="zh-CN" altLang="en-US"/>
              <a:t>单击此处编辑母版文本样式</a:t>
            </a:r>
          </a:p>
          <a:p>
            <a:pPr lvl="1"/>
            <a:r>
              <a:rPr lang="zh-CN" altLang="en-US"/>
              <a:t>第二级</a:t>
            </a:r>
          </a:p>
          <a:p>
            <a:pPr lvl="2"/>
            <a:r>
              <a:rPr lang="zh-CN" altLang="en-US"/>
              <a:t>第三级</a:t>
            </a:r>
          </a:p>
        </p:txBody>
      </p:sp>
      <p:sp>
        <p:nvSpPr>
          <p:cNvPr id="4" name="日期占位符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3E88E2FE-84AE-4A02-95A8-007B783D50B7}" type="datetimeFigureOut">
              <a:rPr lang="zh-CN" altLang="en-US" smtClean="0"/>
              <a:pPr/>
              <a:t>2022/3/1</a:t>
            </a:fld>
            <a:endParaRPr lang="zh-CN" altLang="en-US"/>
          </a:p>
        </p:txBody>
      </p:sp>
      <p:sp>
        <p:nvSpPr>
          <p:cNvPr id="5" name="页脚占位符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endParaRPr lang="zh-CN" altLang="en-US"/>
          </a:p>
        </p:txBody>
      </p:sp>
      <p:sp>
        <p:nvSpPr>
          <p:cNvPr id="6" name="灯片编号占位符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9914C843-C986-434C-B8A7-88A7762557D9}" type="slidenum">
              <a:rPr lang="zh-CN" altLang="en-US" smtClean="0"/>
              <a:pPr/>
              <a:t>‹#›</a:t>
            </a:fld>
            <a:endParaRPr lang="zh-CN" altLang="en-US"/>
          </a:p>
        </p:txBody>
      </p:sp>
      <p:sp>
        <p:nvSpPr>
          <p:cNvPr id="10" name="矩形 9"/>
          <p:cNvSpPr/>
          <p:nvPr userDrawn="1"/>
        </p:nvSpPr>
        <p:spPr>
          <a:xfrm>
            <a:off x="0" y="1066800"/>
            <a:ext cx="8147858" cy="114300"/>
          </a:xfrm>
          <a:prstGeom prst="rect">
            <a:avLst/>
          </a:prstGeom>
          <a:solidFill>
            <a:srgbClr val="0070C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4321670"/>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空白标题和内容">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1066800"/>
          </a:xfrm>
        </p:spPr>
        <p:txBody>
          <a:bodyPr>
            <a:normAutofit/>
          </a:bodyPr>
          <a:lstStyle>
            <a:lvl1pPr>
              <a:defRPr sz="3600" b="0">
                <a:latin typeface="Times New Roman" panose="02020603050405020304" pitchFamily="18" charset="0"/>
                <a:ea typeface="华文行楷" panose="02010800040101010101" pitchFamily="2" charset="-122"/>
                <a:cs typeface="Times New Roman" panose="02020603050405020304" pitchFamily="18" charset="0"/>
              </a:defRPr>
            </a:lvl1pPr>
          </a:lstStyle>
          <a:p>
            <a:r>
              <a:rPr lang="zh-CN" altLang="en-US"/>
              <a:t>单击此处编辑母版标题样式</a:t>
            </a:r>
            <a:endParaRPr lang="zh-CN" altLang="en-US" dirty="0"/>
          </a:p>
        </p:txBody>
      </p:sp>
      <p:sp>
        <p:nvSpPr>
          <p:cNvPr id="3" name="内容占位符 2"/>
          <p:cNvSpPr>
            <a:spLocks noGrp="1"/>
          </p:cNvSpPr>
          <p:nvPr>
            <p:ph idx="1"/>
          </p:nvPr>
        </p:nvSpPr>
        <p:spPr/>
        <p:txBody>
          <a:bodyPr/>
          <a:lstStyle>
            <a:lvl1pPr marL="342900" indent="-342900">
              <a:buClr>
                <a:srgbClr val="FF0000"/>
              </a:buClr>
              <a:buFont typeface="Arial Unicode MS" panose="020B0604020202020204" pitchFamily="34" charset="-122"/>
              <a:buChar char="○"/>
              <a:defRPr>
                <a:latin typeface="Times New Roman" panose="02020603050405020304" pitchFamily="18" charset="0"/>
                <a:ea typeface="楷体" panose="02010609060101010101" pitchFamily="49" charset="-122"/>
                <a:cs typeface="Times New Roman" panose="02020603050405020304" pitchFamily="18" charset="0"/>
              </a:defRPr>
            </a:lvl1pPr>
            <a:lvl2pPr marL="914400" indent="-457200">
              <a:buClr>
                <a:srgbClr val="00B0F0"/>
              </a:buClr>
              <a:buSzPct val="100000"/>
              <a:buFont typeface="Arial Unicode MS" panose="020B0604020202020204" pitchFamily="34" charset="-122"/>
              <a:buChar char="□"/>
              <a:defRPr sz="2600">
                <a:latin typeface="Times New Roman" panose="02020603050405020304" pitchFamily="18" charset="0"/>
                <a:ea typeface="楷体" panose="02010609060101010101" pitchFamily="49" charset="-122"/>
                <a:cs typeface="Times New Roman" panose="02020603050405020304" pitchFamily="18" charset="0"/>
              </a:defRPr>
            </a:lvl2pPr>
            <a:lvl3pPr marL="1257300" indent="-342900">
              <a:buClr>
                <a:srgbClr val="00B050"/>
              </a:buClr>
              <a:buSzPct val="100000"/>
              <a:buFont typeface="Arial Unicode MS" panose="020B0604020202020204" pitchFamily="34" charset="-122"/>
              <a:buChar char="▷"/>
              <a:defRPr lang="zh-CN" altLang="en-US" sz="2000" b="0" i="0" smtClean="0">
                <a:effectLst/>
                <a:latin typeface="Times New Roman" panose="02020603050405020304" pitchFamily="18" charset="0"/>
                <a:ea typeface="楷体" panose="02010609060101010101" pitchFamily="49" charset="-122"/>
                <a:cs typeface="Times New Roman" panose="02020603050405020304" pitchFamily="18" charset="0"/>
              </a:defRPr>
            </a:lvl3pPr>
          </a:lstStyle>
          <a:p>
            <a:pPr lvl="0"/>
            <a:r>
              <a:rPr lang="zh-CN" altLang="en-US"/>
              <a:t>单击此处编辑母版文本样式</a:t>
            </a:r>
          </a:p>
          <a:p>
            <a:pPr lvl="1"/>
            <a:r>
              <a:rPr lang="zh-CN" altLang="en-US"/>
              <a:t>第二级</a:t>
            </a:r>
          </a:p>
          <a:p>
            <a:pPr lvl="2"/>
            <a:r>
              <a:rPr lang="zh-CN" altLang="en-US"/>
              <a:t>第三级</a:t>
            </a:r>
          </a:p>
        </p:txBody>
      </p:sp>
      <p:sp>
        <p:nvSpPr>
          <p:cNvPr id="4" name="日期占位符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3E88E2FE-84AE-4A02-95A8-007B783D50B7}" type="datetimeFigureOut">
              <a:rPr lang="zh-CN" altLang="en-US" smtClean="0"/>
              <a:pPr/>
              <a:t>2022/3/1</a:t>
            </a:fld>
            <a:endParaRPr lang="zh-CN" altLang="en-US"/>
          </a:p>
        </p:txBody>
      </p:sp>
      <p:sp>
        <p:nvSpPr>
          <p:cNvPr id="5" name="页脚占位符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endParaRPr lang="zh-CN" altLang="en-US"/>
          </a:p>
        </p:txBody>
      </p:sp>
      <p:sp>
        <p:nvSpPr>
          <p:cNvPr id="6" name="灯片编号占位符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9914C843-C986-434C-B8A7-88A7762557D9}" type="slidenum">
              <a:rPr lang="zh-CN" altLang="en-US" smtClean="0"/>
              <a:pPr/>
              <a:t>‹#›</a:t>
            </a:fld>
            <a:endParaRPr lang="zh-CN" altLang="en-US"/>
          </a:p>
        </p:txBody>
      </p:sp>
      <p:sp>
        <p:nvSpPr>
          <p:cNvPr id="10" name="矩形 9"/>
          <p:cNvSpPr/>
          <p:nvPr userDrawn="1"/>
        </p:nvSpPr>
        <p:spPr>
          <a:xfrm>
            <a:off x="0" y="1066800"/>
            <a:ext cx="8147858" cy="114300"/>
          </a:xfrm>
          <a:prstGeom prst="rect">
            <a:avLst/>
          </a:prstGeom>
          <a:solidFill>
            <a:srgbClr val="0070C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622258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3E88E2FE-84AE-4A02-95A8-007B783D50B7}" type="datetimeFigureOut">
              <a:rPr lang="zh-CN" altLang="en-US" smtClean="0"/>
              <a:pPr/>
              <a:t>2022/3/1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14C843-C986-434C-B8A7-88A7762557D9}" type="slidenum">
              <a:rPr lang="zh-CN" altLang="en-US" smtClean="0"/>
              <a:pPr/>
              <a:t>‹#›</a:t>
            </a:fld>
            <a:endParaRPr lang="zh-CN" altLang="en-US"/>
          </a:p>
        </p:txBody>
      </p:sp>
    </p:spTree>
    <p:extLst>
      <p:ext uri="{BB962C8B-B14F-4D97-AF65-F5344CB8AC3E}">
        <p14:creationId xmlns:p14="http://schemas.microsoft.com/office/powerpoint/2010/main" val="310423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3E88E2FE-84AE-4A02-95A8-007B783D50B7}" type="datetimeFigureOut">
              <a:rPr lang="zh-CN" altLang="en-US" smtClean="0"/>
              <a:pPr/>
              <a:t>2022/3/1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14C843-C986-434C-B8A7-88A7762557D9}" type="slidenum">
              <a:rPr lang="zh-CN" altLang="en-US" smtClean="0"/>
              <a:pPr/>
              <a:t>‹#›</a:t>
            </a:fld>
            <a:endParaRPr lang="zh-CN" altLang="en-US"/>
          </a:p>
        </p:txBody>
      </p:sp>
    </p:spTree>
    <p:extLst>
      <p:ext uri="{BB962C8B-B14F-4D97-AF65-F5344CB8AC3E}">
        <p14:creationId xmlns:p14="http://schemas.microsoft.com/office/powerpoint/2010/main" val="4183142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3E88E2FE-84AE-4A02-95A8-007B783D50B7}" type="datetimeFigureOut">
              <a:rPr lang="zh-CN" altLang="en-US" smtClean="0"/>
              <a:pPr/>
              <a:t>2022/3/1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914C843-C986-434C-B8A7-88A7762557D9}" type="slidenum">
              <a:rPr lang="zh-CN" altLang="en-US" smtClean="0"/>
              <a:pPr/>
              <a:t>‹#›</a:t>
            </a:fld>
            <a:endParaRPr lang="zh-CN" altLang="en-US"/>
          </a:p>
        </p:txBody>
      </p:sp>
    </p:spTree>
    <p:extLst>
      <p:ext uri="{BB962C8B-B14F-4D97-AF65-F5344CB8AC3E}">
        <p14:creationId xmlns:p14="http://schemas.microsoft.com/office/powerpoint/2010/main" val="3958351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E88E2FE-84AE-4A02-95A8-007B783D50B7}" type="datetimeFigureOut">
              <a:rPr lang="zh-CN" altLang="en-US" smtClean="0"/>
              <a:pPr/>
              <a:t>2022/3/1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914C843-C986-434C-B8A7-88A7762557D9}" type="slidenum">
              <a:rPr lang="zh-CN" altLang="en-US" smtClean="0"/>
              <a:pPr/>
              <a:t>‹#›</a:t>
            </a:fld>
            <a:endParaRPr lang="zh-CN" altLang="en-US"/>
          </a:p>
        </p:txBody>
      </p:sp>
    </p:spTree>
    <p:extLst>
      <p:ext uri="{BB962C8B-B14F-4D97-AF65-F5344CB8AC3E}">
        <p14:creationId xmlns:p14="http://schemas.microsoft.com/office/powerpoint/2010/main" val="114039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E88E2FE-84AE-4A02-95A8-007B783D50B7}" type="datetimeFigureOut">
              <a:rPr lang="zh-CN" altLang="en-US" smtClean="0"/>
              <a:pPr/>
              <a:t>2022/3/1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914C843-C986-434C-B8A7-88A7762557D9}" type="slidenum">
              <a:rPr lang="zh-CN" altLang="en-US" smtClean="0"/>
              <a:pPr/>
              <a:t>‹#›</a:t>
            </a:fld>
            <a:endParaRPr lang="zh-CN" altLang="en-US"/>
          </a:p>
        </p:txBody>
      </p:sp>
    </p:spTree>
    <p:extLst>
      <p:ext uri="{BB962C8B-B14F-4D97-AF65-F5344CB8AC3E}">
        <p14:creationId xmlns:p14="http://schemas.microsoft.com/office/powerpoint/2010/main" val="4059172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E88E2FE-84AE-4A02-95A8-007B783D50B7}" type="datetimeFigureOut">
              <a:rPr lang="zh-CN" altLang="en-US" smtClean="0"/>
              <a:pPr/>
              <a:t>2022/3/1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14C843-C986-434C-B8A7-88A7762557D9}" type="slidenum">
              <a:rPr lang="zh-CN" altLang="en-US" smtClean="0"/>
              <a:pPr/>
              <a:t>‹#›</a:t>
            </a:fld>
            <a:endParaRPr lang="zh-CN" altLang="en-US"/>
          </a:p>
        </p:txBody>
      </p:sp>
    </p:spTree>
    <p:extLst>
      <p:ext uri="{BB962C8B-B14F-4D97-AF65-F5344CB8AC3E}">
        <p14:creationId xmlns:p14="http://schemas.microsoft.com/office/powerpoint/2010/main" val="3125697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88E2FE-84AE-4A02-95A8-007B783D50B7}" type="datetimeFigureOut">
              <a:rPr lang="zh-CN" altLang="en-US" smtClean="0"/>
              <a:pPr/>
              <a:t>2022/3/1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14C843-C986-434C-B8A7-88A7762557D9}" type="slidenum">
              <a:rPr lang="zh-CN" altLang="en-US" smtClean="0"/>
              <a:pPr/>
              <a:t>‹#›</a:t>
            </a:fld>
            <a:endParaRPr lang="zh-CN" altLang="en-US"/>
          </a:p>
        </p:txBody>
      </p:sp>
    </p:spTree>
    <p:extLst>
      <p:ext uri="{BB962C8B-B14F-4D97-AF65-F5344CB8AC3E}">
        <p14:creationId xmlns:p14="http://schemas.microsoft.com/office/powerpoint/2010/main" val="38778842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4.wmf"/><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20.wmf"/><Relationship Id="rId3" Type="http://schemas.openxmlformats.org/officeDocument/2006/relationships/oleObject" Target="../embeddings/oleObject2.bin"/><Relationship Id="rId7" Type="http://schemas.openxmlformats.org/officeDocument/2006/relationships/image" Target="../media/image21.png"/><Relationship Id="rId12"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7.wmf"/><Relationship Id="rId11" Type="http://schemas.openxmlformats.org/officeDocument/2006/relationships/image" Target="../media/image19.wmf"/><Relationship Id="rId5" Type="http://schemas.openxmlformats.org/officeDocument/2006/relationships/oleObject" Target="../embeddings/oleObject3.bin"/><Relationship Id="rId10" Type="http://schemas.openxmlformats.org/officeDocument/2006/relationships/oleObject" Target="../embeddings/oleObject5.bin"/><Relationship Id="rId4" Type="http://schemas.openxmlformats.org/officeDocument/2006/relationships/image" Target="../media/image16.wmf"/><Relationship Id="rId9" Type="http://schemas.openxmlformats.org/officeDocument/2006/relationships/image" Target="../media/image18.wmf"/></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9.bin"/><Relationship Id="rId13" Type="http://schemas.openxmlformats.org/officeDocument/2006/relationships/image" Target="../media/image24.wmf"/><Relationship Id="rId3" Type="http://schemas.openxmlformats.org/officeDocument/2006/relationships/oleObject" Target="../embeddings/oleObject7.bin"/><Relationship Id="rId7" Type="http://schemas.openxmlformats.org/officeDocument/2006/relationships/image" Target="../media/image27.png"/><Relationship Id="rId12" Type="http://schemas.openxmlformats.org/officeDocument/2006/relationships/oleObject" Target="../embeddings/oleObject11.bin"/><Relationship Id="rId17" Type="http://schemas.openxmlformats.org/officeDocument/2006/relationships/image" Target="../media/image26.wmf"/><Relationship Id="rId2" Type="http://schemas.openxmlformats.org/officeDocument/2006/relationships/slideLayout" Target="../slideLayouts/slideLayout2.xml"/><Relationship Id="rId16" Type="http://schemas.openxmlformats.org/officeDocument/2006/relationships/oleObject" Target="../embeddings/oleObject13.bin"/><Relationship Id="rId1" Type="http://schemas.openxmlformats.org/officeDocument/2006/relationships/vmlDrawing" Target="../drawings/vmlDrawing3.vml"/><Relationship Id="rId6" Type="http://schemas.openxmlformats.org/officeDocument/2006/relationships/image" Target="../media/image23.wmf"/><Relationship Id="rId11" Type="http://schemas.openxmlformats.org/officeDocument/2006/relationships/image" Target="../media/image19.wmf"/><Relationship Id="rId5" Type="http://schemas.openxmlformats.org/officeDocument/2006/relationships/oleObject" Target="../embeddings/oleObject8.bin"/><Relationship Id="rId15" Type="http://schemas.openxmlformats.org/officeDocument/2006/relationships/image" Target="../media/image25.wmf"/><Relationship Id="rId10" Type="http://schemas.openxmlformats.org/officeDocument/2006/relationships/oleObject" Target="../embeddings/oleObject10.bin"/><Relationship Id="rId4" Type="http://schemas.openxmlformats.org/officeDocument/2006/relationships/image" Target="../media/image22.wmf"/><Relationship Id="rId9" Type="http://schemas.openxmlformats.org/officeDocument/2006/relationships/image" Target="../media/image18.wmf"/><Relationship Id="rId14" Type="http://schemas.openxmlformats.org/officeDocument/2006/relationships/oleObject" Target="../embeddings/oleObject12.bin"/></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28.wmf"/><Relationship Id="rId4" Type="http://schemas.openxmlformats.org/officeDocument/2006/relationships/oleObject" Target="../embeddings/oleObject14.bin"/></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17.bin"/><Relationship Id="rId13" Type="http://schemas.openxmlformats.org/officeDocument/2006/relationships/image" Target="../media/image34.wmf"/><Relationship Id="rId3" Type="http://schemas.openxmlformats.org/officeDocument/2006/relationships/oleObject" Target="../embeddings/oleObject15.bin"/><Relationship Id="rId7" Type="http://schemas.openxmlformats.org/officeDocument/2006/relationships/image" Target="../media/image35.png"/><Relationship Id="rId12"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31.wmf"/><Relationship Id="rId11" Type="http://schemas.openxmlformats.org/officeDocument/2006/relationships/image" Target="../media/image33.wmf"/><Relationship Id="rId5" Type="http://schemas.openxmlformats.org/officeDocument/2006/relationships/oleObject" Target="../embeddings/oleObject16.bin"/><Relationship Id="rId10" Type="http://schemas.openxmlformats.org/officeDocument/2006/relationships/oleObject" Target="../embeddings/oleObject18.bin"/><Relationship Id="rId4" Type="http://schemas.openxmlformats.org/officeDocument/2006/relationships/image" Target="../media/image30.wmf"/><Relationship Id="rId9" Type="http://schemas.openxmlformats.org/officeDocument/2006/relationships/image" Target="../media/image32.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37.png"/><Relationship Id="rId4" Type="http://schemas.openxmlformats.org/officeDocument/2006/relationships/image" Target="../media/image36.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39.wmf"/><Relationship Id="rId5" Type="http://schemas.openxmlformats.org/officeDocument/2006/relationships/oleObject" Target="../embeddings/oleObject22.bin"/><Relationship Id="rId4" Type="http://schemas.openxmlformats.org/officeDocument/2006/relationships/image" Target="../media/image38.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40.wmf"/></Relationships>
</file>

<file path=ppt/slides/_rels/slide2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2673355"/>
            <a:ext cx="9144000" cy="1470025"/>
          </a:xfrm>
        </p:spPr>
        <p:txBody>
          <a:bodyPr>
            <a:normAutofit/>
          </a:bodyPr>
          <a:lstStyle/>
          <a:p>
            <a:r>
              <a:rPr lang="zh-CN" altLang="en-US" sz="4000" dirty="0">
                <a:latin typeface="楷体" pitchFamily="49" charset="-122"/>
                <a:ea typeface="楷体" pitchFamily="49" charset="-122"/>
              </a:rPr>
              <a:t>第</a:t>
            </a:r>
            <a:r>
              <a:rPr lang="en-US" altLang="zh-CN" sz="4000" dirty="0">
                <a:ea typeface="楷体" pitchFamily="49" charset="-122"/>
              </a:rPr>
              <a:t>2</a:t>
            </a:r>
            <a:r>
              <a:rPr lang="zh-CN" altLang="en-US" sz="4000" dirty="0">
                <a:latin typeface="楷体" pitchFamily="49" charset="-122"/>
                <a:ea typeface="楷体" pitchFamily="49" charset="-122"/>
              </a:rPr>
              <a:t>讲 神经网络基础一</a:t>
            </a:r>
            <a:endParaRPr lang="zh-CN" altLang="en-US" sz="3200" dirty="0">
              <a:ea typeface="楷体" pitchFamily="49" charset="-122"/>
            </a:endParaRPr>
          </a:p>
        </p:txBody>
      </p:sp>
    </p:spTree>
    <p:extLst>
      <p:ext uri="{BB962C8B-B14F-4D97-AF65-F5344CB8AC3E}">
        <p14:creationId xmlns:p14="http://schemas.microsoft.com/office/powerpoint/2010/main" val="394254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itchFamily="34" charset="-122"/>
                <a:ea typeface="微软雅黑" pitchFamily="34" charset="-122"/>
              </a:rPr>
              <a:t>非线性节点</a:t>
            </a:r>
          </a:p>
        </p:txBody>
      </p:sp>
      <p:sp>
        <p:nvSpPr>
          <p:cNvPr id="4" name="内容占位符 2"/>
          <p:cNvSpPr>
            <a:spLocks noGrp="1"/>
          </p:cNvSpPr>
          <p:nvPr>
            <p:ph idx="1"/>
          </p:nvPr>
        </p:nvSpPr>
        <p:spPr>
          <a:xfrm>
            <a:off x="142844" y="1285860"/>
            <a:ext cx="8858312" cy="1928826"/>
          </a:xfrm>
        </p:spPr>
        <p:txBody>
          <a:bodyPr>
            <a:normAutofit/>
          </a:bodyPr>
          <a:lstStyle/>
          <a:p>
            <a:pPr lvl="0"/>
            <a:r>
              <a:rPr lang="zh-CN" altLang="en-US" dirty="0">
                <a:latin typeface="楷体" pitchFamily="49" charset="-122"/>
              </a:rPr>
              <a:t>由线性节点表达的分类器往往不够强，因此进一步引入</a:t>
            </a:r>
            <a:r>
              <a:rPr lang="zh-CN" altLang="en-US" dirty="0">
                <a:solidFill>
                  <a:srgbClr val="C00000"/>
                </a:solidFill>
                <a:latin typeface="楷体" pitchFamily="49" charset="-122"/>
              </a:rPr>
              <a:t>非线性函数</a:t>
            </a:r>
            <a:r>
              <a:rPr lang="en-US" altLang="zh-CN" i="1" dirty="0">
                <a:solidFill>
                  <a:srgbClr val="C00000"/>
                </a:solidFill>
              </a:rPr>
              <a:t>f</a:t>
            </a:r>
            <a:r>
              <a:rPr lang="zh-CN" altLang="en-US" i="1" dirty="0">
                <a:solidFill>
                  <a:srgbClr val="C00000"/>
                </a:solidFill>
              </a:rPr>
              <a:t>，</a:t>
            </a:r>
            <a:r>
              <a:rPr lang="zh-CN" altLang="en-US" dirty="0"/>
              <a:t>也称作激活函数。</a:t>
            </a:r>
            <a:endParaRPr lang="en-US" altLang="zh-CN" dirty="0"/>
          </a:p>
          <a:p>
            <a:pPr lvl="0"/>
            <a:r>
              <a:rPr lang="zh-CN" altLang="en-US" dirty="0">
                <a:solidFill>
                  <a:srgbClr val="C00000"/>
                </a:solidFill>
              </a:rPr>
              <a:t>非线性节点也常称作人工神经元。</a:t>
            </a:r>
            <a:endParaRPr lang="en-US" altLang="zh-CN" dirty="0">
              <a:solidFill>
                <a:srgbClr val="C00000"/>
              </a:solidFill>
            </a:endParaRPr>
          </a:p>
        </p:txBody>
      </p:sp>
      <p:pic>
        <p:nvPicPr>
          <p:cNvPr id="2050" name="Picture 2"/>
          <p:cNvPicPr>
            <a:picLocks noChangeAspect="1" noChangeArrowheads="1"/>
          </p:cNvPicPr>
          <p:nvPr/>
        </p:nvPicPr>
        <p:blipFill>
          <a:blip r:embed="rId2"/>
          <a:srcRect/>
          <a:stretch>
            <a:fillRect/>
          </a:stretch>
        </p:blipFill>
        <p:spPr bwMode="auto">
          <a:xfrm>
            <a:off x="500034" y="3214686"/>
            <a:ext cx="4786346" cy="3071834"/>
          </a:xfrm>
          <a:prstGeom prst="rect">
            <a:avLst/>
          </a:prstGeom>
          <a:noFill/>
          <a:ln w="9525">
            <a:solidFill>
              <a:schemeClr val="tx1"/>
            </a:solidFill>
            <a:miter lim="800000"/>
            <a:headEnd/>
            <a:tailEnd/>
          </a:ln>
          <a:effectLst/>
        </p:spPr>
      </p:pic>
      <p:pic>
        <p:nvPicPr>
          <p:cNvPr id="2051" name="Picture 3" descr="C:\Users\cx\Desktop\999009-20161126141558784-510641525.png"/>
          <p:cNvPicPr>
            <a:picLocks noChangeAspect="1" noChangeArrowheads="1"/>
          </p:cNvPicPr>
          <p:nvPr/>
        </p:nvPicPr>
        <p:blipFill>
          <a:blip r:embed="rId3"/>
          <a:srcRect/>
          <a:stretch>
            <a:fillRect/>
          </a:stretch>
        </p:blipFill>
        <p:spPr bwMode="auto">
          <a:xfrm>
            <a:off x="5500694" y="3500438"/>
            <a:ext cx="3429024" cy="2786082"/>
          </a:xfrm>
          <a:prstGeom prst="rect">
            <a:avLst/>
          </a:prstGeom>
          <a:noFill/>
        </p:spPr>
      </p:pic>
    </p:spTree>
    <p:extLst>
      <p:ext uri="{BB962C8B-B14F-4D97-AF65-F5344CB8AC3E}">
        <p14:creationId xmlns:p14="http://schemas.microsoft.com/office/powerpoint/2010/main" val="2821190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itchFamily="34" charset="-122"/>
                <a:ea typeface="微软雅黑" pitchFamily="34" charset="-122"/>
              </a:rPr>
              <a:t>非线性函数</a:t>
            </a:r>
          </a:p>
        </p:txBody>
      </p:sp>
      <p:sp>
        <p:nvSpPr>
          <p:cNvPr id="4" name="内容占位符 2"/>
          <p:cNvSpPr>
            <a:spLocks noGrp="1"/>
          </p:cNvSpPr>
          <p:nvPr>
            <p:ph idx="1"/>
          </p:nvPr>
        </p:nvSpPr>
        <p:spPr>
          <a:xfrm>
            <a:off x="142844" y="1285860"/>
            <a:ext cx="8858312" cy="1643074"/>
          </a:xfrm>
        </p:spPr>
        <p:txBody>
          <a:bodyPr>
            <a:normAutofit lnSpcReduction="10000"/>
          </a:bodyPr>
          <a:lstStyle/>
          <a:p>
            <a:pPr lvl="0"/>
            <a:r>
              <a:rPr lang="zh-CN" altLang="en-US" dirty="0">
                <a:latin typeface="楷体" pitchFamily="49" charset="-122"/>
              </a:rPr>
              <a:t>线性关系是指自变量</a:t>
            </a:r>
            <a:r>
              <a:rPr lang="en-US" altLang="zh-CN" dirty="0">
                <a:latin typeface="楷体" pitchFamily="49" charset="-122"/>
              </a:rPr>
              <a:t>x</a:t>
            </a:r>
            <a:r>
              <a:rPr lang="zh-CN" altLang="en-US" dirty="0">
                <a:latin typeface="楷体" pitchFamily="49" charset="-122"/>
              </a:rPr>
              <a:t>与因变量</a:t>
            </a:r>
            <a:r>
              <a:rPr lang="en-US" altLang="zh-CN" dirty="0">
                <a:latin typeface="楷体" pitchFamily="49" charset="-122"/>
              </a:rPr>
              <a:t>y</a:t>
            </a:r>
            <a:r>
              <a:rPr lang="zh-CN" altLang="en-US" dirty="0">
                <a:latin typeface="楷体" pitchFamily="49" charset="-122"/>
              </a:rPr>
              <a:t>之间可以表示成</a:t>
            </a:r>
            <a:r>
              <a:rPr lang="en-US" altLang="zh-CN" dirty="0">
                <a:latin typeface="楷体" pitchFamily="49" charset="-122"/>
              </a:rPr>
              <a:t>y=</a:t>
            </a:r>
            <a:r>
              <a:rPr lang="en-US" altLang="zh-CN" dirty="0" err="1">
                <a:latin typeface="楷体" pitchFamily="49" charset="-122"/>
              </a:rPr>
              <a:t>ax+b</a:t>
            </a:r>
            <a:r>
              <a:rPr lang="zh-CN" altLang="en-US" dirty="0">
                <a:latin typeface="楷体" pitchFamily="49" charset="-122"/>
              </a:rPr>
              <a:t>的形式。</a:t>
            </a:r>
            <a:endParaRPr lang="en-US" altLang="zh-CN" dirty="0">
              <a:latin typeface="楷体" pitchFamily="49" charset="-122"/>
            </a:endParaRPr>
          </a:p>
          <a:p>
            <a:pPr lvl="0"/>
            <a:r>
              <a:rPr lang="zh-CN" altLang="en-US" dirty="0">
                <a:latin typeface="楷体" pitchFamily="49" charset="-122"/>
              </a:rPr>
              <a:t>不能表示成</a:t>
            </a:r>
            <a:r>
              <a:rPr lang="en-US" altLang="zh-CN" dirty="0">
                <a:latin typeface="楷体" pitchFamily="49" charset="-122"/>
              </a:rPr>
              <a:t>y=</a:t>
            </a:r>
            <a:r>
              <a:rPr lang="en-US" altLang="zh-CN" dirty="0" err="1">
                <a:latin typeface="楷体" pitchFamily="49" charset="-122"/>
              </a:rPr>
              <a:t>ax+b</a:t>
            </a:r>
            <a:r>
              <a:rPr lang="zh-CN" altLang="en-US" dirty="0">
                <a:latin typeface="楷体" pitchFamily="49" charset="-122"/>
              </a:rPr>
              <a:t>的</a:t>
            </a:r>
            <a:r>
              <a:rPr lang="en-US" altLang="zh-CN" dirty="0">
                <a:latin typeface="楷体" pitchFamily="49" charset="-122"/>
              </a:rPr>
              <a:t>,</a:t>
            </a:r>
            <a:r>
              <a:rPr lang="zh-CN" altLang="en-US" dirty="0">
                <a:latin typeface="楷体" pitchFamily="49" charset="-122"/>
              </a:rPr>
              <a:t>即为非线性关系。</a:t>
            </a:r>
            <a:endParaRPr lang="en-US" altLang="zh-CN" dirty="0">
              <a:solidFill>
                <a:srgbClr val="C00000"/>
              </a:solidFill>
            </a:endParaRPr>
          </a:p>
        </p:txBody>
      </p:sp>
      <p:grpSp>
        <p:nvGrpSpPr>
          <p:cNvPr id="10" name="组合 9"/>
          <p:cNvGrpSpPr/>
          <p:nvPr/>
        </p:nvGrpSpPr>
        <p:grpSpPr>
          <a:xfrm>
            <a:off x="1142976" y="3071810"/>
            <a:ext cx="6929486" cy="3357586"/>
            <a:chOff x="785786" y="5143512"/>
            <a:chExt cx="4962525" cy="1671319"/>
          </a:xfrm>
        </p:grpSpPr>
        <p:pic>
          <p:nvPicPr>
            <p:cNvPr id="40964" name="Picture 4"/>
            <p:cNvPicPr>
              <a:picLocks noChangeAspect="1" noChangeArrowheads="1"/>
            </p:cNvPicPr>
            <p:nvPr/>
          </p:nvPicPr>
          <p:blipFill>
            <a:blip r:embed="rId2"/>
            <a:srcRect/>
            <a:stretch>
              <a:fillRect/>
            </a:stretch>
          </p:blipFill>
          <p:spPr bwMode="auto">
            <a:xfrm>
              <a:off x="785786" y="5428946"/>
              <a:ext cx="4962525" cy="1385885"/>
            </a:xfrm>
            <a:prstGeom prst="rect">
              <a:avLst/>
            </a:prstGeom>
            <a:noFill/>
            <a:ln w="9525">
              <a:noFill/>
              <a:miter lim="800000"/>
              <a:headEnd/>
              <a:tailEnd/>
            </a:ln>
            <a:effectLst/>
          </p:spPr>
        </p:pic>
        <p:pic>
          <p:nvPicPr>
            <p:cNvPr id="40965" name="Picture 5"/>
            <p:cNvPicPr>
              <a:picLocks noChangeAspect="1" noChangeArrowheads="1"/>
            </p:cNvPicPr>
            <p:nvPr/>
          </p:nvPicPr>
          <p:blipFill>
            <a:blip r:embed="rId3"/>
            <a:srcRect/>
            <a:stretch>
              <a:fillRect/>
            </a:stretch>
          </p:blipFill>
          <p:spPr bwMode="auto">
            <a:xfrm>
              <a:off x="785786" y="5143512"/>
              <a:ext cx="2676525" cy="295275"/>
            </a:xfrm>
            <a:prstGeom prst="rect">
              <a:avLst/>
            </a:prstGeom>
            <a:noFill/>
            <a:ln w="9525">
              <a:noFill/>
              <a:miter lim="800000"/>
              <a:headEnd/>
              <a:tailEnd/>
            </a:ln>
            <a:effectLst/>
          </p:spPr>
        </p:pic>
      </p:grpSp>
    </p:spTree>
    <p:extLst>
      <p:ext uri="{BB962C8B-B14F-4D97-AF65-F5344CB8AC3E}">
        <p14:creationId xmlns:p14="http://schemas.microsoft.com/office/powerpoint/2010/main" val="2821190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itchFamily="34" charset="-122"/>
                <a:ea typeface="微软雅黑" pitchFamily="34" charset="-122"/>
              </a:rPr>
              <a:t>多层前馈神经网络</a:t>
            </a:r>
          </a:p>
        </p:txBody>
      </p:sp>
      <p:pic>
        <p:nvPicPr>
          <p:cNvPr id="3074" name="Picture 2"/>
          <p:cNvPicPr>
            <a:picLocks noChangeAspect="1" noChangeArrowheads="1"/>
          </p:cNvPicPr>
          <p:nvPr/>
        </p:nvPicPr>
        <p:blipFill>
          <a:blip r:embed="rId3"/>
          <a:srcRect/>
          <a:stretch>
            <a:fillRect/>
          </a:stretch>
        </p:blipFill>
        <p:spPr bwMode="auto">
          <a:xfrm>
            <a:off x="1285852" y="2428868"/>
            <a:ext cx="6572296" cy="3000396"/>
          </a:xfrm>
          <a:prstGeom prst="rect">
            <a:avLst/>
          </a:prstGeom>
          <a:noFill/>
          <a:ln w="9525">
            <a:solidFill>
              <a:schemeClr val="tx1"/>
            </a:solidFill>
            <a:miter lim="800000"/>
            <a:headEnd/>
            <a:tailEnd/>
          </a:ln>
          <a:effectLst/>
        </p:spPr>
      </p:pic>
      <p:grpSp>
        <p:nvGrpSpPr>
          <p:cNvPr id="11" name="组合 10"/>
          <p:cNvGrpSpPr/>
          <p:nvPr/>
        </p:nvGrpSpPr>
        <p:grpSpPr>
          <a:xfrm>
            <a:off x="357158" y="5548986"/>
            <a:ext cx="8215370" cy="1094724"/>
            <a:chOff x="142844" y="5263234"/>
            <a:chExt cx="8215370" cy="1094724"/>
          </a:xfrm>
        </p:grpSpPr>
        <p:graphicFrame>
          <p:nvGraphicFramePr>
            <p:cNvPr id="6" name="对象 5"/>
            <p:cNvGraphicFramePr>
              <a:graphicFrameLocks noChangeAspect="1"/>
            </p:cNvGraphicFramePr>
            <p:nvPr/>
          </p:nvGraphicFramePr>
          <p:xfrm>
            <a:off x="2000232" y="5286388"/>
            <a:ext cx="6357982" cy="1071570"/>
          </p:xfrm>
          <a:graphic>
            <a:graphicData uri="http://schemas.openxmlformats.org/presentationml/2006/ole">
              <mc:AlternateContent xmlns:mc="http://schemas.openxmlformats.org/markup-compatibility/2006">
                <mc:Choice xmlns:v="urn:schemas-microsoft-com:vml" Requires="v">
                  <p:oleObj spid="_x0000_s3089" name="Equation" r:id="rId4" imgW="2577960" imgH="457200" progId="Equation.DSMT4">
                    <p:embed/>
                  </p:oleObj>
                </mc:Choice>
                <mc:Fallback>
                  <p:oleObj name="Equation" r:id="rId4" imgW="2577960" imgH="457200" progId="Equation.DSMT4">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00232" y="5286388"/>
                          <a:ext cx="6357982" cy="10715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Box 7"/>
            <p:cNvSpPr txBox="1"/>
            <p:nvPr/>
          </p:nvSpPr>
          <p:spPr>
            <a:xfrm>
              <a:off x="142844" y="5263234"/>
              <a:ext cx="1714512" cy="523220"/>
            </a:xfrm>
            <a:prstGeom prst="rect">
              <a:avLst/>
            </a:prstGeom>
            <a:noFill/>
          </p:spPr>
          <p:txBody>
            <a:bodyPr wrap="square" rtlCol="0">
              <a:spAutoFit/>
            </a:bodyPr>
            <a:lstStyle/>
            <a:p>
              <a:r>
                <a:rPr lang="zh-CN" altLang="en-US" sz="2800" dirty="0"/>
                <a:t>假设函数：</a:t>
              </a:r>
              <a:endParaRPr lang="en-US" altLang="zh-CN" sz="2800" dirty="0"/>
            </a:p>
          </p:txBody>
        </p:sp>
        <p:sp>
          <p:nvSpPr>
            <p:cNvPr id="9" name="TextBox 8"/>
            <p:cNvSpPr txBox="1"/>
            <p:nvPr/>
          </p:nvSpPr>
          <p:spPr>
            <a:xfrm>
              <a:off x="857224" y="5834738"/>
              <a:ext cx="1071570" cy="523220"/>
            </a:xfrm>
            <a:prstGeom prst="rect">
              <a:avLst/>
            </a:prstGeom>
            <a:noFill/>
          </p:spPr>
          <p:txBody>
            <a:bodyPr wrap="square" rtlCol="0">
              <a:spAutoFit/>
            </a:bodyPr>
            <a:lstStyle/>
            <a:p>
              <a:r>
                <a:rPr lang="zh-CN" altLang="en-US" sz="2800" dirty="0"/>
                <a:t>参数：</a:t>
              </a:r>
              <a:endParaRPr lang="en-US" altLang="zh-CN" sz="2800" dirty="0"/>
            </a:p>
          </p:txBody>
        </p:sp>
      </p:grpSp>
      <p:sp>
        <p:nvSpPr>
          <p:cNvPr id="10" name="内容占位符 2"/>
          <p:cNvSpPr>
            <a:spLocks noGrp="1"/>
          </p:cNvSpPr>
          <p:nvPr>
            <p:ph idx="1"/>
          </p:nvPr>
        </p:nvSpPr>
        <p:spPr>
          <a:xfrm>
            <a:off x="142844" y="1285860"/>
            <a:ext cx="8858312" cy="1071570"/>
          </a:xfrm>
        </p:spPr>
        <p:txBody>
          <a:bodyPr>
            <a:normAutofit/>
          </a:bodyPr>
          <a:lstStyle/>
          <a:p>
            <a:pPr lvl="0"/>
            <a:r>
              <a:rPr lang="zh-CN" altLang="en-US" dirty="0">
                <a:latin typeface="楷体" pitchFamily="49" charset="-122"/>
              </a:rPr>
              <a:t>多个非线性结点可构成一层，组合多层非线性结点就形成神经网络。</a:t>
            </a:r>
            <a:endParaRPr lang="en-US" altLang="zh-CN" i="1" dirty="0">
              <a:solidFill>
                <a:srgbClr val="C00000"/>
              </a:solidFill>
            </a:endParaRPr>
          </a:p>
        </p:txBody>
      </p:sp>
    </p:spTree>
    <p:extLst>
      <p:ext uri="{BB962C8B-B14F-4D97-AF65-F5344CB8AC3E}">
        <p14:creationId xmlns:p14="http://schemas.microsoft.com/office/powerpoint/2010/main" val="2821190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itchFamily="34" charset="-122"/>
                <a:ea typeface="微软雅黑" pitchFamily="34" charset="-122"/>
              </a:rPr>
              <a:t>第一层神经网络</a:t>
            </a:r>
            <a:endParaRPr lang="zh-CN" altLang="en-US" dirty="0"/>
          </a:p>
        </p:txBody>
      </p:sp>
      <p:graphicFrame>
        <p:nvGraphicFramePr>
          <p:cNvPr id="9" name="对象 8"/>
          <p:cNvGraphicFramePr>
            <a:graphicFrameLocks noChangeAspect="1"/>
          </p:cNvGraphicFramePr>
          <p:nvPr>
            <p:extLst>
              <p:ext uri="{D42A27DB-BD31-4B8C-83A1-F6EECF244321}">
                <p14:modId xmlns:p14="http://schemas.microsoft.com/office/powerpoint/2010/main" val="2452230296"/>
              </p:ext>
            </p:extLst>
          </p:nvPr>
        </p:nvGraphicFramePr>
        <p:xfrm>
          <a:off x="288569" y="1268760"/>
          <a:ext cx="4643471" cy="5214958"/>
        </p:xfrm>
        <a:graphic>
          <a:graphicData uri="http://schemas.openxmlformats.org/presentationml/2006/ole">
            <mc:AlternateContent xmlns:mc="http://schemas.openxmlformats.org/markup-compatibility/2006">
              <mc:Choice xmlns:v="urn:schemas-microsoft-com:vml" Requires="v">
                <p:oleObj spid="_x0000_s63564" name="Equation" r:id="rId3" imgW="2260440" imgH="2361960" progId="Equation.DSMT4">
                  <p:embed/>
                </p:oleObj>
              </mc:Choice>
              <mc:Fallback>
                <p:oleObj name="Equation" r:id="rId3" imgW="2260440" imgH="2361960" progId="Equation.DSMT4">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569" y="1268760"/>
                        <a:ext cx="4643471" cy="52149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3747731222"/>
              </p:ext>
            </p:extLst>
          </p:nvPr>
        </p:nvGraphicFramePr>
        <p:xfrm>
          <a:off x="5220072" y="4325107"/>
          <a:ext cx="3286147" cy="2349500"/>
        </p:xfrm>
        <a:graphic>
          <a:graphicData uri="http://schemas.openxmlformats.org/presentationml/2006/ole">
            <mc:AlternateContent xmlns:mc="http://schemas.openxmlformats.org/markup-compatibility/2006">
              <mc:Choice xmlns:v="urn:schemas-microsoft-com:vml" Requires="v">
                <p:oleObj spid="_x0000_s63565" name="Equation" r:id="rId5" imgW="1155600" imgH="939600" progId="Equation.DSMT4">
                  <p:embed/>
                </p:oleObj>
              </mc:Choice>
              <mc:Fallback>
                <p:oleObj name="Equation" r:id="rId5" imgW="1155600" imgH="939600" progId="Equation.DSMT4">
                  <p:embed/>
                  <p:pic>
                    <p:nvPicPr>
                      <p:cNvPr id="0"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20072" y="4325107"/>
                        <a:ext cx="3286147" cy="2349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组合 2">
            <a:extLst>
              <a:ext uri="{FF2B5EF4-FFF2-40B4-BE49-F238E27FC236}">
                <a16:creationId xmlns:a16="http://schemas.microsoft.com/office/drawing/2014/main" id="{97AFBBF8-A72A-4B29-9069-C8C555BC5221}"/>
              </a:ext>
            </a:extLst>
          </p:cNvPr>
          <p:cNvGrpSpPr/>
          <p:nvPr/>
        </p:nvGrpSpPr>
        <p:grpSpPr>
          <a:xfrm>
            <a:off x="5436096" y="1412776"/>
            <a:ext cx="3000396" cy="2626581"/>
            <a:chOff x="0" y="1285860"/>
            <a:chExt cx="3000396" cy="2626581"/>
          </a:xfrm>
        </p:grpSpPr>
        <p:pic>
          <p:nvPicPr>
            <p:cNvPr id="63490" name="Picture 2"/>
            <p:cNvPicPr>
              <a:picLocks noChangeAspect="1" noChangeArrowheads="1"/>
            </p:cNvPicPr>
            <p:nvPr/>
          </p:nvPicPr>
          <p:blipFill>
            <a:blip r:embed="rId7"/>
            <a:srcRect r="2942" b="9882"/>
            <a:stretch>
              <a:fillRect/>
            </a:stretch>
          </p:blipFill>
          <p:spPr bwMode="auto">
            <a:xfrm>
              <a:off x="0" y="1285860"/>
              <a:ext cx="2375921" cy="2626581"/>
            </a:xfrm>
            <a:prstGeom prst="rect">
              <a:avLst/>
            </a:prstGeom>
            <a:noFill/>
            <a:ln w="9525">
              <a:noFill/>
              <a:miter lim="800000"/>
              <a:headEnd/>
              <a:tailEnd/>
            </a:ln>
            <a:effectLst/>
          </p:spPr>
        </p:pic>
        <p:cxnSp>
          <p:nvCxnSpPr>
            <p:cNvPr id="6" name="直接箭头连接符 5"/>
            <p:cNvCxnSpPr/>
            <p:nvPr/>
          </p:nvCxnSpPr>
          <p:spPr>
            <a:xfrm>
              <a:off x="2357454" y="1643050"/>
              <a:ext cx="642942" cy="1588"/>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2357454" y="2285992"/>
              <a:ext cx="642942" cy="1588"/>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2357454" y="2928934"/>
              <a:ext cx="642942" cy="1588"/>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63496" name="Object 8"/>
            <p:cNvGraphicFramePr>
              <a:graphicFrameLocks noChangeAspect="1"/>
            </p:cNvGraphicFramePr>
            <p:nvPr>
              <p:extLst>
                <p:ext uri="{D42A27DB-BD31-4B8C-83A1-F6EECF244321}">
                  <p14:modId xmlns:p14="http://schemas.microsoft.com/office/powerpoint/2010/main" val="1174521747"/>
                </p:ext>
              </p:extLst>
            </p:nvPr>
          </p:nvGraphicFramePr>
          <p:xfrm>
            <a:off x="1857356" y="1357298"/>
            <a:ext cx="398463" cy="428625"/>
          </p:xfrm>
          <a:graphic>
            <a:graphicData uri="http://schemas.openxmlformats.org/presentationml/2006/ole">
              <mc:AlternateContent xmlns:mc="http://schemas.openxmlformats.org/markup-compatibility/2006">
                <mc:Choice xmlns:v="urn:schemas-microsoft-com:vml" Requires="v">
                  <p:oleObj spid="_x0000_s63566" name="Equation" r:id="rId8" imgW="164880" imgH="177480" progId="Equation.DSMT4">
                    <p:embed/>
                  </p:oleObj>
                </mc:Choice>
                <mc:Fallback>
                  <p:oleObj name="Equation" r:id="rId8" imgW="164880" imgH="177480" progId="Equation.DSMT4">
                    <p:embed/>
                    <p:pic>
                      <p:nvPicPr>
                        <p:cNvPr id="0"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57356" y="1357298"/>
                          <a:ext cx="398463"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3497" name="Object 9"/>
            <p:cNvGraphicFramePr>
              <a:graphicFrameLocks noChangeAspect="1"/>
            </p:cNvGraphicFramePr>
            <p:nvPr>
              <p:extLst>
                <p:ext uri="{D42A27DB-BD31-4B8C-83A1-F6EECF244321}">
                  <p14:modId xmlns:p14="http://schemas.microsoft.com/office/powerpoint/2010/main" val="4020348083"/>
                </p:ext>
              </p:extLst>
            </p:nvPr>
          </p:nvGraphicFramePr>
          <p:xfrm>
            <a:off x="1827194" y="2071673"/>
            <a:ext cx="458787" cy="428625"/>
          </p:xfrm>
          <a:graphic>
            <a:graphicData uri="http://schemas.openxmlformats.org/presentationml/2006/ole">
              <mc:AlternateContent xmlns:mc="http://schemas.openxmlformats.org/markup-compatibility/2006">
                <mc:Choice xmlns:v="urn:schemas-microsoft-com:vml" Requires="v">
                  <p:oleObj spid="_x0000_s63567" name="Equation" r:id="rId10" imgW="190440" imgH="177480" progId="Equation.DSMT4">
                    <p:embed/>
                  </p:oleObj>
                </mc:Choice>
                <mc:Fallback>
                  <p:oleObj name="Equation" r:id="rId10" imgW="190440" imgH="177480" progId="Equation.DSMT4">
                    <p:embed/>
                    <p:pic>
                      <p:nvPicPr>
                        <p:cNvPr id="0" name="Picture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27194" y="2071673"/>
                          <a:ext cx="458787"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3498" name="Object 10"/>
            <p:cNvGraphicFramePr>
              <a:graphicFrameLocks noChangeAspect="1"/>
            </p:cNvGraphicFramePr>
            <p:nvPr>
              <p:extLst>
                <p:ext uri="{D42A27DB-BD31-4B8C-83A1-F6EECF244321}">
                  <p14:modId xmlns:p14="http://schemas.microsoft.com/office/powerpoint/2010/main" val="3939171373"/>
                </p:ext>
              </p:extLst>
            </p:nvPr>
          </p:nvGraphicFramePr>
          <p:xfrm>
            <a:off x="1857356" y="2786048"/>
            <a:ext cx="458788" cy="428625"/>
          </p:xfrm>
          <a:graphic>
            <a:graphicData uri="http://schemas.openxmlformats.org/presentationml/2006/ole">
              <mc:AlternateContent xmlns:mc="http://schemas.openxmlformats.org/markup-compatibility/2006">
                <mc:Choice xmlns:v="urn:schemas-microsoft-com:vml" Requires="v">
                  <p:oleObj spid="_x0000_s63568" name="Equation" r:id="rId12" imgW="190440" imgH="177480" progId="Equation.DSMT4">
                    <p:embed/>
                  </p:oleObj>
                </mc:Choice>
                <mc:Fallback>
                  <p:oleObj name="Equation" r:id="rId12" imgW="190440" imgH="177480" progId="Equation.DSMT4">
                    <p:embed/>
                    <p:pic>
                      <p:nvPicPr>
                        <p:cNvPr id="0" name="Picture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57356" y="2786048"/>
                          <a:ext cx="458788"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itchFamily="34" charset="-122"/>
                <a:ea typeface="微软雅黑" pitchFamily="34" charset="-122"/>
              </a:rPr>
              <a:t>第二层神经网络</a:t>
            </a:r>
            <a:endParaRPr lang="zh-CN" altLang="en-US" dirty="0"/>
          </a:p>
        </p:txBody>
      </p:sp>
      <p:graphicFrame>
        <p:nvGraphicFramePr>
          <p:cNvPr id="9" name="对象 8"/>
          <p:cNvGraphicFramePr>
            <a:graphicFrameLocks noChangeAspect="1"/>
          </p:cNvGraphicFramePr>
          <p:nvPr>
            <p:extLst>
              <p:ext uri="{D42A27DB-BD31-4B8C-83A1-F6EECF244321}">
                <p14:modId xmlns:p14="http://schemas.microsoft.com/office/powerpoint/2010/main" val="3818419750"/>
              </p:ext>
            </p:extLst>
          </p:nvPr>
        </p:nvGraphicFramePr>
        <p:xfrm>
          <a:off x="236725" y="1474048"/>
          <a:ext cx="5000625" cy="5027613"/>
        </p:xfrm>
        <a:graphic>
          <a:graphicData uri="http://schemas.openxmlformats.org/presentationml/2006/ole">
            <mc:AlternateContent xmlns:mc="http://schemas.openxmlformats.org/markup-compatibility/2006">
              <mc:Choice xmlns:v="urn:schemas-microsoft-com:vml" Requires="v">
                <p:oleObj spid="_x0000_s64613" name="Equation" r:id="rId3" imgW="2311200" imgH="1904760" progId="Equation.DSMT4">
                  <p:embed/>
                </p:oleObj>
              </mc:Choice>
              <mc:Fallback>
                <p:oleObj name="Equation" r:id="rId3" imgW="2311200" imgH="190476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725" y="1474048"/>
                        <a:ext cx="5000625" cy="5027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1197736903"/>
              </p:ext>
            </p:extLst>
          </p:nvPr>
        </p:nvGraphicFramePr>
        <p:xfrm>
          <a:off x="5508104" y="4552819"/>
          <a:ext cx="3071833" cy="1928826"/>
        </p:xfrm>
        <a:graphic>
          <a:graphicData uri="http://schemas.openxmlformats.org/presentationml/2006/ole">
            <mc:AlternateContent xmlns:mc="http://schemas.openxmlformats.org/markup-compatibility/2006">
              <mc:Choice xmlns:v="urn:schemas-microsoft-com:vml" Requires="v">
                <p:oleObj spid="_x0000_s64614" name="Equation" r:id="rId5" imgW="1193760" imgH="711000" progId="Equation.DSMT4">
                  <p:embed/>
                </p:oleObj>
              </mc:Choice>
              <mc:Fallback>
                <p:oleObj name="Equation" r:id="rId5" imgW="1193760" imgH="71100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08104" y="4552819"/>
                        <a:ext cx="3071833" cy="19288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组合 2">
            <a:extLst>
              <a:ext uri="{FF2B5EF4-FFF2-40B4-BE49-F238E27FC236}">
                <a16:creationId xmlns:a16="http://schemas.microsoft.com/office/drawing/2014/main" id="{A1348B71-32D2-4A01-8126-C01FA04BA5DE}"/>
              </a:ext>
            </a:extLst>
          </p:cNvPr>
          <p:cNvGrpSpPr/>
          <p:nvPr/>
        </p:nvGrpSpPr>
        <p:grpSpPr>
          <a:xfrm>
            <a:off x="5508104" y="1340768"/>
            <a:ext cx="3035830" cy="2828925"/>
            <a:chOff x="178848" y="1214422"/>
            <a:chExt cx="3035830" cy="2828925"/>
          </a:xfrm>
        </p:grpSpPr>
        <p:cxnSp>
          <p:nvCxnSpPr>
            <p:cNvPr id="6" name="直接箭头连接符 5"/>
            <p:cNvCxnSpPr/>
            <p:nvPr/>
          </p:nvCxnSpPr>
          <p:spPr>
            <a:xfrm>
              <a:off x="2571736" y="2000240"/>
              <a:ext cx="642942" cy="1588"/>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2571736" y="2643182"/>
              <a:ext cx="642942" cy="1588"/>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857356" y="1357298"/>
              <a:ext cx="367408" cy="523220"/>
            </a:xfrm>
            <a:prstGeom prst="rect">
              <a:avLst/>
            </a:prstGeom>
            <a:noFill/>
          </p:spPr>
          <p:txBody>
            <a:bodyPr wrap="none" rtlCol="0">
              <a:spAutoFit/>
            </a:bodyPr>
            <a:lstStyle/>
            <a:p>
              <a:r>
                <a:rPr lang="en-US" altLang="zh-CN" sz="2800" b="1" dirty="0"/>
                <a:t>1</a:t>
              </a:r>
              <a:endParaRPr lang="zh-CN" altLang="en-US" sz="2800" b="1" dirty="0"/>
            </a:p>
          </p:txBody>
        </p:sp>
        <p:sp>
          <p:nvSpPr>
            <p:cNvPr id="11" name="TextBox 10"/>
            <p:cNvSpPr txBox="1"/>
            <p:nvPr/>
          </p:nvSpPr>
          <p:spPr>
            <a:xfrm>
              <a:off x="1857356" y="2000240"/>
              <a:ext cx="367408" cy="523220"/>
            </a:xfrm>
            <a:prstGeom prst="rect">
              <a:avLst/>
            </a:prstGeom>
            <a:noFill/>
          </p:spPr>
          <p:txBody>
            <a:bodyPr wrap="none" rtlCol="0">
              <a:spAutoFit/>
            </a:bodyPr>
            <a:lstStyle/>
            <a:p>
              <a:r>
                <a:rPr lang="en-US" altLang="zh-CN" sz="2800" b="1" dirty="0"/>
                <a:t>2</a:t>
              </a:r>
              <a:endParaRPr lang="zh-CN" altLang="en-US" sz="2800" b="1" dirty="0"/>
            </a:p>
          </p:txBody>
        </p:sp>
        <p:sp>
          <p:nvSpPr>
            <p:cNvPr id="12" name="TextBox 11"/>
            <p:cNvSpPr txBox="1"/>
            <p:nvPr/>
          </p:nvSpPr>
          <p:spPr>
            <a:xfrm>
              <a:off x="1857356" y="2714620"/>
              <a:ext cx="367408" cy="523220"/>
            </a:xfrm>
            <a:prstGeom prst="rect">
              <a:avLst/>
            </a:prstGeom>
            <a:noFill/>
          </p:spPr>
          <p:txBody>
            <a:bodyPr wrap="none" rtlCol="0">
              <a:spAutoFit/>
            </a:bodyPr>
            <a:lstStyle/>
            <a:p>
              <a:r>
                <a:rPr lang="en-US" altLang="zh-CN" sz="2800" b="1" dirty="0"/>
                <a:t>3</a:t>
              </a:r>
              <a:endParaRPr lang="zh-CN" altLang="en-US" sz="2800" b="1" dirty="0"/>
            </a:p>
          </p:txBody>
        </p:sp>
        <p:pic>
          <p:nvPicPr>
            <p:cNvPr id="64516" name="Picture 4"/>
            <p:cNvPicPr>
              <a:picLocks noChangeAspect="1" noChangeArrowheads="1"/>
            </p:cNvPicPr>
            <p:nvPr/>
          </p:nvPicPr>
          <p:blipFill>
            <a:blip r:embed="rId7"/>
            <a:srcRect l="1443" r="1443"/>
            <a:stretch>
              <a:fillRect/>
            </a:stretch>
          </p:blipFill>
          <p:spPr bwMode="auto">
            <a:xfrm>
              <a:off x="178848" y="1214422"/>
              <a:ext cx="2423542" cy="2828925"/>
            </a:xfrm>
            <a:prstGeom prst="rect">
              <a:avLst/>
            </a:prstGeom>
            <a:noFill/>
            <a:ln w="9525">
              <a:noFill/>
              <a:miter lim="800000"/>
              <a:headEnd/>
              <a:tailEnd/>
            </a:ln>
            <a:effectLst/>
          </p:spPr>
        </p:pic>
        <p:graphicFrame>
          <p:nvGraphicFramePr>
            <p:cNvPr id="13" name="对象 12"/>
            <p:cNvGraphicFramePr>
              <a:graphicFrameLocks noChangeAspect="1"/>
            </p:cNvGraphicFramePr>
            <p:nvPr>
              <p:extLst>
                <p:ext uri="{D42A27DB-BD31-4B8C-83A1-F6EECF244321}">
                  <p14:modId xmlns:p14="http://schemas.microsoft.com/office/powerpoint/2010/main" val="240268783"/>
                </p:ext>
              </p:extLst>
            </p:nvPr>
          </p:nvGraphicFramePr>
          <p:xfrm>
            <a:off x="285720" y="1357298"/>
            <a:ext cx="398012" cy="428628"/>
          </p:xfrm>
          <a:graphic>
            <a:graphicData uri="http://schemas.openxmlformats.org/presentationml/2006/ole">
              <mc:AlternateContent xmlns:mc="http://schemas.openxmlformats.org/markup-compatibility/2006">
                <mc:Choice xmlns:v="urn:schemas-microsoft-com:vml" Requires="v">
                  <p:oleObj spid="_x0000_s64615" name="Equation" r:id="rId8" imgW="164880" imgH="177480" progId="Equation.DSMT4">
                    <p:embed/>
                  </p:oleObj>
                </mc:Choice>
                <mc:Fallback>
                  <p:oleObj name="Equation" r:id="rId8" imgW="164880" imgH="177480" progId="Equation.DSMT4">
                    <p:embed/>
                    <p:pic>
                      <p:nvPicPr>
                        <p:cNvPr id="0"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5720" y="1357298"/>
                          <a:ext cx="398012" cy="4286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518" name="Object 6"/>
            <p:cNvGraphicFramePr>
              <a:graphicFrameLocks noChangeAspect="1"/>
            </p:cNvGraphicFramePr>
            <p:nvPr>
              <p:extLst>
                <p:ext uri="{D42A27DB-BD31-4B8C-83A1-F6EECF244321}">
                  <p14:modId xmlns:p14="http://schemas.microsoft.com/office/powerpoint/2010/main" val="2057697206"/>
                </p:ext>
              </p:extLst>
            </p:nvPr>
          </p:nvGraphicFramePr>
          <p:xfrm>
            <a:off x="255588" y="2071688"/>
            <a:ext cx="458787" cy="428625"/>
          </p:xfrm>
          <a:graphic>
            <a:graphicData uri="http://schemas.openxmlformats.org/presentationml/2006/ole">
              <mc:AlternateContent xmlns:mc="http://schemas.openxmlformats.org/markup-compatibility/2006">
                <mc:Choice xmlns:v="urn:schemas-microsoft-com:vml" Requires="v">
                  <p:oleObj spid="_x0000_s64616" name="Equation" r:id="rId10" imgW="190440" imgH="177480" progId="Equation.DSMT4">
                    <p:embed/>
                  </p:oleObj>
                </mc:Choice>
                <mc:Fallback>
                  <p:oleObj name="Equation" r:id="rId10" imgW="190440" imgH="177480" progId="Equation.DSMT4">
                    <p:embed/>
                    <p:pic>
                      <p:nvPicPr>
                        <p:cNvPr id="0"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5588" y="2071688"/>
                          <a:ext cx="458787"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519" name="Object 7"/>
            <p:cNvGraphicFramePr>
              <a:graphicFrameLocks noChangeAspect="1"/>
            </p:cNvGraphicFramePr>
            <p:nvPr>
              <p:extLst>
                <p:ext uri="{D42A27DB-BD31-4B8C-83A1-F6EECF244321}">
                  <p14:modId xmlns:p14="http://schemas.microsoft.com/office/powerpoint/2010/main" val="312703843"/>
                </p:ext>
              </p:extLst>
            </p:nvPr>
          </p:nvGraphicFramePr>
          <p:xfrm>
            <a:off x="285720" y="2786058"/>
            <a:ext cx="458787" cy="428625"/>
          </p:xfrm>
          <a:graphic>
            <a:graphicData uri="http://schemas.openxmlformats.org/presentationml/2006/ole">
              <mc:AlternateContent xmlns:mc="http://schemas.openxmlformats.org/markup-compatibility/2006">
                <mc:Choice xmlns:v="urn:schemas-microsoft-com:vml" Requires="v">
                  <p:oleObj spid="_x0000_s64617" name="Equation" r:id="rId12" imgW="190440" imgH="177480" progId="Equation.DSMT4">
                    <p:embed/>
                  </p:oleObj>
                </mc:Choice>
                <mc:Fallback>
                  <p:oleObj name="Equation" r:id="rId12" imgW="190440" imgH="177480" progId="Equation.DSMT4">
                    <p:embed/>
                    <p:pic>
                      <p:nvPicPr>
                        <p:cNvPr id="0" name="Picture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5720" y="2786058"/>
                          <a:ext cx="458787"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520" name="Object 8"/>
            <p:cNvGraphicFramePr>
              <a:graphicFrameLocks noChangeAspect="1"/>
            </p:cNvGraphicFramePr>
            <p:nvPr>
              <p:extLst>
                <p:ext uri="{D42A27DB-BD31-4B8C-83A1-F6EECF244321}">
                  <p14:modId xmlns:p14="http://schemas.microsoft.com/office/powerpoint/2010/main" val="3049371049"/>
                </p:ext>
              </p:extLst>
            </p:nvPr>
          </p:nvGraphicFramePr>
          <p:xfrm>
            <a:off x="2055813" y="1684338"/>
            <a:ext cx="430212" cy="490537"/>
          </p:xfrm>
          <a:graphic>
            <a:graphicData uri="http://schemas.openxmlformats.org/presentationml/2006/ole">
              <mc:AlternateContent xmlns:mc="http://schemas.openxmlformats.org/markup-compatibility/2006">
                <mc:Choice xmlns:v="urn:schemas-microsoft-com:vml" Requires="v">
                  <p:oleObj spid="_x0000_s64618" name="Equation" r:id="rId14" imgW="177480" imgH="203040" progId="Equation.DSMT4">
                    <p:embed/>
                  </p:oleObj>
                </mc:Choice>
                <mc:Fallback>
                  <p:oleObj name="Equation" r:id="rId14" imgW="177480" imgH="203040" progId="Equation.DSMT4">
                    <p:embed/>
                    <p:pic>
                      <p:nvPicPr>
                        <p:cNvPr id="0" name="Picture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055813" y="1684338"/>
                          <a:ext cx="430212" cy="490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521" name="Object 9"/>
            <p:cNvGraphicFramePr>
              <a:graphicFrameLocks noChangeAspect="1"/>
            </p:cNvGraphicFramePr>
            <p:nvPr>
              <p:extLst>
                <p:ext uri="{D42A27DB-BD31-4B8C-83A1-F6EECF244321}">
                  <p14:modId xmlns:p14="http://schemas.microsoft.com/office/powerpoint/2010/main" val="2709785261"/>
                </p:ext>
              </p:extLst>
            </p:nvPr>
          </p:nvGraphicFramePr>
          <p:xfrm>
            <a:off x="2027238" y="2398713"/>
            <a:ext cx="488950" cy="488950"/>
          </p:xfrm>
          <a:graphic>
            <a:graphicData uri="http://schemas.openxmlformats.org/presentationml/2006/ole">
              <mc:AlternateContent xmlns:mc="http://schemas.openxmlformats.org/markup-compatibility/2006">
                <mc:Choice xmlns:v="urn:schemas-microsoft-com:vml" Requires="v">
                  <p:oleObj spid="_x0000_s64619" name="Equation" r:id="rId16" imgW="203040" imgH="203040" progId="Equation.DSMT4">
                    <p:embed/>
                  </p:oleObj>
                </mc:Choice>
                <mc:Fallback>
                  <p:oleObj name="Equation" r:id="rId16" imgW="203040" imgH="203040" progId="Equation.DSMT4">
                    <p:embed/>
                    <p:pic>
                      <p:nvPicPr>
                        <p:cNvPr id="0" name="Picture 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027238" y="2398713"/>
                          <a:ext cx="488950"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itchFamily="34" charset="-122"/>
                <a:ea typeface="微软雅黑" pitchFamily="34" charset="-122"/>
              </a:rPr>
              <a:t>多层前馈神经网络</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回看</a:t>
            </a:r>
            <a:r>
              <a:rPr lang="en-US" altLang="zh-CN" dirty="0">
                <a:latin typeface="微软雅黑" pitchFamily="34" charset="-122"/>
                <a:ea typeface="微软雅黑" pitchFamily="34" charset="-122"/>
              </a:rPr>
              <a:t>)</a:t>
            </a:r>
            <a:endParaRPr lang="zh-CN" altLang="en-US" dirty="0">
              <a:latin typeface="微软雅黑" pitchFamily="34" charset="-122"/>
              <a:ea typeface="微软雅黑" pitchFamily="34" charset="-122"/>
            </a:endParaRPr>
          </a:p>
        </p:txBody>
      </p:sp>
      <p:pic>
        <p:nvPicPr>
          <p:cNvPr id="3074" name="Picture 2"/>
          <p:cNvPicPr>
            <a:picLocks noChangeAspect="1" noChangeArrowheads="1"/>
          </p:cNvPicPr>
          <p:nvPr/>
        </p:nvPicPr>
        <p:blipFill>
          <a:blip r:embed="rId3"/>
          <a:srcRect/>
          <a:stretch>
            <a:fillRect/>
          </a:stretch>
        </p:blipFill>
        <p:spPr bwMode="auto">
          <a:xfrm>
            <a:off x="1285852" y="2428868"/>
            <a:ext cx="6572296" cy="3000396"/>
          </a:xfrm>
          <a:prstGeom prst="rect">
            <a:avLst/>
          </a:prstGeom>
          <a:noFill/>
          <a:ln w="9525">
            <a:solidFill>
              <a:schemeClr val="tx1"/>
            </a:solidFill>
            <a:miter lim="800000"/>
            <a:headEnd/>
            <a:tailEnd/>
          </a:ln>
          <a:effectLst/>
        </p:spPr>
      </p:pic>
      <p:grpSp>
        <p:nvGrpSpPr>
          <p:cNvPr id="3" name="组合 10"/>
          <p:cNvGrpSpPr/>
          <p:nvPr/>
        </p:nvGrpSpPr>
        <p:grpSpPr>
          <a:xfrm>
            <a:off x="357158" y="5548986"/>
            <a:ext cx="8215370" cy="1094724"/>
            <a:chOff x="142844" y="5263234"/>
            <a:chExt cx="8215370" cy="1094724"/>
          </a:xfrm>
        </p:grpSpPr>
        <p:graphicFrame>
          <p:nvGraphicFramePr>
            <p:cNvPr id="6" name="对象 5"/>
            <p:cNvGraphicFramePr>
              <a:graphicFrameLocks noChangeAspect="1"/>
            </p:cNvGraphicFramePr>
            <p:nvPr/>
          </p:nvGraphicFramePr>
          <p:xfrm>
            <a:off x="2000232" y="5286388"/>
            <a:ext cx="6357982" cy="1071570"/>
          </p:xfrm>
          <a:graphic>
            <a:graphicData uri="http://schemas.openxmlformats.org/presentationml/2006/ole">
              <mc:AlternateContent xmlns:mc="http://schemas.openxmlformats.org/markup-compatibility/2006">
                <mc:Choice xmlns:v="urn:schemas-microsoft-com:vml" Requires="v">
                  <p:oleObj spid="_x0000_s66576" name="Equation" r:id="rId4" imgW="2577960" imgH="457200" progId="Equation.DSMT4">
                    <p:embed/>
                  </p:oleObj>
                </mc:Choice>
                <mc:Fallback>
                  <p:oleObj name="Equation" r:id="rId4" imgW="2577960" imgH="45720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00232" y="5286388"/>
                          <a:ext cx="6357982" cy="10715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Box 7"/>
            <p:cNvSpPr txBox="1"/>
            <p:nvPr/>
          </p:nvSpPr>
          <p:spPr>
            <a:xfrm>
              <a:off x="142844" y="5263234"/>
              <a:ext cx="1714512" cy="523220"/>
            </a:xfrm>
            <a:prstGeom prst="rect">
              <a:avLst/>
            </a:prstGeom>
            <a:noFill/>
          </p:spPr>
          <p:txBody>
            <a:bodyPr wrap="square" rtlCol="0">
              <a:spAutoFit/>
            </a:bodyPr>
            <a:lstStyle/>
            <a:p>
              <a:r>
                <a:rPr lang="zh-CN" altLang="en-US" sz="2800" dirty="0"/>
                <a:t>假设函数：</a:t>
              </a:r>
              <a:endParaRPr lang="en-US" altLang="zh-CN" sz="2800" dirty="0"/>
            </a:p>
          </p:txBody>
        </p:sp>
        <p:sp>
          <p:nvSpPr>
            <p:cNvPr id="9" name="TextBox 8"/>
            <p:cNvSpPr txBox="1"/>
            <p:nvPr/>
          </p:nvSpPr>
          <p:spPr>
            <a:xfrm>
              <a:off x="857224" y="5834738"/>
              <a:ext cx="1071570" cy="523220"/>
            </a:xfrm>
            <a:prstGeom prst="rect">
              <a:avLst/>
            </a:prstGeom>
            <a:noFill/>
          </p:spPr>
          <p:txBody>
            <a:bodyPr wrap="square" rtlCol="0">
              <a:spAutoFit/>
            </a:bodyPr>
            <a:lstStyle/>
            <a:p>
              <a:r>
                <a:rPr lang="zh-CN" altLang="en-US" sz="2800" dirty="0"/>
                <a:t>参数：</a:t>
              </a:r>
              <a:endParaRPr lang="en-US" altLang="zh-CN" sz="2800" dirty="0"/>
            </a:p>
          </p:txBody>
        </p:sp>
      </p:grpSp>
      <p:sp>
        <p:nvSpPr>
          <p:cNvPr id="10" name="内容占位符 2"/>
          <p:cNvSpPr>
            <a:spLocks noGrp="1"/>
          </p:cNvSpPr>
          <p:nvPr>
            <p:ph idx="1"/>
          </p:nvPr>
        </p:nvSpPr>
        <p:spPr>
          <a:xfrm>
            <a:off x="142844" y="1285860"/>
            <a:ext cx="8858312" cy="1071570"/>
          </a:xfrm>
        </p:spPr>
        <p:txBody>
          <a:bodyPr>
            <a:normAutofit/>
          </a:bodyPr>
          <a:lstStyle/>
          <a:p>
            <a:pPr lvl="0"/>
            <a:r>
              <a:rPr lang="zh-CN" altLang="en-US" dirty="0">
                <a:latin typeface="楷体" pitchFamily="49" charset="-122"/>
              </a:rPr>
              <a:t>多个非线性结点可构成一层，组合多层非线性结点就形成神经网络。</a:t>
            </a:r>
            <a:endParaRPr lang="en-US" altLang="zh-CN" i="1" dirty="0">
              <a:solidFill>
                <a:srgbClr val="C00000"/>
              </a:solidFill>
            </a:endParaRPr>
          </a:p>
        </p:txBody>
      </p:sp>
    </p:spTree>
    <p:extLst>
      <p:ext uri="{BB962C8B-B14F-4D97-AF65-F5344CB8AC3E}">
        <p14:creationId xmlns:p14="http://schemas.microsoft.com/office/powerpoint/2010/main" val="28211908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itchFamily="34" charset="-122"/>
                <a:ea typeface="微软雅黑" pitchFamily="34" charset="-122"/>
              </a:rPr>
              <a:t>图片分类神经网络模型</a:t>
            </a:r>
          </a:p>
        </p:txBody>
      </p:sp>
      <p:sp>
        <p:nvSpPr>
          <p:cNvPr id="13" name="内容占位符 2"/>
          <p:cNvSpPr>
            <a:spLocks noGrp="1"/>
          </p:cNvSpPr>
          <p:nvPr>
            <p:ph idx="1"/>
          </p:nvPr>
        </p:nvSpPr>
        <p:spPr>
          <a:xfrm>
            <a:off x="142844" y="1285860"/>
            <a:ext cx="8858312" cy="1785950"/>
          </a:xfrm>
        </p:spPr>
        <p:txBody>
          <a:bodyPr>
            <a:normAutofit/>
          </a:bodyPr>
          <a:lstStyle/>
          <a:p>
            <a:pPr lvl="0"/>
            <a:r>
              <a:rPr lang="zh-CN" altLang="en-US" dirty="0">
                <a:latin typeface="楷体" pitchFamily="49" charset="-122"/>
              </a:rPr>
              <a:t>输入层：</a:t>
            </a:r>
            <a:r>
              <a:rPr lang="en-US" altLang="zh-CN" dirty="0">
                <a:latin typeface="楷体" pitchFamily="49" charset="-122"/>
              </a:rPr>
              <a:t>4096</a:t>
            </a:r>
            <a:r>
              <a:rPr lang="zh-CN" altLang="en-US" dirty="0">
                <a:latin typeface="楷体" pitchFamily="49" charset="-122"/>
              </a:rPr>
              <a:t>维，</a:t>
            </a:r>
            <a:r>
              <a:rPr lang="en-US" altLang="zh-CN" dirty="0">
                <a:latin typeface="楷体" pitchFamily="49" charset="-122"/>
              </a:rPr>
              <a:t>64*64</a:t>
            </a:r>
            <a:r>
              <a:rPr lang="zh-CN" altLang="en-US" dirty="0">
                <a:latin typeface="楷体" pitchFamily="49" charset="-122"/>
              </a:rPr>
              <a:t>像素的图片。</a:t>
            </a:r>
            <a:endParaRPr lang="en-US" altLang="zh-CN" dirty="0">
              <a:latin typeface="楷体" pitchFamily="49" charset="-122"/>
            </a:endParaRPr>
          </a:p>
          <a:p>
            <a:pPr lvl="0"/>
            <a:r>
              <a:rPr lang="zh-CN" altLang="en-US" dirty="0">
                <a:latin typeface="楷体" pitchFamily="49" charset="-122"/>
              </a:rPr>
              <a:t>输出层：</a:t>
            </a:r>
            <a:r>
              <a:rPr lang="en-US" altLang="zh-CN" dirty="0">
                <a:latin typeface="楷体" pitchFamily="49" charset="-122"/>
              </a:rPr>
              <a:t>3</a:t>
            </a:r>
            <a:r>
              <a:rPr lang="zh-CN" altLang="en-US" dirty="0">
                <a:latin typeface="楷体" pitchFamily="49" charset="-122"/>
              </a:rPr>
              <a:t>维，对应于每个类别（</a:t>
            </a:r>
            <a:r>
              <a:rPr lang="en-US" altLang="zh-CN" dirty="0">
                <a:latin typeface="楷体" pitchFamily="49" charset="-122"/>
              </a:rPr>
              <a:t>0</a:t>
            </a:r>
            <a:r>
              <a:rPr lang="zh-CN" altLang="en-US" dirty="0">
                <a:latin typeface="楷体" pitchFamily="49" charset="-122"/>
              </a:rPr>
              <a:t>：</a:t>
            </a:r>
            <a:r>
              <a:rPr lang="zh-CN" altLang="en-US" dirty="0"/>
              <a:t>蒲公英，</a:t>
            </a:r>
            <a:r>
              <a:rPr lang="en-US" altLang="zh-CN" dirty="0"/>
              <a:t>1</a:t>
            </a:r>
            <a:r>
              <a:rPr lang="zh-CN" altLang="en-US" dirty="0"/>
              <a:t>：玫瑰，</a:t>
            </a:r>
            <a:r>
              <a:rPr lang="en-US" altLang="zh-CN" dirty="0">
                <a:latin typeface="楷体" pitchFamily="49" charset="-122"/>
              </a:rPr>
              <a:t>2</a:t>
            </a:r>
            <a:r>
              <a:rPr lang="zh-CN" altLang="en-US" dirty="0">
                <a:latin typeface="楷体" pitchFamily="49" charset="-122"/>
              </a:rPr>
              <a:t>：</a:t>
            </a:r>
            <a:r>
              <a:rPr lang="zh-CN" altLang="en-US" dirty="0"/>
              <a:t>向日葵</a:t>
            </a:r>
            <a:r>
              <a:rPr lang="zh-CN" altLang="en-US" dirty="0">
                <a:latin typeface="楷体" pitchFamily="49" charset="-122"/>
              </a:rPr>
              <a:t>）的概率。</a:t>
            </a:r>
            <a:endParaRPr lang="en-US" altLang="zh-CN" dirty="0">
              <a:latin typeface="楷体" pitchFamily="49" charset="-122"/>
            </a:endParaRPr>
          </a:p>
        </p:txBody>
      </p:sp>
      <p:pic>
        <p:nvPicPr>
          <p:cNvPr id="41992" name="Picture 8"/>
          <p:cNvPicPr>
            <a:picLocks noChangeAspect="1" noChangeArrowheads="1"/>
          </p:cNvPicPr>
          <p:nvPr/>
        </p:nvPicPr>
        <p:blipFill>
          <a:blip r:embed="rId2"/>
          <a:srcRect b="11588"/>
          <a:stretch>
            <a:fillRect/>
          </a:stretch>
        </p:blipFill>
        <p:spPr bwMode="auto">
          <a:xfrm>
            <a:off x="1000100" y="3000372"/>
            <a:ext cx="7286676" cy="3643338"/>
          </a:xfrm>
          <a:prstGeom prst="rect">
            <a:avLst/>
          </a:prstGeom>
          <a:noFill/>
          <a:ln w="9525">
            <a:noFill/>
            <a:miter lim="800000"/>
            <a:headEnd/>
            <a:tailEnd/>
          </a:ln>
          <a:effectLst/>
        </p:spPr>
      </p:pic>
    </p:spTree>
    <p:extLst>
      <p:ext uri="{BB962C8B-B14F-4D97-AF65-F5344CB8AC3E}">
        <p14:creationId xmlns:p14="http://schemas.microsoft.com/office/powerpoint/2010/main" val="28211908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i="1" dirty="0">
                <a:ea typeface="微软雅黑" pitchFamily="34" charset="-122"/>
              </a:rPr>
              <a:t>Softmax</a:t>
            </a:r>
            <a:r>
              <a:rPr lang="en-US" altLang="zh-CN" i="1" dirty="0">
                <a:latin typeface="微软雅黑" pitchFamily="34" charset="-122"/>
                <a:ea typeface="微软雅黑" pitchFamily="34" charset="-122"/>
              </a:rPr>
              <a:t> </a:t>
            </a:r>
            <a:r>
              <a:rPr lang="zh-CN" altLang="en-US" dirty="0">
                <a:latin typeface="微软雅黑" pitchFamily="34" charset="-122"/>
                <a:ea typeface="微软雅黑" pitchFamily="34" charset="-122"/>
              </a:rPr>
              <a:t>函数</a:t>
            </a:r>
          </a:p>
        </p:txBody>
      </p:sp>
      <p:sp>
        <p:nvSpPr>
          <p:cNvPr id="4" name="内容占位符 2"/>
          <p:cNvSpPr>
            <a:spLocks noGrp="1"/>
          </p:cNvSpPr>
          <p:nvPr>
            <p:ph idx="1"/>
          </p:nvPr>
        </p:nvSpPr>
        <p:spPr>
          <a:xfrm>
            <a:off x="142844" y="1071546"/>
            <a:ext cx="9001156" cy="2571768"/>
          </a:xfrm>
        </p:spPr>
        <p:txBody>
          <a:bodyPr>
            <a:normAutofit/>
          </a:bodyPr>
          <a:lstStyle/>
          <a:p>
            <a:pPr lvl="0">
              <a:lnSpc>
                <a:spcPct val="170000"/>
              </a:lnSpc>
            </a:pPr>
            <a:r>
              <a:rPr lang="zh-CN" altLang="en-US" dirty="0">
                <a:latin typeface="楷体" pitchFamily="49" charset="-122"/>
              </a:rPr>
              <a:t>常用于多分类</a:t>
            </a:r>
            <a:endParaRPr lang="en-US" altLang="zh-CN" dirty="0">
              <a:latin typeface="楷体" pitchFamily="49" charset="-122"/>
            </a:endParaRPr>
          </a:p>
          <a:p>
            <a:pPr lvl="0">
              <a:lnSpc>
                <a:spcPct val="110000"/>
              </a:lnSpc>
            </a:pPr>
            <a:r>
              <a:rPr lang="zh-CN" altLang="en-US" dirty="0">
                <a:latin typeface="楷体" pitchFamily="49" charset="-122"/>
              </a:rPr>
              <a:t>假设输出向量为</a:t>
            </a:r>
            <a:endParaRPr lang="en-US" altLang="zh-CN" dirty="0">
              <a:latin typeface="楷体" pitchFamily="49" charset="-122"/>
            </a:endParaRPr>
          </a:p>
          <a:p>
            <a:pPr lvl="0">
              <a:lnSpc>
                <a:spcPct val="170000"/>
              </a:lnSpc>
            </a:pPr>
            <a:r>
              <a:rPr lang="zh-CN" altLang="en-US" dirty="0">
                <a:latin typeface="楷体" pitchFamily="49" charset="-122"/>
              </a:rPr>
              <a:t>那么</a:t>
            </a:r>
            <a:endParaRPr lang="en-US" altLang="zh-CN" dirty="0">
              <a:latin typeface="楷体" pitchFamily="49" charset="-122"/>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1883468601"/>
              </p:ext>
            </p:extLst>
          </p:nvPr>
        </p:nvGraphicFramePr>
        <p:xfrm>
          <a:off x="3461370" y="1993404"/>
          <a:ext cx="2190750" cy="571500"/>
        </p:xfrm>
        <a:graphic>
          <a:graphicData uri="http://schemas.openxmlformats.org/presentationml/2006/ole">
            <mc:AlternateContent xmlns:mc="http://schemas.openxmlformats.org/markup-compatibility/2006">
              <mc:Choice xmlns:v="urn:schemas-microsoft-com:vml" Requires="v">
                <p:oleObj spid="_x0000_s51272" name="Equation" r:id="rId3" imgW="1028520" imgH="228600" progId="Equation.DSMT4">
                  <p:embed/>
                </p:oleObj>
              </mc:Choice>
              <mc:Fallback>
                <p:oleObj name="Equation" r:id="rId3" imgW="1028520" imgH="22860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61370" y="1993404"/>
                        <a:ext cx="2190750"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040981754"/>
              </p:ext>
            </p:extLst>
          </p:nvPr>
        </p:nvGraphicFramePr>
        <p:xfrm>
          <a:off x="1457325" y="2492896"/>
          <a:ext cx="5484813" cy="1397000"/>
        </p:xfrm>
        <a:graphic>
          <a:graphicData uri="http://schemas.openxmlformats.org/presentationml/2006/ole">
            <mc:AlternateContent xmlns:mc="http://schemas.openxmlformats.org/markup-compatibility/2006">
              <mc:Choice xmlns:v="urn:schemas-microsoft-com:vml" Requires="v">
                <p:oleObj spid="_x0000_s51273" name="Equation" r:id="rId5" imgW="2311200" imgH="583920" progId="Equation.DSMT4">
                  <p:embed/>
                </p:oleObj>
              </mc:Choice>
              <mc:Fallback>
                <p:oleObj name="Equation" r:id="rId5" imgW="2311200" imgH="58392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57325" y="2492896"/>
                        <a:ext cx="5484813" cy="1397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组合 9"/>
          <p:cNvGrpSpPr/>
          <p:nvPr/>
        </p:nvGrpSpPr>
        <p:grpSpPr>
          <a:xfrm>
            <a:off x="1285852" y="3861048"/>
            <a:ext cx="6572296" cy="2809878"/>
            <a:chOff x="1285852" y="3905270"/>
            <a:chExt cx="6572296" cy="2809878"/>
          </a:xfrm>
        </p:grpSpPr>
        <p:pic>
          <p:nvPicPr>
            <p:cNvPr id="4100" name="Picture 4"/>
            <p:cNvPicPr>
              <a:picLocks noChangeAspect="1" noChangeArrowheads="1"/>
            </p:cNvPicPr>
            <p:nvPr/>
          </p:nvPicPr>
          <p:blipFill>
            <a:blip r:embed="rId7"/>
            <a:srcRect/>
            <a:stretch>
              <a:fillRect/>
            </a:stretch>
          </p:blipFill>
          <p:spPr bwMode="auto">
            <a:xfrm>
              <a:off x="1285852" y="3905270"/>
              <a:ext cx="6572296" cy="2809878"/>
            </a:xfrm>
            <a:prstGeom prst="rect">
              <a:avLst/>
            </a:prstGeom>
            <a:noFill/>
            <a:ln w="9525">
              <a:noFill/>
              <a:miter lim="800000"/>
              <a:headEnd/>
              <a:tailEnd/>
            </a:ln>
            <a:effectLst/>
          </p:spPr>
        </p:pic>
        <p:graphicFrame>
          <p:nvGraphicFramePr>
            <p:cNvPr id="4102" name="Object 6"/>
            <p:cNvGraphicFramePr>
              <a:graphicFrameLocks noChangeAspect="1"/>
            </p:cNvGraphicFramePr>
            <p:nvPr/>
          </p:nvGraphicFramePr>
          <p:xfrm>
            <a:off x="4929190" y="4286256"/>
            <a:ext cx="385763" cy="680758"/>
          </p:xfrm>
          <a:graphic>
            <a:graphicData uri="http://schemas.openxmlformats.org/presentationml/2006/ole">
              <mc:AlternateContent xmlns:mc="http://schemas.openxmlformats.org/markup-compatibility/2006">
                <mc:Choice xmlns:v="urn:schemas-microsoft-com:vml" Requires="v">
                  <p:oleObj spid="_x0000_s51274" name="Equation" r:id="rId8" imgW="152280" imgH="228600" progId="Equation.DSMT4">
                    <p:embed/>
                  </p:oleObj>
                </mc:Choice>
                <mc:Fallback>
                  <p:oleObj name="Equation" r:id="rId8" imgW="152280" imgH="228600" progId="Equation.DSMT4">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29190" y="4286256"/>
                          <a:ext cx="385763" cy="6807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3" name="Object 7"/>
            <p:cNvGraphicFramePr>
              <a:graphicFrameLocks noChangeAspect="1"/>
            </p:cNvGraphicFramePr>
            <p:nvPr/>
          </p:nvGraphicFramePr>
          <p:xfrm>
            <a:off x="4929190" y="4786322"/>
            <a:ext cx="385765" cy="628286"/>
          </p:xfrm>
          <a:graphic>
            <a:graphicData uri="http://schemas.openxmlformats.org/presentationml/2006/ole">
              <mc:AlternateContent xmlns:mc="http://schemas.openxmlformats.org/markup-compatibility/2006">
                <mc:Choice xmlns:v="urn:schemas-microsoft-com:vml" Requires="v">
                  <p:oleObj spid="_x0000_s51275" name="Equation" r:id="rId10" imgW="164880" imgH="228600" progId="Equation.DSMT4">
                    <p:embed/>
                  </p:oleObj>
                </mc:Choice>
                <mc:Fallback>
                  <p:oleObj name="Equation" r:id="rId10" imgW="164880" imgH="228600" progId="Equation.DSMT4">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29190" y="4786322"/>
                          <a:ext cx="385765" cy="6282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4" name="Object 8"/>
            <p:cNvGraphicFramePr>
              <a:graphicFrameLocks noChangeAspect="1"/>
            </p:cNvGraphicFramePr>
            <p:nvPr/>
          </p:nvGraphicFramePr>
          <p:xfrm>
            <a:off x="4929191" y="5336122"/>
            <a:ext cx="364164" cy="593208"/>
          </p:xfrm>
          <a:graphic>
            <a:graphicData uri="http://schemas.openxmlformats.org/presentationml/2006/ole">
              <mc:AlternateContent xmlns:mc="http://schemas.openxmlformats.org/markup-compatibility/2006">
                <mc:Choice xmlns:v="urn:schemas-microsoft-com:vml" Requires="v">
                  <p:oleObj spid="_x0000_s51276" name="Equation" r:id="rId12" imgW="164880" imgH="228600" progId="Equation.DSMT4">
                    <p:embed/>
                  </p:oleObj>
                </mc:Choice>
                <mc:Fallback>
                  <p:oleObj name="Equation" r:id="rId12" imgW="164880" imgH="228600" progId="Equation.DSMT4">
                    <p:embed/>
                    <p:pic>
                      <p:nvPicPr>
                        <p:cNvPr id="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929191" y="5336122"/>
                          <a:ext cx="364164" cy="5932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28211908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2505076"/>
            <a:ext cx="8229600" cy="1495428"/>
          </a:xfrm>
        </p:spPr>
        <p:txBody>
          <a:bodyPr>
            <a:noAutofit/>
          </a:bodyPr>
          <a:lstStyle/>
          <a:p>
            <a:r>
              <a:rPr lang="zh-CN" altLang="en-US" sz="4800" dirty="0">
                <a:latin typeface="楷体" pitchFamily="49" charset="-122"/>
                <a:ea typeface="楷体" pitchFamily="49" charset="-122"/>
              </a:rPr>
              <a:t>三、代价函数</a:t>
            </a:r>
            <a:br>
              <a:rPr lang="en-US" altLang="zh-CN" sz="6600" dirty="0">
                <a:latin typeface="楷体" pitchFamily="49" charset="-122"/>
                <a:ea typeface="楷体" pitchFamily="49" charset="-122"/>
              </a:rPr>
            </a:br>
            <a:r>
              <a:rPr lang="en-US" altLang="zh-CN" sz="4000" dirty="0">
                <a:ea typeface="楷体" pitchFamily="49" charset="-122"/>
              </a:rPr>
              <a:t>Loss Function</a:t>
            </a:r>
            <a:endParaRPr lang="zh-CN" altLang="en-US" sz="4000" dirty="0">
              <a:ea typeface="楷体" pitchFamily="49"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itchFamily="34" charset="-122"/>
                <a:ea typeface="微软雅黑" pitchFamily="34" charset="-122"/>
              </a:rPr>
              <a:t>两个概率分布</a:t>
            </a:r>
          </a:p>
        </p:txBody>
      </p:sp>
      <p:sp>
        <p:nvSpPr>
          <p:cNvPr id="4" name="内容占位符 2"/>
          <p:cNvSpPr>
            <a:spLocks noGrp="1"/>
          </p:cNvSpPr>
          <p:nvPr>
            <p:ph idx="1"/>
          </p:nvPr>
        </p:nvSpPr>
        <p:spPr>
          <a:xfrm>
            <a:off x="142844" y="1285860"/>
            <a:ext cx="8858312" cy="5214974"/>
          </a:xfrm>
        </p:spPr>
        <p:txBody>
          <a:bodyPr>
            <a:normAutofit/>
          </a:bodyPr>
          <a:lstStyle/>
          <a:p>
            <a:pPr lvl="0"/>
            <a:r>
              <a:rPr lang="zh-CN" altLang="en-US" dirty="0">
                <a:latin typeface="楷体" pitchFamily="49" charset="-122"/>
              </a:rPr>
              <a:t>多分类的问题中，真实的类标签可以看作是分布，用</a:t>
            </a:r>
            <a:r>
              <a:rPr lang="en-US" altLang="zh-CN" dirty="0">
                <a:latin typeface="楷体" pitchFamily="49" charset="-122"/>
              </a:rPr>
              <a:t>One-hot</a:t>
            </a:r>
            <a:r>
              <a:rPr lang="zh-CN" altLang="en-US" dirty="0">
                <a:latin typeface="楷体" pitchFamily="49" charset="-122"/>
              </a:rPr>
              <a:t>的方式编码为维度为</a:t>
            </a:r>
            <a:r>
              <a:rPr lang="en-US" altLang="zh-CN" dirty="0">
                <a:latin typeface="楷体" pitchFamily="49" charset="-122"/>
              </a:rPr>
              <a:t>C</a:t>
            </a:r>
            <a:r>
              <a:rPr lang="zh-CN" altLang="en-US" dirty="0">
                <a:latin typeface="楷体" pitchFamily="49" charset="-122"/>
              </a:rPr>
              <a:t>的向量</a:t>
            </a:r>
            <a:r>
              <a:rPr lang="en-US" altLang="zh-CN" dirty="0">
                <a:latin typeface="楷体" pitchFamily="49" charset="-122"/>
              </a:rPr>
              <a:t>;</a:t>
            </a:r>
            <a:r>
              <a:rPr lang="zh-CN" altLang="en-US" dirty="0">
                <a:latin typeface="楷体" pitchFamily="49" charset="-122"/>
              </a:rPr>
              <a:t>比如在</a:t>
            </a:r>
            <a:r>
              <a:rPr lang="en-US" altLang="zh-CN" dirty="0">
                <a:latin typeface="楷体" pitchFamily="49" charset="-122"/>
              </a:rPr>
              <a:t>3</a:t>
            </a:r>
            <a:r>
              <a:rPr lang="zh-CN" altLang="en-US" dirty="0">
                <a:latin typeface="楷体" pitchFamily="49" charset="-122"/>
              </a:rPr>
              <a:t>个类别的分类中，</a:t>
            </a:r>
            <a:r>
              <a:rPr lang="en-US" altLang="zh-CN" dirty="0">
                <a:latin typeface="楷体" pitchFamily="49" charset="-122"/>
              </a:rPr>
              <a:t>[0, 1, 0]</a:t>
            </a:r>
            <a:r>
              <a:rPr lang="zh-CN" altLang="en-US" dirty="0">
                <a:latin typeface="楷体" pitchFamily="49" charset="-122"/>
              </a:rPr>
              <a:t>表示该样本属于第二个类别，其概率值为</a:t>
            </a:r>
            <a:r>
              <a:rPr lang="en-US" altLang="zh-CN" dirty="0">
                <a:latin typeface="楷体" pitchFamily="49" charset="-122"/>
              </a:rPr>
              <a:t>1</a:t>
            </a:r>
            <a:r>
              <a:rPr lang="zh-CN" altLang="en-US" dirty="0">
                <a:latin typeface="楷体" pitchFamily="49" charset="-122"/>
              </a:rPr>
              <a:t>。</a:t>
            </a:r>
            <a:r>
              <a:rPr lang="zh-CN" altLang="en-US" dirty="0">
                <a:solidFill>
                  <a:srgbClr val="C00000"/>
                </a:solidFill>
                <a:latin typeface="楷体" pitchFamily="49" charset="-122"/>
              </a:rPr>
              <a:t>把真实的类标签分布记为</a:t>
            </a:r>
            <a:r>
              <a:rPr lang="en-US" altLang="zh-CN" dirty="0">
                <a:solidFill>
                  <a:srgbClr val="C00000"/>
                </a:solidFill>
                <a:latin typeface="楷体" pitchFamily="49" charset="-122"/>
              </a:rPr>
              <a:t>g=[g</a:t>
            </a:r>
            <a:r>
              <a:rPr lang="en-US" altLang="zh-CN" baseline="-25000" dirty="0">
                <a:solidFill>
                  <a:srgbClr val="C00000"/>
                </a:solidFill>
                <a:latin typeface="楷体" pitchFamily="49" charset="-122"/>
              </a:rPr>
              <a:t>1</a:t>
            </a:r>
            <a:r>
              <a:rPr lang="en-US" altLang="zh-CN" dirty="0">
                <a:solidFill>
                  <a:srgbClr val="C00000"/>
                </a:solidFill>
                <a:latin typeface="楷体" pitchFamily="49" charset="-122"/>
              </a:rPr>
              <a:t>,g</a:t>
            </a:r>
            <a:r>
              <a:rPr lang="en-US" altLang="zh-CN" baseline="-25000" dirty="0">
                <a:solidFill>
                  <a:srgbClr val="C00000"/>
                </a:solidFill>
                <a:latin typeface="楷体" pitchFamily="49" charset="-122"/>
              </a:rPr>
              <a:t>2</a:t>
            </a:r>
            <a:r>
              <a:rPr lang="en-US" altLang="zh-CN" dirty="0">
                <a:solidFill>
                  <a:srgbClr val="C00000"/>
                </a:solidFill>
                <a:latin typeface="楷体" pitchFamily="49" charset="-122"/>
              </a:rPr>
              <a:t>,…,</a:t>
            </a:r>
            <a:r>
              <a:rPr lang="en-US" altLang="zh-CN" dirty="0" err="1">
                <a:solidFill>
                  <a:srgbClr val="C00000"/>
                </a:solidFill>
                <a:latin typeface="楷体" pitchFamily="49" charset="-122"/>
              </a:rPr>
              <a:t>g</a:t>
            </a:r>
            <a:r>
              <a:rPr lang="en-US" altLang="zh-CN" baseline="-25000" dirty="0" err="1">
                <a:solidFill>
                  <a:srgbClr val="C00000"/>
                </a:solidFill>
                <a:latin typeface="楷体" pitchFamily="49" charset="-122"/>
              </a:rPr>
              <a:t>C</a:t>
            </a:r>
            <a:r>
              <a:rPr lang="en-US" altLang="zh-CN" dirty="0">
                <a:solidFill>
                  <a:srgbClr val="C00000"/>
                </a:solidFill>
                <a:latin typeface="楷体" pitchFamily="49" charset="-122"/>
              </a:rPr>
              <a:t>]</a:t>
            </a:r>
            <a:r>
              <a:rPr lang="zh-CN" altLang="en-US" dirty="0">
                <a:latin typeface="楷体" pitchFamily="49" charset="-122"/>
              </a:rPr>
              <a:t>。</a:t>
            </a:r>
            <a:endParaRPr lang="en-US" altLang="zh-CN" dirty="0">
              <a:latin typeface="楷体" pitchFamily="49" charset="-122"/>
            </a:endParaRPr>
          </a:p>
          <a:p>
            <a:pPr lvl="0"/>
            <a:endParaRPr lang="en-US" altLang="zh-CN" dirty="0">
              <a:latin typeface="楷体" pitchFamily="49" charset="-122"/>
            </a:endParaRPr>
          </a:p>
          <a:p>
            <a:pPr lvl="0"/>
            <a:r>
              <a:rPr lang="zh-CN" altLang="en-US" dirty="0">
                <a:latin typeface="楷体" pitchFamily="49" charset="-122"/>
              </a:rPr>
              <a:t>同时，分类模型经过 </a:t>
            </a:r>
            <a:r>
              <a:rPr lang="en-US" altLang="zh-CN" i="1" dirty="0"/>
              <a:t>Softmax </a:t>
            </a:r>
            <a:r>
              <a:rPr lang="zh-CN" altLang="en-US" dirty="0">
                <a:latin typeface="楷体" pitchFamily="49" charset="-122"/>
              </a:rPr>
              <a:t>函数计算后，也得到一个概率分布，</a:t>
            </a:r>
            <a:r>
              <a:rPr lang="zh-CN" altLang="en-US" dirty="0">
                <a:solidFill>
                  <a:srgbClr val="C00000"/>
                </a:solidFill>
                <a:latin typeface="楷体" pitchFamily="49" charset="-122"/>
              </a:rPr>
              <a:t>把模型输出的分布记为</a:t>
            </a:r>
            <a:r>
              <a:rPr lang="en-US" altLang="zh-CN" dirty="0">
                <a:solidFill>
                  <a:srgbClr val="C00000"/>
                </a:solidFill>
                <a:latin typeface="楷体" pitchFamily="49" charset="-122"/>
              </a:rPr>
              <a:t>y=[y</a:t>
            </a:r>
            <a:r>
              <a:rPr lang="en-US" altLang="zh-CN" baseline="-25000" dirty="0">
                <a:solidFill>
                  <a:srgbClr val="C00000"/>
                </a:solidFill>
                <a:latin typeface="楷体" pitchFamily="49" charset="-122"/>
              </a:rPr>
              <a:t>1</a:t>
            </a:r>
            <a:r>
              <a:rPr lang="en-US" altLang="zh-CN" dirty="0">
                <a:solidFill>
                  <a:srgbClr val="C00000"/>
                </a:solidFill>
                <a:latin typeface="楷体" pitchFamily="49" charset="-122"/>
              </a:rPr>
              <a:t>,y</a:t>
            </a:r>
            <a:r>
              <a:rPr lang="en-US" altLang="zh-CN" baseline="-25000" dirty="0">
                <a:solidFill>
                  <a:srgbClr val="C00000"/>
                </a:solidFill>
                <a:latin typeface="楷体" pitchFamily="49" charset="-122"/>
              </a:rPr>
              <a:t>2</a:t>
            </a:r>
            <a:r>
              <a:rPr lang="en-US" altLang="zh-CN" dirty="0">
                <a:solidFill>
                  <a:srgbClr val="C00000"/>
                </a:solidFill>
                <a:latin typeface="楷体" pitchFamily="49" charset="-122"/>
              </a:rPr>
              <a:t>,…,</a:t>
            </a:r>
            <a:r>
              <a:rPr lang="en-US" altLang="zh-CN" dirty="0" err="1">
                <a:solidFill>
                  <a:srgbClr val="C00000"/>
                </a:solidFill>
                <a:latin typeface="楷体" pitchFamily="49" charset="-122"/>
              </a:rPr>
              <a:t>y</a:t>
            </a:r>
            <a:r>
              <a:rPr lang="en-US" altLang="zh-CN" baseline="-25000" dirty="0" err="1">
                <a:solidFill>
                  <a:srgbClr val="C00000"/>
                </a:solidFill>
                <a:latin typeface="楷体" pitchFamily="49" charset="-122"/>
              </a:rPr>
              <a:t>C</a:t>
            </a:r>
            <a:r>
              <a:rPr lang="en-US" altLang="zh-CN" dirty="0">
                <a:solidFill>
                  <a:srgbClr val="C00000"/>
                </a:solidFill>
                <a:latin typeface="楷体" pitchFamily="49" charset="-122"/>
              </a:rPr>
              <a:t>]</a:t>
            </a:r>
            <a:r>
              <a:rPr lang="zh-CN" altLang="en-US" dirty="0">
                <a:latin typeface="楷体" pitchFamily="49" charset="-122"/>
              </a:rPr>
              <a:t>，它也是一个维度为</a:t>
            </a:r>
            <a:r>
              <a:rPr lang="en-US" altLang="zh-CN" dirty="0">
                <a:latin typeface="楷体" pitchFamily="49" charset="-122"/>
              </a:rPr>
              <a:t>C</a:t>
            </a:r>
            <a:r>
              <a:rPr lang="zh-CN" altLang="en-US" dirty="0">
                <a:latin typeface="楷体" pitchFamily="49" charset="-122"/>
              </a:rPr>
              <a:t>的向量，如</a:t>
            </a:r>
            <a:r>
              <a:rPr lang="en-US" altLang="zh-CN" dirty="0">
                <a:latin typeface="楷体" pitchFamily="49" charset="-122"/>
              </a:rPr>
              <a:t>[0.15, 0.8, 0.05]</a:t>
            </a:r>
            <a:r>
              <a:rPr lang="zh-CN" altLang="en-US" dirty="0">
                <a:latin typeface="楷体" pitchFamily="49" charset="-122"/>
              </a:rPr>
              <a:t>。</a:t>
            </a:r>
            <a:endParaRPr lang="en-US" altLang="zh-CN" b="1" dirty="0">
              <a:solidFill>
                <a:srgbClr val="C00000"/>
              </a:solidFill>
              <a:latin typeface="楷体" pitchFamily="49" charset="-122"/>
            </a:endParaRPr>
          </a:p>
        </p:txBody>
      </p:sp>
    </p:spTree>
    <p:extLst>
      <p:ext uri="{BB962C8B-B14F-4D97-AF65-F5344CB8AC3E}">
        <p14:creationId xmlns:p14="http://schemas.microsoft.com/office/powerpoint/2010/main" val="2821190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itchFamily="34" charset="-122"/>
                <a:ea typeface="微软雅黑" pitchFamily="34" charset="-122"/>
              </a:rPr>
              <a:t>内容</a:t>
            </a:r>
          </a:p>
        </p:txBody>
      </p:sp>
      <p:sp>
        <p:nvSpPr>
          <p:cNvPr id="4" name="内容占位符 2"/>
          <p:cNvSpPr>
            <a:spLocks noGrp="1"/>
          </p:cNvSpPr>
          <p:nvPr>
            <p:ph idx="1"/>
          </p:nvPr>
        </p:nvSpPr>
        <p:spPr>
          <a:xfrm>
            <a:off x="142844" y="1285860"/>
            <a:ext cx="8643998" cy="5357850"/>
          </a:xfrm>
        </p:spPr>
        <p:txBody>
          <a:bodyPr>
            <a:normAutofit/>
          </a:bodyPr>
          <a:lstStyle/>
          <a:p>
            <a:pPr lvl="0"/>
            <a:r>
              <a:rPr lang="zh-CN" altLang="en-US" b="1" dirty="0">
                <a:latin typeface="楷体" pitchFamily="49" charset="-122"/>
              </a:rPr>
              <a:t>分类问题</a:t>
            </a:r>
            <a:endParaRPr lang="en-US" altLang="zh-CN" b="1" dirty="0">
              <a:latin typeface="楷体" pitchFamily="49" charset="-122"/>
            </a:endParaRPr>
          </a:p>
          <a:p>
            <a:r>
              <a:rPr lang="zh-CN" altLang="en-US" b="1" dirty="0">
                <a:latin typeface="楷体" pitchFamily="49" charset="-122"/>
              </a:rPr>
              <a:t>多层前馈神经网络</a:t>
            </a:r>
            <a:endParaRPr lang="en-US" altLang="zh-CN" b="1" dirty="0">
              <a:latin typeface="楷体" pitchFamily="49" charset="-122"/>
            </a:endParaRPr>
          </a:p>
          <a:p>
            <a:r>
              <a:rPr lang="zh-CN" altLang="en-US" b="1" dirty="0">
                <a:latin typeface="楷体" pitchFamily="49" charset="-122"/>
              </a:rPr>
              <a:t>代价函数</a:t>
            </a:r>
            <a:endParaRPr lang="en-US" altLang="zh-CN" b="1" dirty="0">
              <a:latin typeface="楷体" pitchFamily="49" charset="-122"/>
            </a:endParaRPr>
          </a:p>
          <a:p>
            <a:pPr lvl="0"/>
            <a:r>
              <a:rPr lang="zh-CN" altLang="en-US" dirty="0">
                <a:latin typeface="楷体" pitchFamily="49" charset="-122"/>
              </a:rPr>
              <a:t>梯度下降</a:t>
            </a:r>
            <a:endParaRPr lang="en-US" altLang="zh-CN" dirty="0">
              <a:latin typeface="楷体" pitchFamily="49" charset="-122"/>
            </a:endParaRPr>
          </a:p>
          <a:p>
            <a:pPr lvl="0"/>
            <a:r>
              <a:rPr lang="zh-CN" altLang="en-US" dirty="0">
                <a:latin typeface="楷体" pitchFamily="49" charset="-122"/>
              </a:rPr>
              <a:t>后向传播</a:t>
            </a:r>
            <a:endParaRPr lang="en-US" altLang="zh-CN" dirty="0">
              <a:latin typeface="楷体" pitchFamily="49" charset="-122"/>
            </a:endParaRPr>
          </a:p>
        </p:txBody>
      </p:sp>
    </p:spTree>
    <p:extLst>
      <p:ext uri="{BB962C8B-B14F-4D97-AF65-F5344CB8AC3E}">
        <p14:creationId xmlns:p14="http://schemas.microsoft.com/office/powerpoint/2010/main" val="28211908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itchFamily="34" charset="-122"/>
                <a:ea typeface="微软雅黑" pitchFamily="34" charset="-122"/>
              </a:rPr>
              <a:t>交叉熵</a:t>
            </a:r>
          </a:p>
        </p:txBody>
      </p:sp>
      <p:sp>
        <p:nvSpPr>
          <p:cNvPr id="6" name="内容占位符 2"/>
          <p:cNvSpPr>
            <a:spLocks noGrp="1"/>
          </p:cNvSpPr>
          <p:nvPr>
            <p:ph idx="1"/>
          </p:nvPr>
        </p:nvSpPr>
        <p:spPr>
          <a:xfrm>
            <a:off x="142844" y="1285860"/>
            <a:ext cx="8858312" cy="1785950"/>
          </a:xfrm>
        </p:spPr>
        <p:txBody>
          <a:bodyPr>
            <a:normAutofit/>
          </a:bodyPr>
          <a:lstStyle/>
          <a:p>
            <a:pPr lvl="0"/>
            <a:r>
              <a:rPr lang="zh-CN" altLang="en-US" dirty="0">
                <a:solidFill>
                  <a:srgbClr val="C00000"/>
                </a:solidFill>
                <a:latin typeface="楷体" pitchFamily="49" charset="-122"/>
              </a:rPr>
              <a:t>交叉熵</a:t>
            </a:r>
            <a:r>
              <a:rPr lang="zh-CN" altLang="en-US" dirty="0">
                <a:latin typeface="楷体" pitchFamily="49" charset="-122"/>
              </a:rPr>
              <a:t>：是信息论中的一个重要概念，主要用于衡量两个离散概率分布</a:t>
            </a:r>
            <a:r>
              <a:rPr lang="en-US" altLang="zh-CN" dirty="0">
                <a:latin typeface="楷体" pitchFamily="49" charset="-122"/>
              </a:rPr>
              <a:t>g=[g</a:t>
            </a:r>
            <a:r>
              <a:rPr lang="en-US" altLang="zh-CN" baseline="-25000" dirty="0">
                <a:latin typeface="楷体" pitchFamily="49" charset="-122"/>
              </a:rPr>
              <a:t>1</a:t>
            </a:r>
            <a:r>
              <a:rPr lang="en-US" altLang="zh-CN" dirty="0">
                <a:latin typeface="楷体" pitchFamily="49" charset="-122"/>
              </a:rPr>
              <a:t>,g</a:t>
            </a:r>
            <a:r>
              <a:rPr lang="en-US" altLang="zh-CN" baseline="-25000" dirty="0">
                <a:latin typeface="楷体" pitchFamily="49" charset="-122"/>
              </a:rPr>
              <a:t>2</a:t>
            </a:r>
            <a:r>
              <a:rPr lang="en-US" altLang="zh-CN" dirty="0">
                <a:latin typeface="楷体" pitchFamily="49" charset="-122"/>
              </a:rPr>
              <a:t>,…,</a:t>
            </a:r>
            <a:r>
              <a:rPr lang="en-US" altLang="zh-CN" dirty="0" err="1">
                <a:latin typeface="楷体" pitchFamily="49" charset="-122"/>
              </a:rPr>
              <a:t>g</a:t>
            </a:r>
            <a:r>
              <a:rPr lang="en-US" altLang="zh-CN" baseline="-25000" dirty="0" err="1">
                <a:latin typeface="楷体" pitchFamily="49" charset="-122"/>
              </a:rPr>
              <a:t>C</a:t>
            </a:r>
            <a:r>
              <a:rPr lang="en-US" altLang="zh-CN" dirty="0">
                <a:latin typeface="楷体" pitchFamily="49" charset="-122"/>
              </a:rPr>
              <a:t>] </a:t>
            </a:r>
            <a:r>
              <a:rPr lang="zh-CN" altLang="en-US" dirty="0">
                <a:latin typeface="楷体" pitchFamily="49" charset="-122"/>
              </a:rPr>
              <a:t>和</a:t>
            </a:r>
            <a:r>
              <a:rPr lang="en-US" altLang="zh-CN" dirty="0">
                <a:latin typeface="楷体" pitchFamily="49" charset="-122"/>
              </a:rPr>
              <a:t>y=[y</a:t>
            </a:r>
            <a:r>
              <a:rPr lang="en-US" altLang="zh-CN" baseline="-25000" dirty="0">
                <a:latin typeface="楷体" pitchFamily="49" charset="-122"/>
              </a:rPr>
              <a:t>1</a:t>
            </a:r>
            <a:r>
              <a:rPr lang="en-US" altLang="zh-CN" dirty="0">
                <a:latin typeface="楷体" pitchFamily="49" charset="-122"/>
              </a:rPr>
              <a:t>,y</a:t>
            </a:r>
            <a:r>
              <a:rPr lang="en-US" altLang="zh-CN" baseline="-25000" dirty="0">
                <a:latin typeface="楷体" pitchFamily="49" charset="-122"/>
              </a:rPr>
              <a:t>2</a:t>
            </a:r>
            <a:r>
              <a:rPr lang="en-US" altLang="zh-CN" dirty="0">
                <a:latin typeface="楷体" pitchFamily="49" charset="-122"/>
              </a:rPr>
              <a:t>,…,</a:t>
            </a:r>
            <a:r>
              <a:rPr lang="en-US" altLang="zh-CN" dirty="0" err="1">
                <a:latin typeface="楷体" pitchFamily="49" charset="-122"/>
              </a:rPr>
              <a:t>y</a:t>
            </a:r>
            <a:r>
              <a:rPr lang="en-US" altLang="zh-CN" baseline="-25000" dirty="0" err="1">
                <a:latin typeface="楷体" pitchFamily="49" charset="-122"/>
              </a:rPr>
              <a:t>C</a:t>
            </a:r>
            <a:r>
              <a:rPr lang="en-US" altLang="zh-CN" dirty="0">
                <a:latin typeface="楷体" pitchFamily="49" charset="-122"/>
              </a:rPr>
              <a:t>]</a:t>
            </a:r>
            <a:r>
              <a:rPr lang="zh-CN" altLang="en-US" dirty="0">
                <a:latin typeface="楷体" pitchFamily="49" charset="-122"/>
              </a:rPr>
              <a:t>之间的差异性，定义为：</a:t>
            </a:r>
            <a:endParaRPr lang="en-US" altLang="zh-CN" dirty="0">
              <a:latin typeface="楷体" pitchFamily="49" charset="-122"/>
            </a:endParaRPr>
          </a:p>
        </p:txBody>
      </p:sp>
      <p:graphicFrame>
        <p:nvGraphicFramePr>
          <p:cNvPr id="5123" name="Object 3"/>
          <p:cNvGraphicFramePr>
            <a:graphicFrameLocks noChangeAspect="1"/>
          </p:cNvGraphicFramePr>
          <p:nvPr/>
        </p:nvGraphicFramePr>
        <p:xfrm>
          <a:off x="571472" y="3929066"/>
          <a:ext cx="3374131" cy="1500198"/>
        </p:xfrm>
        <a:graphic>
          <a:graphicData uri="http://schemas.openxmlformats.org/presentationml/2006/ole">
            <mc:AlternateContent xmlns:mc="http://schemas.openxmlformats.org/markup-compatibility/2006">
              <mc:Choice xmlns:v="urn:schemas-microsoft-com:vml" Requires="v">
                <p:oleObj spid="_x0000_s5137" name="Equation" r:id="rId3" imgW="888840" imgH="431640" progId="Equation.DSMT4">
                  <p:embed/>
                </p:oleObj>
              </mc:Choice>
              <mc:Fallback>
                <p:oleObj name="Equation" r:id="rId3" imgW="888840" imgH="431640" progId="Equation.DSMT4">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472" y="3929066"/>
                        <a:ext cx="3374131" cy="15001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124" name="Picture 4"/>
          <p:cNvPicPr>
            <a:picLocks noChangeAspect="1" noChangeArrowheads="1"/>
          </p:cNvPicPr>
          <p:nvPr/>
        </p:nvPicPr>
        <p:blipFill>
          <a:blip r:embed="rId5"/>
          <a:srcRect/>
          <a:stretch>
            <a:fillRect/>
          </a:stretch>
        </p:blipFill>
        <p:spPr bwMode="auto">
          <a:xfrm>
            <a:off x="4071934" y="3000372"/>
            <a:ext cx="4786346" cy="3714776"/>
          </a:xfrm>
          <a:prstGeom prst="rect">
            <a:avLst/>
          </a:prstGeom>
          <a:noFill/>
          <a:ln w="9525">
            <a:noFill/>
            <a:miter lim="800000"/>
            <a:headEnd/>
            <a:tailEnd/>
          </a:ln>
          <a:effectLst/>
        </p:spPr>
      </p:pic>
    </p:spTree>
    <p:extLst>
      <p:ext uri="{BB962C8B-B14F-4D97-AF65-F5344CB8AC3E}">
        <p14:creationId xmlns:p14="http://schemas.microsoft.com/office/powerpoint/2010/main" val="28211908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itchFamily="34" charset="-122"/>
                <a:ea typeface="微软雅黑" pitchFamily="34" charset="-122"/>
              </a:rPr>
              <a:t>代价函数 </a:t>
            </a:r>
            <a:r>
              <a:rPr lang="en-US" altLang="zh-CN" dirty="0">
                <a:latin typeface="微软雅黑" pitchFamily="34" charset="-122"/>
                <a:ea typeface="微软雅黑" pitchFamily="34" charset="-122"/>
              </a:rPr>
              <a:t>Loss function 1</a:t>
            </a:r>
            <a:endParaRPr lang="zh-CN" altLang="en-US" dirty="0">
              <a:latin typeface="微软雅黑" pitchFamily="34" charset="-122"/>
              <a:ea typeface="微软雅黑" pitchFamily="34" charset="-122"/>
            </a:endParaRPr>
          </a:p>
        </p:txBody>
      </p:sp>
      <p:sp>
        <p:nvSpPr>
          <p:cNvPr id="4" name="内容占位符 2"/>
          <p:cNvSpPr>
            <a:spLocks noGrp="1"/>
          </p:cNvSpPr>
          <p:nvPr>
            <p:ph idx="1"/>
          </p:nvPr>
        </p:nvSpPr>
        <p:spPr>
          <a:xfrm>
            <a:off x="142844" y="1285860"/>
            <a:ext cx="8858312" cy="5214974"/>
          </a:xfrm>
        </p:spPr>
        <p:txBody>
          <a:bodyPr>
            <a:normAutofit/>
          </a:bodyPr>
          <a:lstStyle/>
          <a:p>
            <a:pPr lvl="0"/>
            <a:r>
              <a:rPr lang="zh-CN" altLang="en-US" dirty="0">
                <a:latin typeface="楷体" pitchFamily="49" charset="-122"/>
              </a:rPr>
              <a:t>对一个训练样本来说，真实类标签分布与模型预测的类标签分布之间的差异可以用交叉熵表示为：</a:t>
            </a:r>
            <a:endParaRPr lang="en-US" altLang="zh-CN" dirty="0">
              <a:latin typeface="楷体" pitchFamily="49" charset="-122"/>
            </a:endParaRPr>
          </a:p>
          <a:p>
            <a:pPr lvl="0"/>
            <a:endParaRPr lang="en-US" altLang="zh-CN" dirty="0">
              <a:latin typeface="楷体" pitchFamily="49" charset="-122"/>
            </a:endParaRPr>
          </a:p>
          <a:p>
            <a:pPr lvl="0"/>
            <a:endParaRPr lang="en-US" altLang="zh-CN" dirty="0">
              <a:latin typeface="楷体" pitchFamily="49" charset="-122"/>
            </a:endParaRPr>
          </a:p>
          <a:p>
            <a:pPr lvl="0"/>
            <a:r>
              <a:rPr lang="zh-CN" altLang="en-US" dirty="0">
                <a:latin typeface="楷体" pitchFamily="49" charset="-122"/>
              </a:rPr>
              <a:t>最终，对所有 </a:t>
            </a:r>
            <a:r>
              <a:rPr lang="en-US" altLang="zh-CN" i="1" dirty="0"/>
              <a:t>N </a:t>
            </a:r>
            <a:r>
              <a:rPr lang="zh-CN" altLang="en-US" dirty="0">
                <a:latin typeface="楷体" pitchFamily="49" charset="-122"/>
              </a:rPr>
              <a:t>个训练样本，有以下</a:t>
            </a:r>
            <a:r>
              <a:rPr lang="zh-CN" altLang="en-US" dirty="0">
                <a:solidFill>
                  <a:srgbClr val="C00000"/>
                </a:solidFill>
                <a:latin typeface="楷体" pitchFamily="49" charset="-122"/>
              </a:rPr>
              <a:t>代价函数或损失函数</a:t>
            </a:r>
            <a:r>
              <a:rPr lang="zh-CN" altLang="en-US" dirty="0">
                <a:latin typeface="楷体" pitchFamily="49" charset="-122"/>
              </a:rPr>
              <a:t>：</a:t>
            </a:r>
            <a:endParaRPr lang="en-US" altLang="zh-CN" dirty="0">
              <a:latin typeface="楷体" pitchFamily="49" charset="-122"/>
            </a:endParaRPr>
          </a:p>
        </p:txBody>
      </p:sp>
      <p:graphicFrame>
        <p:nvGraphicFramePr>
          <p:cNvPr id="13314" name="Object 2"/>
          <p:cNvGraphicFramePr>
            <a:graphicFrameLocks noChangeAspect="1"/>
          </p:cNvGraphicFramePr>
          <p:nvPr>
            <p:extLst>
              <p:ext uri="{D42A27DB-BD31-4B8C-83A1-F6EECF244321}">
                <p14:modId xmlns:p14="http://schemas.microsoft.com/office/powerpoint/2010/main" val="1844420806"/>
              </p:ext>
            </p:extLst>
          </p:nvPr>
        </p:nvGraphicFramePr>
        <p:xfrm>
          <a:off x="1146474" y="5157192"/>
          <a:ext cx="6665886" cy="1296144"/>
        </p:xfrm>
        <a:graphic>
          <a:graphicData uri="http://schemas.openxmlformats.org/presentationml/2006/ole">
            <mc:AlternateContent xmlns:mc="http://schemas.openxmlformats.org/markup-compatibility/2006">
              <mc:Choice xmlns:v="urn:schemas-microsoft-com:vml" Requires="v">
                <p:oleObj spid="_x0000_s13342" name="Equation" r:id="rId3" imgW="1790640" imgH="431640" progId="Equation.DSMT4">
                  <p:embed/>
                </p:oleObj>
              </mc:Choice>
              <mc:Fallback>
                <p:oleObj name="Equation" r:id="rId3" imgW="1790640" imgH="43164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6474" y="5157192"/>
                        <a:ext cx="6665886" cy="1296144"/>
                      </a:xfrm>
                      <a:prstGeom prst="rect">
                        <a:avLst/>
                      </a:prstGeom>
                      <a:noFill/>
                    </p:spPr>
                  </p:pic>
                </p:oleObj>
              </mc:Fallback>
            </mc:AlternateContent>
          </a:graphicData>
        </a:graphic>
      </p:graphicFrame>
      <p:graphicFrame>
        <p:nvGraphicFramePr>
          <p:cNvPr id="13315" name="Object 3"/>
          <p:cNvGraphicFramePr>
            <a:graphicFrameLocks noChangeAspect="1"/>
          </p:cNvGraphicFramePr>
          <p:nvPr>
            <p:extLst>
              <p:ext uri="{D42A27DB-BD31-4B8C-83A1-F6EECF244321}">
                <p14:modId xmlns:p14="http://schemas.microsoft.com/office/powerpoint/2010/main" val="2066870817"/>
              </p:ext>
            </p:extLst>
          </p:nvPr>
        </p:nvGraphicFramePr>
        <p:xfrm>
          <a:off x="2692921" y="2564904"/>
          <a:ext cx="3247231" cy="1364159"/>
        </p:xfrm>
        <a:graphic>
          <a:graphicData uri="http://schemas.openxmlformats.org/presentationml/2006/ole">
            <mc:AlternateContent xmlns:mc="http://schemas.openxmlformats.org/markup-compatibility/2006">
              <mc:Choice xmlns:v="urn:schemas-microsoft-com:vml" Requires="v">
                <p:oleObj spid="_x0000_s13343" name="Equation" r:id="rId5" imgW="888840" imgH="431640" progId="Equation.DSMT4">
                  <p:embed/>
                </p:oleObj>
              </mc:Choice>
              <mc:Fallback>
                <p:oleObj name="Equation" r:id="rId5" imgW="888840" imgH="43164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92921" y="2564904"/>
                        <a:ext cx="3247231" cy="1364159"/>
                      </a:xfrm>
                      <a:prstGeom prst="rect">
                        <a:avLst/>
                      </a:prstGeom>
                      <a:noFill/>
                    </p:spPr>
                  </p:pic>
                </p:oleObj>
              </mc:Fallback>
            </mc:AlternateContent>
          </a:graphicData>
        </a:graphic>
      </p:graphicFrame>
    </p:spTree>
    <p:extLst>
      <p:ext uri="{BB962C8B-B14F-4D97-AF65-F5344CB8AC3E}">
        <p14:creationId xmlns:p14="http://schemas.microsoft.com/office/powerpoint/2010/main" val="28211908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itchFamily="34" charset="-122"/>
                <a:ea typeface="微软雅黑" pitchFamily="34" charset="-122"/>
              </a:rPr>
              <a:t>代价函数 </a:t>
            </a:r>
            <a:r>
              <a:rPr lang="en-US" altLang="zh-CN" dirty="0">
                <a:latin typeface="微软雅黑" pitchFamily="34" charset="-122"/>
                <a:ea typeface="微软雅黑" pitchFamily="34" charset="-122"/>
              </a:rPr>
              <a:t>Loss function 2</a:t>
            </a:r>
            <a:endParaRPr lang="zh-CN" altLang="en-US" dirty="0">
              <a:latin typeface="微软雅黑" pitchFamily="34" charset="-122"/>
              <a:ea typeface="微软雅黑" pitchFamily="34" charset="-122"/>
            </a:endParaRPr>
          </a:p>
        </p:txBody>
      </p:sp>
      <p:sp>
        <p:nvSpPr>
          <p:cNvPr id="4" name="内容占位符 2"/>
          <p:cNvSpPr>
            <a:spLocks noGrp="1"/>
          </p:cNvSpPr>
          <p:nvPr>
            <p:ph idx="1"/>
          </p:nvPr>
        </p:nvSpPr>
        <p:spPr>
          <a:xfrm>
            <a:off x="142844" y="1285860"/>
            <a:ext cx="8858312" cy="5214974"/>
          </a:xfrm>
        </p:spPr>
        <p:txBody>
          <a:bodyPr>
            <a:normAutofit/>
          </a:bodyPr>
          <a:lstStyle/>
          <a:p>
            <a:pPr lvl="0"/>
            <a:r>
              <a:rPr lang="zh-CN" altLang="en-US" dirty="0">
                <a:latin typeface="楷体" pitchFamily="49" charset="-122"/>
              </a:rPr>
              <a:t>对所有 </a:t>
            </a:r>
            <a:r>
              <a:rPr lang="en-US" altLang="zh-CN" i="1" dirty="0">
                <a:latin typeface="楷体" pitchFamily="49" charset="-122"/>
              </a:rPr>
              <a:t>N </a:t>
            </a:r>
            <a:r>
              <a:rPr lang="zh-CN" altLang="en-US" dirty="0">
                <a:latin typeface="楷体" pitchFamily="49" charset="-122"/>
              </a:rPr>
              <a:t>个训练样本，也可以使用均方误差</a:t>
            </a:r>
            <a:r>
              <a:rPr lang="en-US" altLang="zh-CN" dirty="0">
                <a:latin typeface="楷体" pitchFamily="49" charset="-122"/>
              </a:rPr>
              <a:t>(</a:t>
            </a:r>
            <a:r>
              <a:rPr lang="en-US" altLang="zh-CN" dirty="0"/>
              <a:t>Mean squared error</a:t>
            </a:r>
            <a:r>
              <a:rPr lang="en-US" altLang="zh-CN" dirty="0">
                <a:latin typeface="楷体" pitchFamily="49" charset="-122"/>
              </a:rPr>
              <a:t>)</a:t>
            </a:r>
            <a:r>
              <a:rPr lang="zh-CN" altLang="en-US" dirty="0">
                <a:latin typeface="楷体" pitchFamily="49" charset="-122"/>
              </a:rPr>
              <a:t>作为</a:t>
            </a:r>
            <a:r>
              <a:rPr lang="zh-CN" altLang="en-US" dirty="0">
                <a:solidFill>
                  <a:srgbClr val="C00000"/>
                </a:solidFill>
                <a:latin typeface="楷体" pitchFamily="49" charset="-122"/>
              </a:rPr>
              <a:t>代价函数或损失函数</a:t>
            </a:r>
            <a:r>
              <a:rPr lang="zh-CN" altLang="en-US" dirty="0">
                <a:latin typeface="楷体" pitchFamily="49" charset="-122"/>
              </a:rPr>
              <a:t>：</a:t>
            </a:r>
            <a:endParaRPr lang="en-US" altLang="zh-CN" dirty="0">
              <a:latin typeface="楷体" pitchFamily="49" charset="-122"/>
            </a:endParaRPr>
          </a:p>
        </p:txBody>
      </p:sp>
      <p:graphicFrame>
        <p:nvGraphicFramePr>
          <p:cNvPr id="13314" name="Object 2"/>
          <p:cNvGraphicFramePr>
            <a:graphicFrameLocks noChangeAspect="1"/>
          </p:cNvGraphicFramePr>
          <p:nvPr>
            <p:extLst>
              <p:ext uri="{D42A27DB-BD31-4B8C-83A1-F6EECF244321}">
                <p14:modId xmlns:p14="http://schemas.microsoft.com/office/powerpoint/2010/main" val="4166274678"/>
              </p:ext>
            </p:extLst>
          </p:nvPr>
        </p:nvGraphicFramePr>
        <p:xfrm>
          <a:off x="899592" y="3222104"/>
          <a:ext cx="7204848" cy="1431032"/>
        </p:xfrm>
        <a:graphic>
          <a:graphicData uri="http://schemas.openxmlformats.org/presentationml/2006/ole">
            <mc:AlternateContent xmlns:mc="http://schemas.openxmlformats.org/markup-compatibility/2006">
              <mc:Choice xmlns:v="urn:schemas-microsoft-com:vml" Requires="v">
                <p:oleObj spid="_x0000_s43024" name="Equation" r:id="rId3" imgW="1752480" imgH="431640" progId="Equation.DSMT4">
                  <p:embed/>
                </p:oleObj>
              </mc:Choice>
              <mc:Fallback>
                <p:oleObj name="Equation" r:id="rId3" imgW="1752480" imgH="43164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3222104"/>
                        <a:ext cx="7204848" cy="1431032"/>
                      </a:xfrm>
                      <a:prstGeom prst="rect">
                        <a:avLst/>
                      </a:prstGeom>
                      <a:noFill/>
                    </p:spPr>
                  </p:pic>
                </p:oleObj>
              </mc:Fallback>
            </mc:AlternateContent>
          </a:graphicData>
        </a:graphic>
      </p:graphicFrame>
    </p:spTree>
    <p:extLst>
      <p:ext uri="{BB962C8B-B14F-4D97-AF65-F5344CB8AC3E}">
        <p14:creationId xmlns:p14="http://schemas.microsoft.com/office/powerpoint/2010/main" val="28211908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itchFamily="34" charset="-122"/>
                <a:ea typeface="微软雅黑" pitchFamily="34" charset="-122"/>
              </a:rPr>
              <a:t>代价函数可视化</a:t>
            </a:r>
          </a:p>
        </p:txBody>
      </p:sp>
      <p:pic>
        <p:nvPicPr>
          <p:cNvPr id="7171" name="Picture 3"/>
          <p:cNvPicPr>
            <a:picLocks noChangeAspect="1" noChangeArrowheads="1"/>
          </p:cNvPicPr>
          <p:nvPr/>
        </p:nvPicPr>
        <p:blipFill>
          <a:blip r:embed="rId2"/>
          <a:srcRect/>
          <a:stretch>
            <a:fillRect/>
          </a:stretch>
        </p:blipFill>
        <p:spPr bwMode="auto">
          <a:xfrm>
            <a:off x="1142976" y="1928802"/>
            <a:ext cx="6643734" cy="3857652"/>
          </a:xfrm>
          <a:prstGeom prst="rect">
            <a:avLst/>
          </a:prstGeom>
          <a:noFill/>
          <a:ln w="9525">
            <a:noFill/>
            <a:miter lim="800000"/>
            <a:headEnd/>
            <a:tailEnd/>
          </a:ln>
          <a:effectLst/>
        </p:spPr>
      </p:pic>
      <p:sp>
        <p:nvSpPr>
          <p:cNvPr id="6" name="内容占位符 2"/>
          <p:cNvSpPr>
            <a:spLocks noGrp="1"/>
          </p:cNvSpPr>
          <p:nvPr>
            <p:ph idx="1"/>
          </p:nvPr>
        </p:nvSpPr>
        <p:spPr>
          <a:xfrm>
            <a:off x="142844" y="1285860"/>
            <a:ext cx="8858312" cy="785818"/>
          </a:xfrm>
        </p:spPr>
        <p:txBody>
          <a:bodyPr>
            <a:normAutofit/>
          </a:bodyPr>
          <a:lstStyle/>
          <a:p>
            <a:pPr lvl="0"/>
            <a:r>
              <a:rPr lang="zh-CN" altLang="en-US" dirty="0">
                <a:latin typeface="楷体" pitchFamily="49" charset="-122"/>
              </a:rPr>
              <a:t>具有两个参数</a:t>
            </a:r>
            <a:r>
              <a:rPr lang="el-GR" altLang="zh-CN" dirty="0">
                <a:latin typeface="楷体" pitchFamily="49" charset="-122"/>
              </a:rPr>
              <a:t>θ</a:t>
            </a:r>
            <a:r>
              <a:rPr lang="en-US" altLang="zh-CN" baseline="-25000" dirty="0">
                <a:latin typeface="楷体" pitchFamily="49" charset="-122"/>
              </a:rPr>
              <a:t>0</a:t>
            </a:r>
            <a:r>
              <a:rPr lang="zh-CN" altLang="en-US" dirty="0">
                <a:latin typeface="楷体" pitchFamily="49" charset="-122"/>
              </a:rPr>
              <a:t>和</a:t>
            </a:r>
            <a:r>
              <a:rPr lang="el-GR" altLang="zh-CN" dirty="0">
                <a:latin typeface="楷体" pitchFamily="49" charset="-122"/>
              </a:rPr>
              <a:t>θ</a:t>
            </a:r>
            <a:r>
              <a:rPr lang="en-US" altLang="zh-CN" baseline="-25000" dirty="0">
                <a:latin typeface="楷体" pitchFamily="49" charset="-122"/>
              </a:rPr>
              <a:t>1</a:t>
            </a:r>
            <a:r>
              <a:rPr lang="zh-CN" altLang="en-US" dirty="0">
                <a:latin typeface="楷体" pitchFamily="49" charset="-122"/>
              </a:rPr>
              <a:t>的模型的代价函数示例</a:t>
            </a:r>
            <a:endParaRPr lang="en-US" altLang="zh-CN" dirty="0">
              <a:latin typeface="楷体" pitchFamily="49" charset="-122"/>
            </a:endParaRPr>
          </a:p>
        </p:txBody>
      </p:sp>
      <p:sp>
        <p:nvSpPr>
          <p:cNvPr id="5" name="内容占位符 2"/>
          <p:cNvSpPr txBox="1">
            <a:spLocks/>
          </p:cNvSpPr>
          <p:nvPr/>
        </p:nvSpPr>
        <p:spPr>
          <a:xfrm>
            <a:off x="142844" y="5929330"/>
            <a:ext cx="8858312" cy="785818"/>
          </a:xfrm>
          <a:prstGeom prst="rect">
            <a:avLst/>
          </a:prstGeom>
        </p:spPr>
        <p:txBody>
          <a:bodyPr vert="horz" lIns="91440" tIns="45720" rIns="91440" bIns="45720" rtlCol="0">
            <a:normAutofit/>
          </a:bodyPr>
          <a:lstStyle/>
          <a:p>
            <a:pPr marL="342900" lvl="0" indent="-342900">
              <a:spcBef>
                <a:spcPct val="20000"/>
              </a:spcBef>
              <a:buClr>
                <a:srgbClr val="FF0000"/>
              </a:buClr>
              <a:buFont typeface="Arial Unicode MS" panose="020B0604020202020204" pitchFamily="34" charset="-122"/>
              <a:buChar char="○"/>
            </a:pPr>
            <a:r>
              <a:rPr kumimoji="0" lang="zh-CN" altLang="en-US" sz="3200" b="0" i="0" u="none" strike="noStrike" kern="1200" cap="none" spc="0" normalizeH="0" baseline="0" noProof="0" dirty="0">
                <a:ln>
                  <a:noFill/>
                </a:ln>
                <a:solidFill>
                  <a:schemeClr val="tx1"/>
                </a:solidFill>
                <a:effectLst/>
                <a:uLnTx/>
                <a:uFillTx/>
                <a:latin typeface="楷体" pitchFamily="49" charset="-122"/>
                <a:ea typeface="楷体" panose="02010609060101010101" pitchFamily="49" charset="-122"/>
                <a:cs typeface="Times New Roman" panose="02020603050405020304" pitchFamily="18" charset="0"/>
              </a:rPr>
              <a:t>代价函数以参数</a:t>
            </a:r>
            <a:r>
              <a:rPr lang="el-GR" altLang="zh-CN" sz="3200" dirty="0">
                <a:latin typeface="楷体" pitchFamily="49" charset="-122"/>
              </a:rPr>
              <a:t>θ</a:t>
            </a:r>
            <a:r>
              <a:rPr lang="zh-CN" altLang="en-US" sz="3200" dirty="0">
                <a:latin typeface="楷体" pitchFamily="49" charset="-122"/>
                <a:ea typeface="楷体" panose="02010609060101010101" pitchFamily="49" charset="-122"/>
                <a:cs typeface="Times New Roman" panose="02020603050405020304" pitchFamily="18" charset="0"/>
              </a:rPr>
              <a:t>为自变量</a:t>
            </a:r>
            <a:endParaRPr kumimoji="0" lang="en-US" altLang="zh-CN" sz="3200" b="0" i="0" u="none" strike="noStrike" kern="1200" cap="none" spc="0" normalizeH="0" baseline="0" noProof="0" dirty="0">
              <a:ln>
                <a:noFill/>
              </a:ln>
              <a:solidFill>
                <a:schemeClr val="tx1"/>
              </a:solidFill>
              <a:effectLst/>
              <a:uLnTx/>
              <a:uFillTx/>
              <a:latin typeface="楷体" pitchFamily="49" charset="-122"/>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8211908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2514423"/>
            <a:ext cx="8643998" cy="1200329"/>
          </a:xfrm>
          <a:prstGeom prst="rect">
            <a:avLst/>
          </a:prstGeom>
          <a:noFill/>
        </p:spPr>
        <p:txBody>
          <a:bodyPr wrap="square" rtlCol="0">
            <a:spAutoFit/>
          </a:bodyPr>
          <a:lstStyle/>
          <a:p>
            <a:pPr algn="ctr"/>
            <a:r>
              <a:rPr lang="en-US" altLang="zh-CN" sz="7200" dirty="0">
                <a:latin typeface="Times New Roman" pitchFamily="18" charset="0"/>
                <a:ea typeface="楷体" panose="02010609060101010101" pitchFamily="49" charset="-122"/>
                <a:cs typeface="Times New Roman" pitchFamily="18" charset="0"/>
              </a:rPr>
              <a:t>Q&amp;A</a:t>
            </a:r>
            <a:endParaRPr lang="zh-CN" altLang="en-US" sz="7200" dirty="0">
              <a:latin typeface="Times New Roman" pitchFamily="18" charset="0"/>
              <a:ea typeface="楷体" panose="02010609060101010101" pitchFamily="49" charset="-122"/>
              <a:cs typeface="Times New Roman" pitchFamily="18" charset="0"/>
            </a:endParaRPr>
          </a:p>
        </p:txBody>
      </p:sp>
    </p:spTree>
    <p:extLst>
      <p:ext uri="{BB962C8B-B14F-4D97-AF65-F5344CB8AC3E}">
        <p14:creationId xmlns:p14="http://schemas.microsoft.com/office/powerpoint/2010/main" val="2782158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2505076"/>
            <a:ext cx="8229600" cy="1066800"/>
          </a:xfrm>
        </p:spPr>
        <p:txBody>
          <a:bodyPr>
            <a:noAutofit/>
          </a:bodyPr>
          <a:lstStyle/>
          <a:p>
            <a:r>
              <a:rPr lang="zh-CN" altLang="en-US" sz="6600" dirty="0">
                <a:latin typeface="楷体" pitchFamily="49" charset="-122"/>
                <a:ea typeface="楷体" pitchFamily="49" charset="-122"/>
              </a:rPr>
              <a:t>一、分类问题</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itchFamily="34" charset="-122"/>
                <a:ea typeface="微软雅黑" pitchFamily="34" charset="-122"/>
              </a:rPr>
              <a:t>分类问题</a:t>
            </a:r>
          </a:p>
        </p:txBody>
      </p:sp>
      <p:sp>
        <p:nvSpPr>
          <p:cNvPr id="4" name="内容占位符 2"/>
          <p:cNvSpPr>
            <a:spLocks noGrp="1"/>
          </p:cNvSpPr>
          <p:nvPr>
            <p:ph idx="1"/>
          </p:nvPr>
        </p:nvSpPr>
        <p:spPr>
          <a:xfrm>
            <a:off x="142844" y="1285860"/>
            <a:ext cx="8001056" cy="714380"/>
          </a:xfrm>
        </p:spPr>
        <p:txBody>
          <a:bodyPr>
            <a:normAutofit/>
          </a:bodyPr>
          <a:lstStyle/>
          <a:p>
            <a:pPr lvl="0"/>
            <a:r>
              <a:rPr lang="zh-CN" altLang="en-US" dirty="0">
                <a:latin typeface="楷体" pitchFamily="49" charset="-122"/>
              </a:rPr>
              <a:t>已标记的样本</a:t>
            </a:r>
            <a:r>
              <a:rPr lang="en-US" altLang="zh-CN" dirty="0">
                <a:latin typeface="楷体" pitchFamily="49" charset="-122"/>
              </a:rPr>
              <a:t>(</a:t>
            </a:r>
            <a:r>
              <a:rPr lang="en-US" altLang="zh-CN" dirty="0" err="1">
                <a:latin typeface="楷体" pitchFamily="49" charset="-122"/>
              </a:rPr>
              <a:t>x,y</a:t>
            </a:r>
            <a:r>
              <a:rPr lang="en-US" altLang="zh-CN" dirty="0">
                <a:latin typeface="楷体" pitchFamily="49" charset="-122"/>
              </a:rPr>
              <a:t>)</a:t>
            </a:r>
            <a:r>
              <a:rPr lang="zh-CN" altLang="en-US" dirty="0">
                <a:latin typeface="楷体" pitchFamily="49" charset="-122"/>
              </a:rPr>
              <a:t>、训练数据</a:t>
            </a:r>
            <a:endParaRPr lang="en-US" altLang="zh-CN" dirty="0">
              <a:latin typeface="楷体" pitchFamily="49" charset="-122"/>
            </a:endParaRPr>
          </a:p>
          <a:p>
            <a:pPr lvl="0"/>
            <a:endParaRPr lang="en-US" altLang="zh-CN" dirty="0">
              <a:latin typeface="楷体" pitchFamily="49" charset="-122"/>
            </a:endParaRPr>
          </a:p>
        </p:txBody>
      </p:sp>
      <p:pic>
        <p:nvPicPr>
          <p:cNvPr id="14338" name="Picture 2"/>
          <p:cNvPicPr>
            <a:picLocks noChangeAspect="1" noChangeArrowheads="1"/>
          </p:cNvPicPr>
          <p:nvPr/>
        </p:nvPicPr>
        <p:blipFill>
          <a:blip r:embed="rId2"/>
          <a:srcRect/>
          <a:stretch>
            <a:fillRect/>
          </a:stretch>
        </p:blipFill>
        <p:spPr bwMode="auto">
          <a:xfrm>
            <a:off x="1714480" y="2143116"/>
            <a:ext cx="5381625" cy="885825"/>
          </a:xfrm>
          <a:prstGeom prst="rect">
            <a:avLst/>
          </a:prstGeom>
          <a:noFill/>
          <a:ln w="9525">
            <a:noFill/>
            <a:miter lim="800000"/>
            <a:headEnd/>
            <a:tailEnd/>
          </a:ln>
          <a:effectLst/>
        </p:spPr>
      </p:pic>
      <p:sp>
        <p:nvSpPr>
          <p:cNvPr id="6" name="内容占位符 2"/>
          <p:cNvSpPr txBox="1">
            <a:spLocks/>
          </p:cNvSpPr>
          <p:nvPr/>
        </p:nvSpPr>
        <p:spPr>
          <a:xfrm>
            <a:off x="214282" y="4000504"/>
            <a:ext cx="8715436" cy="71438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
                <a:srgbClr val="FF0000"/>
              </a:buClr>
              <a:buSzTx/>
              <a:buFont typeface="Arial Unicode MS" panose="020B0604020202020204" pitchFamily="34" charset="-122"/>
              <a:buChar char="○"/>
              <a:tabLst/>
              <a:defRPr/>
            </a:pPr>
            <a:r>
              <a:rPr kumimoji="0" lang="zh-CN" altLang="en-US" sz="3200" b="0" i="0" u="none" strike="noStrike" kern="1200" cap="none" spc="0" normalizeH="0" baseline="0" noProof="0" dirty="0">
                <a:ln>
                  <a:noFill/>
                </a:ln>
                <a:solidFill>
                  <a:schemeClr val="tx1"/>
                </a:solidFill>
                <a:effectLst/>
                <a:uLnTx/>
                <a:uFillTx/>
                <a:latin typeface="楷体" pitchFamily="49" charset="-122"/>
                <a:ea typeface="楷体" panose="02010609060101010101" pitchFamily="49" charset="-122"/>
                <a:cs typeface="Times New Roman" panose="02020603050405020304" pitchFamily="18" charset="0"/>
              </a:rPr>
              <a:t>模型、预测</a:t>
            </a:r>
            <a:endParaRPr kumimoji="0" lang="en-US" altLang="zh-CN" sz="3200" b="0" i="0" u="none" strike="noStrike" kern="1200" cap="none" spc="0" normalizeH="0" baseline="0" noProof="0" dirty="0">
              <a:ln>
                <a:noFill/>
              </a:ln>
              <a:solidFill>
                <a:schemeClr val="tx1"/>
              </a:solidFill>
              <a:effectLst/>
              <a:uLnTx/>
              <a:uFillTx/>
              <a:latin typeface="楷体" pitchFamily="49" charset="-122"/>
              <a:ea typeface="楷体" panose="02010609060101010101" pitchFamily="49" charset="-122"/>
              <a:cs typeface="Times New Roman" panose="02020603050405020304" pitchFamily="18" charset="0"/>
            </a:endParaRPr>
          </a:p>
          <a:p>
            <a:pPr marL="342900" marR="0" lvl="0" indent="-342900" algn="l" defTabSz="914400" rtl="0" eaLnBrk="1" fontAlgn="auto" latinLnBrk="0" hangingPunct="1">
              <a:lnSpc>
                <a:spcPct val="100000"/>
              </a:lnSpc>
              <a:spcBef>
                <a:spcPct val="20000"/>
              </a:spcBef>
              <a:spcAft>
                <a:spcPts val="0"/>
              </a:spcAft>
              <a:buClr>
                <a:srgbClr val="FF0000"/>
              </a:buClr>
              <a:buSzTx/>
              <a:buFont typeface="Arial Unicode MS" panose="020B0604020202020204" pitchFamily="34" charset="-122"/>
              <a:buChar char="○"/>
              <a:tabLst/>
              <a:defRPr/>
            </a:pPr>
            <a:endParaRPr kumimoji="0" lang="en-US" altLang="zh-CN" sz="3200" b="0" i="0" u="none" strike="noStrike" kern="1200" cap="none" spc="0" normalizeH="0" baseline="0" noProof="0" dirty="0">
              <a:ln>
                <a:noFill/>
              </a:ln>
              <a:solidFill>
                <a:schemeClr val="tx1"/>
              </a:solidFill>
              <a:effectLst/>
              <a:uLnTx/>
              <a:uFillTx/>
              <a:latin typeface="楷体" pitchFamily="49" charset="-122"/>
              <a:ea typeface="楷体" panose="02010609060101010101" pitchFamily="49" charset="-122"/>
              <a:cs typeface="Times New Roman" panose="02020603050405020304" pitchFamily="18" charset="0"/>
            </a:endParaRPr>
          </a:p>
        </p:txBody>
      </p:sp>
      <p:sp>
        <p:nvSpPr>
          <p:cNvPr id="7" name="TextBox 6"/>
          <p:cNvSpPr txBox="1"/>
          <p:nvPr/>
        </p:nvSpPr>
        <p:spPr>
          <a:xfrm>
            <a:off x="1928794" y="3405846"/>
            <a:ext cx="5143536" cy="523220"/>
          </a:xfrm>
          <a:prstGeom prst="rect">
            <a:avLst/>
          </a:prstGeom>
          <a:noFill/>
        </p:spPr>
        <p:txBody>
          <a:bodyPr wrap="square" rtlCol="0">
            <a:spAutoFit/>
          </a:bodyPr>
          <a:lstStyle/>
          <a:p>
            <a:r>
              <a:rPr lang="en-US" altLang="zh-CN" sz="2800" dirty="0"/>
              <a:t> 5         0         4         1         9        2</a:t>
            </a:r>
            <a:endParaRPr lang="zh-CN" altLang="en-US" sz="2800" dirty="0"/>
          </a:p>
        </p:txBody>
      </p:sp>
      <p:cxnSp>
        <p:nvCxnSpPr>
          <p:cNvPr id="9" name="直接箭头连接符 8"/>
          <p:cNvCxnSpPr/>
          <p:nvPr/>
        </p:nvCxnSpPr>
        <p:spPr>
          <a:xfrm rot="5400000">
            <a:off x="1938319" y="3182935"/>
            <a:ext cx="500066"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rot="5400000">
            <a:off x="2820975" y="3178173"/>
            <a:ext cx="500066"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rot="5400000">
            <a:off x="3749668" y="3178173"/>
            <a:ext cx="500066"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rot="5400000">
            <a:off x="4608513" y="3178173"/>
            <a:ext cx="500066"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rot="5400000">
            <a:off x="5535619" y="3178173"/>
            <a:ext cx="500066"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rot="5400000">
            <a:off x="6394463" y="3178173"/>
            <a:ext cx="500066"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14339" name="Picture 3"/>
          <p:cNvPicPr>
            <a:picLocks noChangeAspect="1" noChangeArrowheads="1"/>
          </p:cNvPicPr>
          <p:nvPr/>
        </p:nvPicPr>
        <p:blipFill>
          <a:blip r:embed="rId3"/>
          <a:srcRect/>
          <a:stretch>
            <a:fillRect/>
          </a:stretch>
        </p:blipFill>
        <p:spPr bwMode="auto">
          <a:xfrm>
            <a:off x="2938467" y="4786322"/>
            <a:ext cx="2276475" cy="1581150"/>
          </a:xfrm>
          <a:prstGeom prst="rect">
            <a:avLst/>
          </a:prstGeom>
          <a:noFill/>
          <a:ln w="9525">
            <a:noFill/>
            <a:miter lim="800000"/>
            <a:headEnd/>
            <a:tailEnd/>
          </a:ln>
          <a:effectLst/>
        </p:spPr>
      </p:pic>
    </p:spTree>
    <p:extLst>
      <p:ext uri="{BB962C8B-B14F-4D97-AF65-F5344CB8AC3E}">
        <p14:creationId xmlns:p14="http://schemas.microsoft.com/office/powerpoint/2010/main" val="2821190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itchFamily="34" charset="-122"/>
                <a:ea typeface="微软雅黑" pitchFamily="34" charset="-122"/>
              </a:rPr>
              <a:t>分类问题</a:t>
            </a:r>
          </a:p>
        </p:txBody>
      </p:sp>
      <p:sp>
        <p:nvSpPr>
          <p:cNvPr id="4" name="内容占位符 2"/>
          <p:cNvSpPr>
            <a:spLocks noGrp="1"/>
          </p:cNvSpPr>
          <p:nvPr>
            <p:ph idx="1"/>
          </p:nvPr>
        </p:nvSpPr>
        <p:spPr>
          <a:xfrm>
            <a:off x="142844" y="1285860"/>
            <a:ext cx="8715436" cy="714380"/>
          </a:xfrm>
        </p:spPr>
        <p:txBody>
          <a:bodyPr>
            <a:normAutofit/>
          </a:bodyPr>
          <a:lstStyle/>
          <a:p>
            <a:pPr lvl="0"/>
            <a:r>
              <a:rPr lang="zh-CN" altLang="en-US" dirty="0">
                <a:solidFill>
                  <a:srgbClr val="C00000"/>
                </a:solidFill>
                <a:latin typeface="楷体" pitchFamily="49" charset="-122"/>
              </a:rPr>
              <a:t>训练数据、模型、预测</a:t>
            </a:r>
            <a:endParaRPr lang="en-US" altLang="zh-CN" dirty="0">
              <a:solidFill>
                <a:srgbClr val="C00000"/>
              </a:solidFill>
              <a:latin typeface="楷体" pitchFamily="49" charset="-122"/>
            </a:endParaRPr>
          </a:p>
          <a:p>
            <a:pPr lvl="0"/>
            <a:endParaRPr lang="en-US" altLang="zh-CN" dirty="0">
              <a:latin typeface="楷体" pitchFamily="49" charset="-122"/>
            </a:endParaRPr>
          </a:p>
        </p:txBody>
      </p:sp>
      <p:pic>
        <p:nvPicPr>
          <p:cNvPr id="24577" name="Picture 1" descr="C:\Users\cx\Desktop\7a7b653e8c7121418e1c8a1fa69f4918_r.jpg"/>
          <p:cNvPicPr>
            <a:picLocks noChangeAspect="1" noChangeArrowheads="1"/>
          </p:cNvPicPr>
          <p:nvPr/>
        </p:nvPicPr>
        <p:blipFill>
          <a:blip r:embed="rId2"/>
          <a:srcRect/>
          <a:stretch>
            <a:fillRect/>
          </a:stretch>
        </p:blipFill>
        <p:spPr bwMode="auto">
          <a:xfrm>
            <a:off x="357158" y="1928802"/>
            <a:ext cx="8358246" cy="4786346"/>
          </a:xfrm>
          <a:prstGeom prst="rect">
            <a:avLst/>
          </a:prstGeom>
          <a:noFill/>
        </p:spPr>
      </p:pic>
    </p:spTree>
    <p:extLst>
      <p:ext uri="{BB962C8B-B14F-4D97-AF65-F5344CB8AC3E}">
        <p14:creationId xmlns:p14="http://schemas.microsoft.com/office/powerpoint/2010/main" val="282119088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itchFamily="34" charset="-122"/>
                <a:ea typeface="微软雅黑" pitchFamily="34" charset="-122"/>
              </a:rPr>
              <a:t>分类问题</a:t>
            </a:r>
          </a:p>
        </p:txBody>
      </p:sp>
      <p:sp>
        <p:nvSpPr>
          <p:cNvPr id="4" name="内容占位符 2"/>
          <p:cNvSpPr>
            <a:spLocks noGrp="1"/>
          </p:cNvSpPr>
          <p:nvPr>
            <p:ph idx="1"/>
          </p:nvPr>
        </p:nvSpPr>
        <p:spPr>
          <a:xfrm>
            <a:off x="142844" y="1285860"/>
            <a:ext cx="8786874" cy="714380"/>
          </a:xfrm>
        </p:spPr>
        <p:txBody>
          <a:bodyPr>
            <a:normAutofit fontScale="92500"/>
          </a:bodyPr>
          <a:lstStyle/>
          <a:p>
            <a:pPr lvl="0"/>
            <a:r>
              <a:rPr lang="zh-CN" altLang="en-US" dirty="0">
                <a:solidFill>
                  <a:srgbClr val="C00000"/>
                </a:solidFill>
                <a:latin typeface="楷体" pitchFamily="49" charset="-122"/>
              </a:rPr>
              <a:t>假设函数、特征、参数、模型、代价函数、训练</a:t>
            </a:r>
            <a:endParaRPr lang="en-US" altLang="zh-CN" dirty="0">
              <a:latin typeface="楷体" pitchFamily="49" charset="-122"/>
            </a:endParaRPr>
          </a:p>
        </p:txBody>
      </p:sp>
      <p:grpSp>
        <p:nvGrpSpPr>
          <p:cNvPr id="12" name="组合 11"/>
          <p:cNvGrpSpPr/>
          <p:nvPr/>
        </p:nvGrpSpPr>
        <p:grpSpPr>
          <a:xfrm>
            <a:off x="785786" y="1928802"/>
            <a:ext cx="3643338" cy="3011759"/>
            <a:chOff x="653900" y="2925952"/>
            <a:chExt cx="4203852" cy="3432004"/>
          </a:xfrm>
        </p:grpSpPr>
        <p:pic>
          <p:nvPicPr>
            <p:cNvPr id="43014" name="Picture 6"/>
            <p:cNvPicPr>
              <a:picLocks noChangeAspect="1" noChangeArrowheads="1"/>
            </p:cNvPicPr>
            <p:nvPr/>
          </p:nvPicPr>
          <p:blipFill>
            <a:blip r:embed="rId2"/>
            <a:srcRect/>
            <a:stretch>
              <a:fillRect/>
            </a:stretch>
          </p:blipFill>
          <p:spPr bwMode="auto">
            <a:xfrm>
              <a:off x="653900" y="2925952"/>
              <a:ext cx="4132413" cy="3432004"/>
            </a:xfrm>
            <a:prstGeom prst="rect">
              <a:avLst/>
            </a:prstGeom>
            <a:noFill/>
            <a:ln w="9525">
              <a:noFill/>
              <a:miter lim="800000"/>
              <a:headEnd/>
              <a:tailEnd/>
            </a:ln>
            <a:effectLst/>
          </p:spPr>
        </p:pic>
        <p:cxnSp>
          <p:nvCxnSpPr>
            <p:cNvPr id="6" name="直接连接符 5"/>
            <p:cNvCxnSpPr/>
            <p:nvPr/>
          </p:nvCxnSpPr>
          <p:spPr>
            <a:xfrm>
              <a:off x="1285852" y="4500570"/>
              <a:ext cx="3571900" cy="1071570"/>
            </a:xfrm>
            <a:prstGeom prst="line">
              <a:avLst/>
            </a:prstGeom>
            <a:ln w="22225"/>
          </p:spPr>
          <p:style>
            <a:lnRef idx="1">
              <a:schemeClr val="accent1"/>
            </a:lnRef>
            <a:fillRef idx="0">
              <a:schemeClr val="accent1"/>
            </a:fillRef>
            <a:effectRef idx="0">
              <a:schemeClr val="accent1"/>
            </a:effectRef>
            <a:fontRef idx="minor">
              <a:schemeClr val="tx1"/>
            </a:fontRef>
          </p:style>
        </p:cxnSp>
      </p:grpSp>
      <p:sp>
        <p:nvSpPr>
          <p:cNvPr id="11" name="内容占位符 2"/>
          <p:cNvSpPr txBox="1">
            <a:spLocks/>
          </p:cNvSpPr>
          <p:nvPr/>
        </p:nvSpPr>
        <p:spPr>
          <a:xfrm>
            <a:off x="142844" y="5572140"/>
            <a:ext cx="8786874" cy="1214446"/>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
                <a:srgbClr val="FF0000"/>
              </a:buClr>
              <a:buSzTx/>
              <a:buFont typeface="Arial Unicode MS" panose="020B0604020202020204" pitchFamily="34" charset="-122"/>
              <a:buChar char="○"/>
              <a:tabLst/>
              <a:defRPr/>
            </a:pPr>
            <a:r>
              <a:rPr kumimoji="0" lang="zh-CN" altLang="en-US" sz="3200" b="1" i="0" u="none" strike="noStrike" kern="1200" cap="none" spc="0" normalizeH="0" baseline="0" noProof="0" dirty="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根据训练数据寻找参数的过程就是训练，最终找到的函数</a:t>
            </a:r>
            <a:r>
              <a:rPr kumimoji="0" lang="en-US" altLang="zh-CN" sz="3200" b="1" i="0" u="none" strike="noStrike" kern="1200" cap="none" spc="0" normalizeH="0" baseline="0" noProof="0" dirty="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a:t>
            </a:r>
            <a:r>
              <a:rPr kumimoji="0" lang="zh-CN" altLang="en-US" sz="3200" b="1" i="0" u="none" strike="noStrike" kern="1200" cap="none" spc="0" normalizeH="0" baseline="0" noProof="0" dirty="0">
                <a:ln>
                  <a:noFill/>
                </a:ln>
                <a:solidFill>
                  <a:srgbClr val="C00000"/>
                </a:solidFill>
                <a:effectLst/>
                <a:uLnTx/>
                <a:uFillTx/>
                <a:latin typeface="Times New Roman" panose="02020603050405020304" pitchFamily="18" charset="0"/>
                <a:ea typeface="楷体" panose="02010609060101010101" pitchFamily="49" charset="-122"/>
                <a:cs typeface="Times New Roman" panose="02020603050405020304" pitchFamily="18" charset="0"/>
              </a:rPr>
              <a:t>最小代价</a:t>
            </a:r>
            <a:r>
              <a:rPr kumimoji="0" lang="en-US" altLang="zh-CN" sz="3200" b="1" i="0" u="none" strike="noStrike" kern="1200" cap="none" spc="0" normalizeH="0" baseline="0" noProof="0" dirty="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a:t>
            </a:r>
            <a:r>
              <a:rPr kumimoji="0" lang="zh-CN" altLang="en-US" sz="3200" b="1" i="0" u="none" strike="noStrike" kern="1200" cap="none" spc="0" normalizeH="0" baseline="0" noProof="0" dirty="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被称为训练出来的模型。</a:t>
            </a:r>
            <a:endParaRPr kumimoji="0" lang="en-US" altLang="zh-CN" sz="3200" b="0" i="0" u="none" strike="noStrike" kern="1200" cap="none" spc="0" normalizeH="0" baseline="0" noProof="0" dirty="0">
              <a:ln>
                <a:noFill/>
              </a:ln>
              <a:solidFill>
                <a:schemeClr val="tx1"/>
              </a:solidFill>
              <a:effectLst/>
              <a:uLnTx/>
              <a:uFillTx/>
              <a:latin typeface="楷体" pitchFamily="49" charset="-122"/>
              <a:ea typeface="楷体" panose="02010609060101010101" pitchFamily="49" charset="-122"/>
              <a:cs typeface="Times New Roman" panose="02020603050405020304" pitchFamily="18" charset="0"/>
            </a:endParaRPr>
          </a:p>
        </p:txBody>
      </p:sp>
      <p:sp>
        <p:nvSpPr>
          <p:cNvPr id="13" name="TextBox 12"/>
          <p:cNvSpPr txBox="1"/>
          <p:nvPr/>
        </p:nvSpPr>
        <p:spPr>
          <a:xfrm>
            <a:off x="5143504" y="2506800"/>
            <a:ext cx="3286148" cy="707886"/>
          </a:xfrm>
          <a:prstGeom prst="rect">
            <a:avLst/>
          </a:prstGeom>
          <a:noFill/>
        </p:spPr>
        <p:txBody>
          <a:bodyPr wrap="square" rtlCol="0">
            <a:spAutoFit/>
          </a:bodyPr>
          <a:lstStyle/>
          <a:p>
            <a:r>
              <a:rPr lang="en-US" altLang="zh-CN" sz="4000" i="1" dirty="0"/>
              <a:t>f</a:t>
            </a:r>
            <a:r>
              <a:rPr lang="en-US" altLang="zh-CN" sz="4000" dirty="0"/>
              <a:t> = </a:t>
            </a:r>
            <a:r>
              <a:rPr lang="en-US" altLang="zh-CN" sz="4000" i="1" dirty="0">
                <a:solidFill>
                  <a:srgbClr val="00B050"/>
                </a:solidFill>
              </a:rPr>
              <a:t>a</a:t>
            </a:r>
            <a:r>
              <a:rPr lang="en-US" altLang="zh-CN" sz="4000" i="1" baseline="-25000" dirty="0">
                <a:solidFill>
                  <a:srgbClr val="00B050"/>
                </a:solidFill>
              </a:rPr>
              <a:t>1</a:t>
            </a:r>
            <a:r>
              <a:rPr lang="en-US" altLang="zh-CN" sz="4000" dirty="0"/>
              <a:t>x</a:t>
            </a:r>
            <a:r>
              <a:rPr lang="en-US" altLang="zh-CN" sz="4000" baseline="-25000" dirty="0"/>
              <a:t>1</a:t>
            </a:r>
            <a:r>
              <a:rPr lang="en-US" altLang="zh-CN" sz="4000" dirty="0"/>
              <a:t>+</a:t>
            </a:r>
            <a:r>
              <a:rPr lang="en-US" altLang="zh-CN" sz="4000" i="1" dirty="0">
                <a:solidFill>
                  <a:srgbClr val="00B050"/>
                </a:solidFill>
              </a:rPr>
              <a:t>a</a:t>
            </a:r>
            <a:r>
              <a:rPr lang="en-US" altLang="zh-CN" sz="4000" i="1" baseline="-25000" dirty="0">
                <a:solidFill>
                  <a:srgbClr val="00B050"/>
                </a:solidFill>
              </a:rPr>
              <a:t>2</a:t>
            </a:r>
            <a:r>
              <a:rPr lang="en-US" altLang="zh-CN" sz="4000" dirty="0"/>
              <a:t>x</a:t>
            </a:r>
            <a:r>
              <a:rPr lang="en-US" altLang="zh-CN" sz="4000" baseline="-25000" dirty="0"/>
              <a:t>2</a:t>
            </a:r>
            <a:r>
              <a:rPr lang="en-US" altLang="zh-CN" sz="4000" dirty="0"/>
              <a:t>+</a:t>
            </a:r>
            <a:r>
              <a:rPr lang="en-US" altLang="zh-CN" sz="4000" i="1" dirty="0">
                <a:solidFill>
                  <a:srgbClr val="00B050"/>
                </a:solidFill>
              </a:rPr>
              <a:t>b</a:t>
            </a:r>
            <a:endParaRPr lang="zh-CN" altLang="en-US" sz="4000" i="1" dirty="0">
              <a:solidFill>
                <a:srgbClr val="00B050"/>
              </a:solidFill>
            </a:endParaRPr>
          </a:p>
        </p:txBody>
      </p:sp>
      <p:sp>
        <p:nvSpPr>
          <p:cNvPr id="14" name="TextBox 13"/>
          <p:cNvSpPr txBox="1"/>
          <p:nvPr/>
        </p:nvSpPr>
        <p:spPr>
          <a:xfrm>
            <a:off x="1857356" y="4929198"/>
            <a:ext cx="1261884" cy="523220"/>
          </a:xfrm>
          <a:prstGeom prst="rect">
            <a:avLst/>
          </a:prstGeom>
          <a:noFill/>
        </p:spPr>
        <p:txBody>
          <a:bodyPr wrap="none" rtlCol="0">
            <a:spAutoFit/>
          </a:bodyPr>
          <a:lstStyle/>
          <a:p>
            <a:r>
              <a:rPr lang="zh-CN" altLang="en-US" sz="2800" dirty="0"/>
              <a:t>身高 </a:t>
            </a:r>
            <a:r>
              <a:rPr lang="en-US" altLang="zh-CN" sz="2800" dirty="0"/>
              <a:t>x</a:t>
            </a:r>
            <a:r>
              <a:rPr lang="en-US" altLang="zh-CN" sz="2800" baseline="-25000" dirty="0"/>
              <a:t>1</a:t>
            </a:r>
            <a:endParaRPr lang="zh-CN" altLang="en-US" sz="2800" baseline="-25000" dirty="0"/>
          </a:p>
        </p:txBody>
      </p:sp>
      <p:sp>
        <p:nvSpPr>
          <p:cNvPr id="15" name="TextBox 14"/>
          <p:cNvSpPr txBox="1"/>
          <p:nvPr/>
        </p:nvSpPr>
        <p:spPr>
          <a:xfrm>
            <a:off x="357190" y="2829823"/>
            <a:ext cx="571472" cy="1384995"/>
          </a:xfrm>
          <a:prstGeom prst="rect">
            <a:avLst/>
          </a:prstGeom>
          <a:noFill/>
        </p:spPr>
        <p:txBody>
          <a:bodyPr wrap="square" rtlCol="0">
            <a:spAutoFit/>
          </a:bodyPr>
          <a:lstStyle/>
          <a:p>
            <a:r>
              <a:rPr lang="zh-CN" altLang="en-US" sz="2800" dirty="0"/>
              <a:t>体重</a:t>
            </a:r>
            <a:r>
              <a:rPr lang="en-US" altLang="zh-CN" sz="2800" dirty="0"/>
              <a:t>x</a:t>
            </a:r>
            <a:r>
              <a:rPr lang="en-US" altLang="zh-CN" sz="2800" baseline="-25000" dirty="0"/>
              <a:t>2</a:t>
            </a:r>
            <a:endParaRPr lang="zh-CN" altLang="en-US" sz="2800" baseline="-25000" dirty="0"/>
          </a:p>
        </p:txBody>
      </p:sp>
      <p:sp>
        <p:nvSpPr>
          <p:cNvPr id="16" name="TextBox 15"/>
          <p:cNvSpPr txBox="1"/>
          <p:nvPr/>
        </p:nvSpPr>
        <p:spPr>
          <a:xfrm>
            <a:off x="5072066" y="3643314"/>
            <a:ext cx="3143272" cy="1200329"/>
          </a:xfrm>
          <a:prstGeom prst="rect">
            <a:avLst/>
          </a:prstGeom>
          <a:noFill/>
        </p:spPr>
        <p:txBody>
          <a:bodyPr wrap="square" rtlCol="0">
            <a:spAutoFit/>
          </a:bodyPr>
          <a:lstStyle/>
          <a:p>
            <a:r>
              <a:rPr lang="zh-CN" altLang="en-US" sz="3600" dirty="0">
                <a:solidFill>
                  <a:srgbClr val="C00000"/>
                </a:solidFill>
                <a:latin typeface="楷体" pitchFamily="49" charset="-122"/>
                <a:ea typeface="楷体" pitchFamily="49" charset="-122"/>
              </a:rPr>
              <a:t>红线</a:t>
            </a:r>
            <a:r>
              <a:rPr lang="zh-CN" altLang="en-US" sz="3600" dirty="0">
                <a:latin typeface="楷体" pitchFamily="49" charset="-122"/>
                <a:ea typeface="楷体" pitchFamily="49" charset="-122"/>
              </a:rPr>
              <a:t>代价：</a:t>
            </a:r>
            <a:r>
              <a:rPr lang="en-US" altLang="zh-CN" sz="3600" dirty="0">
                <a:latin typeface="楷体" pitchFamily="49" charset="-122"/>
                <a:ea typeface="楷体" pitchFamily="49" charset="-122"/>
              </a:rPr>
              <a:t>3</a:t>
            </a:r>
          </a:p>
          <a:p>
            <a:r>
              <a:rPr lang="zh-CN" altLang="en-US" sz="3600" dirty="0">
                <a:solidFill>
                  <a:srgbClr val="0070C0"/>
                </a:solidFill>
                <a:latin typeface="楷体" pitchFamily="49" charset="-122"/>
                <a:ea typeface="楷体" pitchFamily="49" charset="-122"/>
              </a:rPr>
              <a:t>蓝线</a:t>
            </a:r>
            <a:r>
              <a:rPr lang="zh-CN" altLang="en-US" sz="3600" dirty="0">
                <a:latin typeface="楷体" pitchFamily="49" charset="-122"/>
                <a:ea typeface="楷体" pitchFamily="49" charset="-122"/>
              </a:rPr>
              <a:t>代价：</a:t>
            </a:r>
            <a:r>
              <a:rPr lang="en-US" altLang="zh-CN" sz="3600" dirty="0">
                <a:latin typeface="楷体" pitchFamily="49" charset="-122"/>
                <a:ea typeface="楷体" pitchFamily="49" charset="-122"/>
              </a:rPr>
              <a:t>4</a:t>
            </a:r>
          </a:p>
        </p:txBody>
      </p:sp>
    </p:spTree>
    <p:extLst>
      <p:ext uri="{BB962C8B-B14F-4D97-AF65-F5344CB8AC3E}">
        <p14:creationId xmlns:p14="http://schemas.microsoft.com/office/powerpoint/2010/main" val="2821190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linds(horizontal)">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2844" y="2505076"/>
            <a:ext cx="8858312" cy="1495428"/>
          </a:xfrm>
        </p:spPr>
        <p:txBody>
          <a:bodyPr>
            <a:noAutofit/>
          </a:bodyPr>
          <a:lstStyle/>
          <a:p>
            <a:r>
              <a:rPr lang="zh-CN" altLang="en-US" sz="4400" dirty="0">
                <a:latin typeface="楷体" pitchFamily="49" charset="-122"/>
                <a:ea typeface="楷体" pitchFamily="49" charset="-122"/>
              </a:rPr>
              <a:t>二、多层前馈神经网络</a:t>
            </a:r>
            <a:br>
              <a:rPr lang="en-US" altLang="zh-CN" sz="6600" dirty="0">
                <a:latin typeface="楷体" pitchFamily="49" charset="-122"/>
                <a:ea typeface="楷体" pitchFamily="49" charset="-122"/>
              </a:rPr>
            </a:br>
            <a:r>
              <a:rPr lang="en-US" altLang="zh-CN" dirty="0">
                <a:ea typeface="楷体" pitchFamily="49" charset="-122"/>
              </a:rPr>
              <a:t>Multi-layer Feed Forward Neural Networks</a:t>
            </a:r>
            <a:endParaRPr lang="zh-CN" altLang="en-US" dirty="0">
              <a:ea typeface="楷体" pitchFamily="49"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itchFamily="34" charset="-122"/>
                <a:ea typeface="微软雅黑" pitchFamily="34" charset="-122"/>
              </a:rPr>
              <a:t>线性节点</a:t>
            </a:r>
          </a:p>
        </p:txBody>
      </p:sp>
      <p:sp>
        <p:nvSpPr>
          <p:cNvPr id="4" name="内容占位符 2"/>
          <p:cNvSpPr>
            <a:spLocks noGrp="1"/>
          </p:cNvSpPr>
          <p:nvPr>
            <p:ph idx="1"/>
          </p:nvPr>
        </p:nvSpPr>
        <p:spPr>
          <a:xfrm>
            <a:off x="71406" y="1214422"/>
            <a:ext cx="8858312" cy="642942"/>
          </a:xfrm>
        </p:spPr>
        <p:txBody>
          <a:bodyPr>
            <a:normAutofit/>
          </a:bodyPr>
          <a:lstStyle/>
          <a:p>
            <a:pPr lvl="0"/>
            <a:r>
              <a:rPr lang="zh-CN" altLang="en-US" dirty="0">
                <a:latin typeface="楷体" pitchFamily="49" charset="-122"/>
              </a:rPr>
              <a:t>节点是一个简单的函数模型，有输入，有输出</a:t>
            </a:r>
            <a:endParaRPr lang="en-US" altLang="zh-CN" dirty="0">
              <a:latin typeface="楷体" pitchFamily="49" charset="-122"/>
            </a:endParaRPr>
          </a:p>
        </p:txBody>
      </p:sp>
      <p:pic>
        <p:nvPicPr>
          <p:cNvPr id="5" name="Picture 2"/>
          <p:cNvPicPr>
            <a:picLocks noChangeAspect="1" noChangeArrowheads="1"/>
          </p:cNvPicPr>
          <p:nvPr/>
        </p:nvPicPr>
        <p:blipFill>
          <a:blip r:embed="rId2"/>
          <a:srcRect l="1135" t="24149"/>
          <a:stretch>
            <a:fillRect/>
          </a:stretch>
        </p:blipFill>
        <p:spPr bwMode="auto">
          <a:xfrm>
            <a:off x="1357290" y="4643446"/>
            <a:ext cx="5879006" cy="2000264"/>
          </a:xfrm>
          <a:prstGeom prst="rect">
            <a:avLst/>
          </a:prstGeom>
          <a:noFill/>
          <a:ln w="9525">
            <a:solidFill>
              <a:schemeClr val="tx1"/>
            </a:solidFill>
            <a:miter lim="800000"/>
            <a:headEnd/>
            <a:tailEnd/>
          </a:ln>
          <a:effectLst/>
        </p:spPr>
      </p:pic>
      <p:pic>
        <p:nvPicPr>
          <p:cNvPr id="1026" name="Picture 2"/>
          <p:cNvPicPr>
            <a:picLocks noChangeAspect="1" noChangeArrowheads="1"/>
          </p:cNvPicPr>
          <p:nvPr/>
        </p:nvPicPr>
        <p:blipFill>
          <a:blip r:embed="rId3"/>
          <a:srcRect/>
          <a:stretch>
            <a:fillRect/>
          </a:stretch>
        </p:blipFill>
        <p:spPr bwMode="auto">
          <a:xfrm>
            <a:off x="1357290" y="1857364"/>
            <a:ext cx="5879006" cy="2003684"/>
          </a:xfrm>
          <a:prstGeom prst="rect">
            <a:avLst/>
          </a:prstGeom>
          <a:noFill/>
          <a:ln w="9525">
            <a:solidFill>
              <a:schemeClr val="tx1"/>
            </a:solid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4643438" y="2295519"/>
            <a:ext cx="409575" cy="347663"/>
          </a:xfrm>
          <a:prstGeom prst="rect">
            <a:avLst/>
          </a:prstGeom>
          <a:noFill/>
          <a:ln w="9525">
            <a:noFill/>
            <a:miter lim="800000"/>
            <a:headEnd/>
            <a:tailEnd/>
          </a:ln>
          <a:effectLst/>
        </p:spPr>
      </p:pic>
      <p:sp>
        <p:nvSpPr>
          <p:cNvPr id="9" name="内容占位符 2"/>
          <p:cNvSpPr txBox="1">
            <a:spLocks/>
          </p:cNvSpPr>
          <p:nvPr/>
        </p:nvSpPr>
        <p:spPr>
          <a:xfrm>
            <a:off x="142844" y="4000504"/>
            <a:ext cx="8858312" cy="642942"/>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
                <a:srgbClr val="FF0000"/>
              </a:buClr>
              <a:buSzTx/>
              <a:buFont typeface="Arial Unicode MS" panose="020B0604020202020204" pitchFamily="34" charset="-122"/>
              <a:buChar char="○"/>
              <a:tabLst/>
              <a:defRPr/>
            </a:pPr>
            <a:r>
              <a:rPr lang="zh-CN" altLang="en-US" sz="3200" dirty="0">
                <a:latin typeface="楷体" pitchFamily="49" charset="-122"/>
                <a:ea typeface="楷体" panose="02010609060101010101" pitchFamily="49" charset="-122"/>
                <a:cs typeface="Times New Roman" panose="02020603050405020304" pitchFamily="18" charset="0"/>
              </a:rPr>
              <a:t>线性结点的向量表达</a:t>
            </a:r>
            <a:endParaRPr kumimoji="0" lang="en-US" altLang="zh-CN" sz="3200" b="0" i="0" u="none" strike="noStrike" kern="1200" cap="none" spc="0" normalizeH="0" baseline="0" noProof="0" dirty="0">
              <a:ln>
                <a:noFill/>
              </a:ln>
              <a:solidFill>
                <a:schemeClr val="tx1"/>
              </a:solidFill>
              <a:effectLst/>
              <a:uLnTx/>
              <a:uFillTx/>
              <a:latin typeface="楷体" pitchFamily="49" charset="-122"/>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821190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itchFamily="34" charset="-122"/>
                <a:ea typeface="微软雅黑" pitchFamily="34" charset="-122"/>
              </a:rPr>
              <a:t>线性与非线性函数</a:t>
            </a:r>
          </a:p>
        </p:txBody>
      </p:sp>
      <p:pic>
        <p:nvPicPr>
          <p:cNvPr id="18433" name="Picture 1" descr="C:\Users\cx\Desktop\timg (1).jpg"/>
          <p:cNvPicPr>
            <a:picLocks noChangeAspect="1" noChangeArrowheads="1"/>
          </p:cNvPicPr>
          <p:nvPr/>
        </p:nvPicPr>
        <p:blipFill>
          <a:blip r:embed="rId2"/>
          <a:srcRect t="1325" b="-2649"/>
          <a:stretch>
            <a:fillRect/>
          </a:stretch>
        </p:blipFill>
        <p:spPr bwMode="auto">
          <a:xfrm>
            <a:off x="428596" y="1857364"/>
            <a:ext cx="8072494" cy="3857652"/>
          </a:xfrm>
          <a:prstGeom prst="rect">
            <a:avLst/>
          </a:prstGeom>
          <a:noFill/>
        </p:spPr>
      </p:pic>
    </p:spTree>
    <p:extLst>
      <p:ext uri="{BB962C8B-B14F-4D97-AF65-F5344CB8AC3E}">
        <p14:creationId xmlns:p14="http://schemas.microsoft.com/office/powerpoint/2010/main" val="2821190889"/>
      </p:ext>
    </p:extLst>
  </p:cSld>
  <p:clrMapOvr>
    <a:masterClrMapping/>
  </p:clrMapOvr>
</p:sld>
</file>

<file path=ppt/theme/theme1.xml><?xml version="1.0" encoding="utf-8"?>
<a:theme xmlns:a="http://schemas.openxmlformats.org/drawingml/2006/main" name="wcx_xmu">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wcx_xmu</Template>
  <TotalTime>12471</TotalTime>
  <Words>610</Words>
  <Application>Microsoft Office PowerPoint</Application>
  <PresentationFormat>全屏显示(4:3)</PresentationFormat>
  <Paragraphs>71</Paragraphs>
  <Slides>24</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24</vt:i4>
      </vt:variant>
    </vt:vector>
  </HeadingPairs>
  <TitlesOfParts>
    <vt:vector size="32" baseType="lpstr">
      <vt:lpstr>Arial Unicode MS</vt:lpstr>
      <vt:lpstr>楷体</vt:lpstr>
      <vt:lpstr>微软雅黑</vt:lpstr>
      <vt:lpstr>Arial</vt:lpstr>
      <vt:lpstr>Calibri</vt:lpstr>
      <vt:lpstr>Times New Roman</vt:lpstr>
      <vt:lpstr>wcx_xmu</vt:lpstr>
      <vt:lpstr>Equation</vt:lpstr>
      <vt:lpstr>第2讲 神经网络基础一</vt:lpstr>
      <vt:lpstr>内容</vt:lpstr>
      <vt:lpstr>一、分类问题</vt:lpstr>
      <vt:lpstr>分类问题</vt:lpstr>
      <vt:lpstr>分类问题</vt:lpstr>
      <vt:lpstr>分类问题</vt:lpstr>
      <vt:lpstr>二、多层前馈神经网络 Multi-layer Feed Forward Neural Networks</vt:lpstr>
      <vt:lpstr>线性节点</vt:lpstr>
      <vt:lpstr>线性与非线性函数</vt:lpstr>
      <vt:lpstr>非线性节点</vt:lpstr>
      <vt:lpstr>非线性函数</vt:lpstr>
      <vt:lpstr>多层前馈神经网络</vt:lpstr>
      <vt:lpstr>第一层神经网络</vt:lpstr>
      <vt:lpstr>第二层神经网络</vt:lpstr>
      <vt:lpstr>多层前馈神经网络(回看)</vt:lpstr>
      <vt:lpstr>图片分类神经网络模型</vt:lpstr>
      <vt:lpstr>Softmax 函数</vt:lpstr>
      <vt:lpstr>三、代价函数 Loss Function</vt:lpstr>
      <vt:lpstr>两个概率分布</vt:lpstr>
      <vt:lpstr>交叉熵</vt:lpstr>
      <vt:lpstr>代价函数 Loss function 1</vt:lpstr>
      <vt:lpstr>代价函数 Loss function 2</vt:lpstr>
      <vt:lpstr>代价函数可视化</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Embedding</dc:title>
  <dc:creator>cx wu</dc:creator>
  <cp:lastModifiedBy>cx wu</cp:lastModifiedBy>
  <cp:revision>2341</cp:revision>
  <dcterms:created xsi:type="dcterms:W3CDTF">2015-10-14T03:01:33Z</dcterms:created>
  <dcterms:modified xsi:type="dcterms:W3CDTF">2022-03-01T01:12:03Z</dcterms:modified>
</cp:coreProperties>
</file>