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80" r:id="rId3"/>
    <p:sldId id="468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89" r:id="rId14"/>
    <p:sldId id="490" r:id="rId15"/>
    <p:sldId id="478" r:id="rId16"/>
    <p:sldId id="479" r:id="rId17"/>
    <p:sldId id="393" r:id="rId18"/>
    <p:sldId id="450" r:id="rId19"/>
    <p:sldId id="466" r:id="rId20"/>
    <p:sldId id="493" r:id="rId21"/>
    <p:sldId id="492" r:id="rId22"/>
    <p:sldId id="491" r:id="rId23"/>
    <p:sldId id="460" r:id="rId24"/>
    <p:sldId id="447" r:id="rId25"/>
    <p:sldId id="463" r:id="rId26"/>
    <p:sldId id="461" r:id="rId27"/>
    <p:sldId id="486" r:id="rId28"/>
    <p:sldId id="487" r:id="rId29"/>
    <p:sldId id="488" r:id="rId30"/>
    <p:sldId id="445" r:id="rId31"/>
    <p:sldId id="434" r:id="rId32"/>
    <p:sldId id="481" r:id="rId33"/>
    <p:sldId id="482" r:id="rId34"/>
    <p:sldId id="483" r:id="rId35"/>
    <p:sldId id="484" r:id="rId36"/>
    <p:sldId id="485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1" autoAdjust="0"/>
    <p:restoredTop sz="91466" autoAdjust="0"/>
  </p:normalViewPr>
  <p:slideViewPr>
    <p:cSldViewPr>
      <p:cViewPr varScale="1">
        <p:scale>
          <a:sx n="114" d="100"/>
          <a:sy n="114" d="100"/>
        </p:scale>
        <p:origin x="12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6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A8A81-4E03-40F9-998A-3B3CE58A4273}" type="datetimeFigureOut">
              <a:rPr lang="zh-CN" altLang="en-US" smtClean="0"/>
              <a:pPr/>
              <a:t>2022/3/7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7A476-8322-4A22-B6C0-649EFBFC4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5373F-B230-4BD2-AF2D-E0B739192EF9}" type="datetimeFigureOut">
              <a:rPr lang="zh-CN" altLang="en-US" smtClean="0"/>
              <a:pPr/>
              <a:t>2022/3/7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CCE83-7800-41A6-8C5E-FA60A5C1D3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44595"/>
            <a:ext cx="9144000" cy="1470025"/>
          </a:xfrm>
          <a:solidFill>
            <a:schemeClr val="bg1"/>
          </a:solidFill>
        </p:spPr>
        <p:txBody>
          <a:bodyPr/>
          <a:lstStyle>
            <a:lvl1pPr>
              <a:defRPr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1066800"/>
            <a:ext cx="8786842" cy="76184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 descr="C:\Users\cx\Desktop\交大图片\u=3335902518,759714069&amp;fm=26&amp;gp=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7170"/>
            <a:ext cx="2686050" cy="8191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7429520" y="428604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0" i="0" dirty="0">
                <a:latin typeface="楷体" pitchFamily="49" charset="-122"/>
                <a:ea typeface="楷体" pitchFamily="49" charset="-122"/>
              </a:rPr>
              <a:t>软件学院</a:t>
            </a:r>
          </a:p>
        </p:txBody>
      </p:sp>
    </p:spTree>
    <p:extLst>
      <p:ext uri="{BB962C8B-B14F-4D97-AF65-F5344CB8AC3E}">
        <p14:creationId xmlns:p14="http://schemas.microsoft.com/office/powerpoint/2010/main" val="2843509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1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2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>
            <a:lvl1pPr>
              <a:defRPr sz="3600" b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Arial Unicode MS" panose="020B0604020202020204" pitchFamily="34" charset="-122"/>
              <a:buChar char="○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buClr>
                <a:srgbClr val="00B0F0"/>
              </a:buClr>
              <a:buSzPct val="100000"/>
              <a:buFont typeface="Arial Unicode MS" panose="020B0604020202020204" pitchFamily="34" charset="-122"/>
              <a:buChar char="□"/>
              <a:defRPr sz="2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257300" indent="-342900">
              <a:buClr>
                <a:srgbClr val="00B050"/>
              </a:buClr>
              <a:buSzPct val="100000"/>
              <a:buFont typeface="Arial Unicode MS" panose="020B0604020202020204" pitchFamily="34" charset="-122"/>
              <a:buChar char="▷"/>
              <a:defRPr lang="zh-CN" altLang="en-US" sz="2000" b="0" i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066800"/>
            <a:ext cx="8147858" cy="1143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21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空白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>
            <a:lvl1pPr>
              <a:defRPr sz="3600" b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Arial Unicode MS" panose="020B0604020202020204" pitchFamily="34" charset="-122"/>
              <a:buChar char="○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914400" indent="-457200">
              <a:buClr>
                <a:srgbClr val="00B0F0"/>
              </a:buClr>
              <a:buSzPct val="100000"/>
              <a:buFont typeface="Arial Unicode MS" panose="020B0604020202020204" pitchFamily="34" charset="-122"/>
              <a:buChar char="□"/>
              <a:defRPr sz="2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257300" indent="-342900">
              <a:buClr>
                <a:srgbClr val="00B050"/>
              </a:buClr>
              <a:buSzPct val="100000"/>
              <a:buFont typeface="Arial Unicode MS" panose="020B0604020202020204" pitchFamily="34" charset="-122"/>
              <a:buChar char="▷"/>
              <a:defRPr lang="zh-CN" altLang="en-US" sz="2000" b="0" i="0" smtClean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066800"/>
            <a:ext cx="8147858" cy="11430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2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4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5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7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2FE-84AE-4A02-95A8-007B783D50B7}" type="datetimeFigureOut">
              <a:rPr lang="zh-CN" altLang="en-US" smtClean="0"/>
              <a:pPr/>
              <a:t>2022/3/7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9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E2FE-84AE-4A02-95A8-007B783D50B7}" type="datetimeFigureOut">
              <a:rPr lang="zh-CN" altLang="en-US" smtClean="0"/>
              <a:pPr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4C843-C986-434C-B8A7-88A776255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7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5765735" TargetMode="External"/><Relationship Id="rId2" Type="http://schemas.openxmlformats.org/officeDocument/2006/relationships/hyperlink" Target="http://www.cnblogs.com/pinard/p/5970503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28.bin"/><Relationship Id="rId3" Type="http://schemas.openxmlformats.org/officeDocument/2006/relationships/image" Target="../media/image37.png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i.51cto.com/art/201908/600692.htm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673355"/>
            <a:ext cx="9144000" cy="147002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4000" dirty="0">
                <a:ea typeface="楷体" pitchFamily="49" charset="-122"/>
              </a:rPr>
              <a:t>3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讲 神经网络基础二</a:t>
            </a:r>
            <a:endParaRPr lang="zh-CN" altLang="en-US" sz="3200" dirty="0"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5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随机梯度下降算法</a:t>
            </a:r>
            <a:r>
              <a:rPr lang="en-US" altLang="zh-CN" dirty="0">
                <a:ea typeface="宋体" pitchFamily="2" charset="-122"/>
              </a:rPr>
              <a:t>(SGD)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9001156" cy="5143536"/>
          </a:xfrm>
        </p:spPr>
        <p:txBody>
          <a:bodyPr>
            <a:normAutofit/>
          </a:bodyPr>
          <a:lstStyle/>
          <a:p>
            <a:pPr lvl="0"/>
            <a:r>
              <a:rPr lang="en-US" altLang="zh-CN" dirty="0">
                <a:latin typeface="楷体" pitchFamily="49" charset="-122"/>
              </a:rPr>
              <a:t>1</a:t>
            </a:r>
            <a:r>
              <a:rPr lang="zh-CN" altLang="en-US" dirty="0">
                <a:latin typeface="楷体" pitchFamily="49" charset="-122"/>
              </a:rPr>
              <a:t>、初始化：使用随机数初始化参数</a:t>
            </a:r>
            <a:endParaRPr lang="en-US" altLang="zh-CN" dirty="0">
              <a:latin typeface="楷体" pitchFamily="49" charset="-122"/>
            </a:endParaRPr>
          </a:p>
          <a:p>
            <a:pPr lvl="0"/>
            <a:r>
              <a:rPr lang="en-US" altLang="zh-CN" dirty="0">
                <a:latin typeface="楷体" pitchFamily="49" charset="-122"/>
              </a:rPr>
              <a:t>2</a:t>
            </a:r>
            <a:r>
              <a:rPr lang="zh-CN" altLang="en-US" dirty="0">
                <a:latin typeface="楷体" pitchFamily="49" charset="-122"/>
              </a:rPr>
              <a:t>、重复以下操作</a:t>
            </a:r>
            <a:endParaRPr lang="en-US" altLang="zh-CN" dirty="0">
              <a:latin typeface="楷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楷体" pitchFamily="49" charset="-122"/>
              </a:rPr>
              <a:t>基于代价函数</a:t>
            </a:r>
            <a:r>
              <a:rPr lang="en-US" altLang="zh-CN" sz="2800" i="1" dirty="0">
                <a:latin typeface="楷体" pitchFamily="49" charset="-122"/>
              </a:rPr>
              <a:t>J</a:t>
            </a:r>
            <a:r>
              <a:rPr lang="en-US" altLang="zh-CN" sz="2800" dirty="0">
                <a:latin typeface="楷体" pitchFamily="49" charset="-122"/>
              </a:rPr>
              <a:t> </a:t>
            </a:r>
            <a:r>
              <a:rPr lang="zh-CN" altLang="en-US" sz="2800" dirty="0">
                <a:latin typeface="楷体" pitchFamily="49" charset="-122"/>
              </a:rPr>
              <a:t>算梯度，如参数</a:t>
            </a:r>
            <a:r>
              <a:rPr lang="en-US" altLang="zh-CN" sz="2800" dirty="0">
                <a:latin typeface="楷体" pitchFamily="49" charset="-122"/>
              </a:rPr>
              <a:t>b</a:t>
            </a:r>
            <a:r>
              <a:rPr lang="en-US" altLang="zh-CN" sz="2800" baseline="-25000" dirty="0">
                <a:latin typeface="楷体" pitchFamily="49" charset="-122"/>
              </a:rPr>
              <a:t>1</a:t>
            </a:r>
            <a:r>
              <a:rPr lang="zh-CN" altLang="en-US" sz="2800" dirty="0">
                <a:latin typeface="楷体" pitchFamily="49" charset="-122"/>
              </a:rPr>
              <a:t>的偏导值为</a:t>
            </a:r>
            <a:endParaRPr lang="en-US" altLang="zh-CN" sz="2800" dirty="0">
              <a:latin typeface="楷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楷体" pitchFamily="49" charset="-122"/>
              </a:rPr>
              <a:t>以学习率 </a:t>
            </a:r>
            <a:r>
              <a:rPr lang="en-US" altLang="zh-CN" sz="2800" i="1" dirty="0" err="1"/>
              <a:t>lr</a:t>
            </a:r>
            <a:r>
              <a:rPr lang="en-US" altLang="zh-CN" sz="2800" i="1" dirty="0"/>
              <a:t> </a:t>
            </a:r>
            <a:r>
              <a:rPr lang="zh-CN" altLang="en-US" sz="2800" dirty="0"/>
              <a:t>更新</a:t>
            </a:r>
            <a:r>
              <a:rPr lang="zh-CN" altLang="en-US" sz="2800" dirty="0">
                <a:latin typeface="楷体" pitchFamily="49" charset="-122"/>
              </a:rPr>
              <a:t>参数，如</a:t>
            </a:r>
            <a:endParaRPr lang="en-US" altLang="zh-CN" sz="2800" dirty="0">
              <a:latin typeface="楷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楷体" pitchFamily="49" charset="-122"/>
              </a:rPr>
              <a:t>达到终止条件则结束，否则继续步骤</a:t>
            </a:r>
            <a:r>
              <a:rPr lang="en-US" altLang="zh-CN" sz="2800" dirty="0">
                <a:latin typeface="楷体" pitchFamily="49" charset="-122"/>
              </a:rPr>
              <a:t>2</a:t>
            </a:r>
          </a:p>
          <a:p>
            <a:pPr lvl="0"/>
            <a:r>
              <a:rPr lang="en-US" altLang="zh-CN" dirty="0">
                <a:latin typeface="楷体" pitchFamily="49" charset="-122"/>
              </a:rPr>
              <a:t>3</a:t>
            </a:r>
            <a:r>
              <a:rPr lang="zh-CN" altLang="en-US" dirty="0">
                <a:latin typeface="楷体" pitchFamily="49" charset="-122"/>
              </a:rPr>
              <a:t>、输出最终结果</a:t>
            </a:r>
            <a:endParaRPr lang="en-US" altLang="zh-CN" dirty="0">
              <a:latin typeface="楷体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215338" y="2483078"/>
          <a:ext cx="633418" cy="80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8" name="Equation" r:id="rId3" imgW="253800" imgH="431640" progId="Equation.DSMT4">
                  <p:embed/>
                </p:oleObj>
              </mc:Choice>
              <mc:Fallback>
                <p:oleObj name="Equation" r:id="rId3" imgW="25380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38" y="2483078"/>
                        <a:ext cx="633418" cy="8030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5286380" y="3214686"/>
          <a:ext cx="2604153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9" name="Equation" r:id="rId5" imgW="977760" imgH="431640" progId="Equation.DSMT4">
                  <p:embed/>
                </p:oleObj>
              </mc:Choice>
              <mc:Fallback>
                <p:oleObj name="Equation" r:id="rId5" imgW="97776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3214686"/>
                        <a:ext cx="2604153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5546727"/>
            <a:ext cx="8572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利用每个样本的损失函数对</a:t>
            </a:r>
            <a:r>
              <a:rPr lang="en-US" altLang="zh-CN" sz="2800" dirty="0">
                <a:solidFill>
                  <a:srgbClr val="C00000"/>
                </a:solidFill>
              </a:rPr>
              <a:t>θ</a:t>
            </a:r>
            <a:r>
              <a:rPr lang="zh-CN" altLang="en-US" sz="2800" dirty="0">
                <a:solidFill>
                  <a:srgbClr val="C00000"/>
                </a:solidFill>
              </a:rPr>
              <a:t>求偏导得到对应的梯度，来更新一次参数</a:t>
            </a:r>
            <a:r>
              <a:rPr lang="en-US" altLang="zh-CN" sz="2800" dirty="0">
                <a:solidFill>
                  <a:srgbClr val="C00000"/>
                </a:solidFill>
              </a:rPr>
              <a:t>θ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随机梯度下降算法</a:t>
            </a:r>
            <a:r>
              <a:rPr lang="en-US" altLang="zh-CN" dirty="0">
                <a:ea typeface="宋体" pitchFamily="2" charset="-122"/>
              </a:rPr>
              <a:t>(SGD)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9001156" cy="13573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latin typeface="楷体" pitchFamily="49" charset="-122"/>
              </a:rPr>
              <a:t>一个问题是噪音较</a:t>
            </a:r>
            <a:r>
              <a:rPr lang="en-US" altLang="zh-CN" dirty="0">
                <a:latin typeface="楷体" pitchFamily="49" charset="-122"/>
              </a:rPr>
              <a:t>BGD</a:t>
            </a:r>
            <a:r>
              <a:rPr lang="zh-CN" altLang="en-US" dirty="0">
                <a:latin typeface="楷体" pitchFamily="49" charset="-122"/>
              </a:rPr>
              <a:t>要多，使得</a:t>
            </a:r>
            <a:r>
              <a:rPr lang="en-US" altLang="zh-CN" dirty="0">
                <a:latin typeface="楷体" pitchFamily="49" charset="-122"/>
              </a:rPr>
              <a:t>SGD</a:t>
            </a:r>
            <a:r>
              <a:rPr lang="zh-CN" altLang="en-US" dirty="0">
                <a:latin typeface="楷体" pitchFamily="49" charset="-122"/>
              </a:rPr>
              <a:t>并不是每次迭代都向着整体最优化方向。</a:t>
            </a:r>
            <a:endParaRPr lang="en-US" altLang="zh-CN" dirty="0">
              <a:latin typeface="楷体" pitchFamily="49" charset="-122"/>
            </a:endParaRP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428868"/>
            <a:ext cx="671517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小批量梯度下降算法</a:t>
            </a:r>
            <a:r>
              <a:rPr lang="en-US" altLang="zh-CN" dirty="0">
                <a:ea typeface="宋体" pitchFamily="2" charset="-122"/>
              </a:rPr>
              <a:t>(MBGD)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9001156" cy="5143536"/>
          </a:xfrm>
        </p:spPr>
        <p:txBody>
          <a:bodyPr>
            <a:normAutofit/>
          </a:bodyPr>
          <a:lstStyle/>
          <a:p>
            <a:pPr lvl="0"/>
            <a:r>
              <a:rPr lang="en-US" altLang="zh-CN" dirty="0">
                <a:latin typeface="楷体" pitchFamily="49" charset="-122"/>
              </a:rPr>
              <a:t>1</a:t>
            </a:r>
            <a:r>
              <a:rPr lang="zh-CN" altLang="en-US" dirty="0">
                <a:latin typeface="楷体" pitchFamily="49" charset="-122"/>
              </a:rPr>
              <a:t>、初始化：使用随机数初始化参数</a:t>
            </a:r>
            <a:endParaRPr lang="en-US" altLang="zh-CN" dirty="0">
              <a:latin typeface="楷体" pitchFamily="49" charset="-122"/>
            </a:endParaRPr>
          </a:p>
          <a:p>
            <a:pPr lvl="0"/>
            <a:r>
              <a:rPr lang="en-US" altLang="zh-CN" dirty="0">
                <a:latin typeface="楷体" pitchFamily="49" charset="-122"/>
              </a:rPr>
              <a:t>2</a:t>
            </a:r>
            <a:r>
              <a:rPr lang="zh-CN" altLang="en-US" dirty="0">
                <a:latin typeface="楷体" pitchFamily="49" charset="-122"/>
              </a:rPr>
              <a:t>、重复以下操作</a:t>
            </a:r>
            <a:endParaRPr lang="en-US" altLang="zh-CN" dirty="0">
              <a:latin typeface="楷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楷体" pitchFamily="49" charset="-122"/>
              </a:rPr>
              <a:t>基于代价函数</a:t>
            </a:r>
            <a:r>
              <a:rPr lang="en-US" altLang="zh-CN" sz="2800" i="1" dirty="0">
                <a:latin typeface="楷体" pitchFamily="49" charset="-122"/>
              </a:rPr>
              <a:t>J</a:t>
            </a:r>
            <a:r>
              <a:rPr lang="en-US" altLang="zh-CN" sz="2800" dirty="0">
                <a:latin typeface="楷体" pitchFamily="49" charset="-122"/>
              </a:rPr>
              <a:t> </a:t>
            </a:r>
            <a:r>
              <a:rPr lang="zh-CN" altLang="en-US" sz="2800" dirty="0">
                <a:latin typeface="楷体" pitchFamily="49" charset="-122"/>
              </a:rPr>
              <a:t>算梯度，如参数</a:t>
            </a:r>
            <a:r>
              <a:rPr lang="en-US" altLang="zh-CN" sz="2800" dirty="0">
                <a:latin typeface="楷体" pitchFamily="49" charset="-122"/>
              </a:rPr>
              <a:t>b</a:t>
            </a:r>
            <a:r>
              <a:rPr lang="en-US" altLang="zh-CN" sz="2800" baseline="-25000" dirty="0">
                <a:latin typeface="楷体" pitchFamily="49" charset="-122"/>
              </a:rPr>
              <a:t>1</a:t>
            </a:r>
            <a:r>
              <a:rPr lang="zh-CN" altLang="en-US" sz="2800" dirty="0">
                <a:latin typeface="楷体" pitchFamily="49" charset="-122"/>
              </a:rPr>
              <a:t>的偏导值为</a:t>
            </a:r>
            <a:endParaRPr lang="en-US" altLang="zh-CN" sz="2800" dirty="0">
              <a:latin typeface="楷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楷体" pitchFamily="49" charset="-122"/>
              </a:rPr>
              <a:t>以学习率 </a:t>
            </a:r>
            <a:r>
              <a:rPr lang="en-US" altLang="zh-CN" sz="2800" i="1" dirty="0" err="1"/>
              <a:t>lr</a:t>
            </a:r>
            <a:r>
              <a:rPr lang="en-US" altLang="zh-CN" sz="2800" i="1" dirty="0"/>
              <a:t> </a:t>
            </a:r>
            <a:r>
              <a:rPr lang="zh-CN" altLang="en-US" sz="2800" dirty="0"/>
              <a:t>更新</a:t>
            </a:r>
            <a:r>
              <a:rPr lang="zh-CN" altLang="en-US" sz="2800" dirty="0">
                <a:latin typeface="楷体" pitchFamily="49" charset="-122"/>
              </a:rPr>
              <a:t>参数，如</a:t>
            </a:r>
            <a:endParaRPr lang="en-US" altLang="zh-CN" sz="2800" dirty="0">
              <a:latin typeface="楷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楷体" pitchFamily="49" charset="-122"/>
              </a:rPr>
              <a:t>达到终止条件则结束，否则继续步骤</a:t>
            </a:r>
            <a:r>
              <a:rPr lang="en-US" altLang="zh-CN" sz="2800" dirty="0">
                <a:latin typeface="楷体" pitchFamily="49" charset="-122"/>
              </a:rPr>
              <a:t>2</a:t>
            </a:r>
          </a:p>
          <a:p>
            <a:pPr lvl="0"/>
            <a:r>
              <a:rPr lang="en-US" altLang="zh-CN" dirty="0">
                <a:latin typeface="楷体" pitchFamily="49" charset="-122"/>
              </a:rPr>
              <a:t>3</a:t>
            </a:r>
            <a:r>
              <a:rPr lang="zh-CN" altLang="en-US" dirty="0">
                <a:latin typeface="楷体" pitchFamily="49" charset="-122"/>
              </a:rPr>
              <a:t>、输出最终结果</a:t>
            </a:r>
            <a:endParaRPr lang="en-US" altLang="zh-CN" dirty="0">
              <a:latin typeface="楷体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215338" y="2483078"/>
          <a:ext cx="633418" cy="80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2" name="Equation" r:id="rId3" imgW="253800" imgH="431640" progId="Equation.DSMT4">
                  <p:embed/>
                </p:oleObj>
              </mc:Choice>
              <mc:Fallback>
                <p:oleObj name="Equation" r:id="rId3" imgW="25380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38" y="2483078"/>
                        <a:ext cx="633418" cy="8030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5286380" y="3214686"/>
          <a:ext cx="2604153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3" name="Equation" r:id="rId5" imgW="977760" imgH="431640" progId="Equation.DSMT4">
                  <p:embed/>
                </p:oleObj>
              </mc:Choice>
              <mc:Fallback>
                <p:oleObj name="Equation" r:id="rId5" imgW="97776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3214686"/>
                        <a:ext cx="2604153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8" y="5500702"/>
            <a:ext cx="8572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每次更新参数的时候用到的样本数为</a:t>
            </a:r>
            <a:r>
              <a:rPr lang="en-US" altLang="zh-CN" sz="2800" dirty="0">
                <a:solidFill>
                  <a:srgbClr val="C00000"/>
                </a:solidFill>
              </a:rPr>
              <a:t>n</a:t>
            </a:r>
            <a:r>
              <a:rPr lang="zh-CN" altLang="en-US" sz="2800" dirty="0">
                <a:solidFill>
                  <a:srgbClr val="C00000"/>
                </a:solidFill>
              </a:rPr>
              <a:t>个，比如</a:t>
            </a:r>
            <a:r>
              <a:rPr lang="en-US" altLang="zh-CN" sz="2800" dirty="0">
                <a:solidFill>
                  <a:srgbClr val="C00000"/>
                </a:solidFill>
              </a:rPr>
              <a:t>n=32</a:t>
            </a:r>
            <a:r>
              <a:rPr lang="zh-CN" altLang="en-US" sz="2800" dirty="0">
                <a:solidFill>
                  <a:srgbClr val="C00000"/>
                </a:solidFill>
              </a:rPr>
              <a:t>。基于这</a:t>
            </a:r>
            <a:r>
              <a:rPr lang="en-US" altLang="zh-CN" sz="2800" dirty="0">
                <a:solidFill>
                  <a:srgbClr val="C00000"/>
                </a:solidFill>
              </a:rPr>
              <a:t>n</a:t>
            </a:r>
            <a:r>
              <a:rPr lang="zh-CN" altLang="en-US" sz="2800" dirty="0">
                <a:solidFill>
                  <a:srgbClr val="C00000"/>
                </a:solidFill>
              </a:rPr>
              <a:t>个样本计算代价，计算梯度，更新一次参数。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梯度下降算法</a:t>
            </a:r>
            <a:r>
              <a:rPr lang="en-US" altLang="zh-CN" dirty="0">
                <a:ea typeface="宋体" pitchFamily="2" charset="-122"/>
              </a:rPr>
              <a:t>(MGD, SGD, MBGD)</a:t>
            </a:r>
          </a:p>
        </p:txBody>
      </p:sp>
      <p:pic>
        <p:nvPicPr>
          <p:cNvPr id="144386" name="Picture 2" descr="C:\Users\cx\Desktop\v2-ee1730fceed779224fc0820a5911ef51_720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167" y="1357298"/>
            <a:ext cx="8086628" cy="5143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梯度下降算法</a:t>
            </a:r>
            <a:r>
              <a:rPr lang="en-US" altLang="zh-CN" dirty="0">
                <a:ea typeface="宋体" pitchFamily="2" charset="-122"/>
              </a:rPr>
              <a:t>(MGD, SGD, MBGD)</a:t>
            </a:r>
          </a:p>
        </p:txBody>
      </p:sp>
      <p:sp>
        <p:nvSpPr>
          <p:cNvPr id="4" name="矩形 3"/>
          <p:cNvSpPr/>
          <p:nvPr/>
        </p:nvSpPr>
        <p:spPr>
          <a:xfrm>
            <a:off x="500034" y="1280212"/>
            <a:ext cx="78581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MGD</a:t>
            </a:r>
            <a:r>
              <a:rPr lang="zh-CN" altLang="en-US" sz="3200" dirty="0"/>
              <a:t>和</a:t>
            </a:r>
            <a:r>
              <a:rPr lang="en-US" sz="3200" dirty="0"/>
              <a:t>MBGD</a:t>
            </a:r>
            <a:r>
              <a:rPr lang="zh-CN" altLang="en-US" sz="3200" dirty="0"/>
              <a:t>梯度下降法代价函数的变化趋势如下：</a:t>
            </a: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800105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MBGD</a:t>
            </a:r>
            <a:r>
              <a:rPr lang="zh-CN" altLang="en-US" dirty="0">
                <a:ea typeface="宋体" pitchFamily="2" charset="-122"/>
              </a:rPr>
              <a:t>也方便计算</a:t>
            </a:r>
            <a:endParaRPr lang="zh-CN" alt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 r="2942" b="9882"/>
          <a:stretch>
            <a:fillRect/>
          </a:stretch>
        </p:blipFill>
        <p:spPr bwMode="auto">
          <a:xfrm>
            <a:off x="214282" y="1445361"/>
            <a:ext cx="2375921" cy="262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>
          <a:xfrm>
            <a:off x="2571736" y="1802551"/>
            <a:ext cx="642942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571736" y="2445493"/>
            <a:ext cx="642942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571736" y="3088435"/>
            <a:ext cx="642942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973543" y="1428773"/>
          <a:ext cx="4956175" cy="521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8" name="Equation" r:id="rId4" imgW="2412720" imgH="2361960" progId="Equation.DSMT4">
                  <p:embed/>
                </p:oleObj>
              </mc:Choice>
              <mc:Fallback>
                <p:oleObj name="Equation" r:id="rId4" imgW="2412720" imgH="2361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43" y="1428773"/>
                        <a:ext cx="4956175" cy="5214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2071638" y="1516799"/>
          <a:ext cx="3984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9" name="Equation" r:id="rId6" imgW="164880" imgH="177480" progId="Equation.DSMT4">
                  <p:embed/>
                </p:oleObj>
              </mc:Choice>
              <mc:Fallback>
                <p:oleObj name="Equation" r:id="rId6" imgW="16488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38" y="1516799"/>
                        <a:ext cx="3984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2041476" y="2231174"/>
          <a:ext cx="4587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0" name="Equation" r:id="rId8" imgW="190440" imgH="177480" progId="Equation.DSMT4">
                  <p:embed/>
                </p:oleObj>
              </mc:Choice>
              <mc:Fallback>
                <p:oleObj name="Equation" r:id="rId8" imgW="19044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476" y="2231174"/>
                        <a:ext cx="4587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2071638" y="2945549"/>
          <a:ext cx="4587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1" name="Equation" r:id="rId10" imgW="190440" imgH="177480" progId="Equation.DSMT4">
                  <p:embed/>
                </p:oleObj>
              </mc:Choice>
              <mc:Fallback>
                <p:oleObj name="Equation" r:id="rId10" imgW="19044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38" y="2945549"/>
                        <a:ext cx="4587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42844" y="4716860"/>
            <a:ext cx="3643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向量</a:t>
            </a:r>
            <a:r>
              <a:rPr lang="en-US" altLang="zh-CN" sz="32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变成了</a:t>
            </a:r>
            <a:r>
              <a:rPr lang="zh-CN" altLang="en-US" sz="32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矩阵</a:t>
            </a:r>
            <a:r>
              <a:rPr lang="en-US" altLang="zh-CN" sz="32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，其中的每列代表相应的训练实例。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梯度下降算法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2844" y="1428736"/>
            <a:ext cx="8715436" cy="357190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latin typeface="楷体" pitchFamily="49" charset="-122"/>
              </a:rPr>
              <a:t>一种学习模型参数的常用方法</a:t>
            </a:r>
            <a:endParaRPr lang="en-US" altLang="zh-CN" dirty="0">
              <a:latin typeface="楷体" pitchFamily="49" charset="-122"/>
            </a:endParaRPr>
          </a:p>
          <a:p>
            <a:r>
              <a:rPr lang="zh-CN" altLang="en-US" dirty="0"/>
              <a:t>神经网络模型的训练大都使用梯度下降算法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详细可参考：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http://www.cnblogs.com/pinard/p/5970503.html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https://zhuanlan.zhihu.com/p/25765735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59041"/>
            <a:ext cx="9144000" cy="1898653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latin typeface="楷体" pitchFamily="49" charset="-122"/>
                <a:ea typeface="楷体" pitchFamily="49" charset="-122"/>
              </a:rPr>
              <a:t>五、后向传播</a:t>
            </a:r>
            <a:r>
              <a:rPr lang="en-US" altLang="zh-CN" sz="6000" baseline="30000" dirty="0">
                <a:latin typeface="楷体" pitchFamily="49" charset="-122"/>
                <a:ea typeface="楷体" pitchFamily="49" charset="-122"/>
              </a:rPr>
              <a:t>*</a:t>
            </a:r>
            <a:br>
              <a:rPr lang="en-US" altLang="zh-CN" dirty="0">
                <a:latin typeface="楷体" pitchFamily="49" charset="-122"/>
                <a:ea typeface="楷体" pitchFamily="49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Back-propagation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5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直接求梯度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215370" cy="5286412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/>
              <a:t>偏导数实际表示的含义：一个函数在给定变量所在维度当前点附近的变化率。也就是：</a:t>
            </a:r>
            <a:endParaRPr lang="en-US" altLang="zh-CN" sz="2800" dirty="0"/>
          </a:p>
          <a:p>
            <a:pPr lvl="0"/>
            <a:endParaRPr lang="en-US" altLang="zh-CN" sz="2800" dirty="0"/>
          </a:p>
          <a:p>
            <a:pPr lvl="0"/>
            <a:endParaRPr lang="en-US" altLang="zh-CN" sz="2800" dirty="0"/>
          </a:p>
          <a:p>
            <a:pPr lvl="0"/>
            <a:endParaRPr lang="en-US" altLang="zh-CN" sz="2800" dirty="0"/>
          </a:p>
          <a:p>
            <a:pPr lvl="0"/>
            <a:endParaRPr lang="en-US" altLang="zh-CN" sz="2800" dirty="0"/>
          </a:p>
          <a:p>
            <a:pPr lvl="0"/>
            <a:r>
              <a:rPr lang="zh-CN" altLang="en-US" sz="2800" dirty="0">
                <a:solidFill>
                  <a:srgbClr val="C00000"/>
                </a:solidFill>
              </a:rPr>
              <a:t>后向传播（</a:t>
            </a:r>
            <a:r>
              <a:rPr lang="en-US" altLang="zh-CN" sz="2800" dirty="0">
                <a:solidFill>
                  <a:srgbClr val="C00000"/>
                </a:solidFill>
              </a:rPr>
              <a:t>Back-Propagation, BP</a:t>
            </a:r>
            <a:r>
              <a:rPr lang="zh-CN" altLang="en-US" sz="2800" dirty="0">
                <a:solidFill>
                  <a:srgbClr val="C00000"/>
                </a:solidFill>
              </a:rPr>
              <a:t>）</a:t>
            </a:r>
            <a:r>
              <a:rPr lang="zh-CN" altLang="en-US" sz="2800" dirty="0"/>
              <a:t>的实质是利用代价的传播来求梯度，利用了导数的链式法则，简化了计算，并给其赋予了一定的形象的含义。</a:t>
            </a:r>
            <a:endParaRPr lang="en-US" altLang="zh-C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714620"/>
            <a:ext cx="47149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神经元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215370" cy="785818"/>
          </a:xfrm>
        </p:spPr>
        <p:txBody>
          <a:bodyPr>
            <a:normAutofit fontScale="92500"/>
          </a:bodyPr>
          <a:lstStyle/>
          <a:p>
            <a:pPr lvl="0"/>
            <a:r>
              <a:rPr lang="zh-CN" altLang="en-US" dirty="0"/>
              <a:t>每个神经元包括两步操作：</a:t>
            </a:r>
            <a:r>
              <a:rPr lang="zh-CN" altLang="en-US" dirty="0">
                <a:solidFill>
                  <a:srgbClr val="C00000"/>
                </a:solidFill>
              </a:rPr>
              <a:t>求和、非线性变换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728667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643998" cy="535785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latin typeface="楷体" pitchFamily="49" charset="-122"/>
              </a:rPr>
              <a:t>分类问题</a:t>
            </a:r>
            <a:endParaRPr lang="en-US" altLang="zh-CN" dirty="0">
              <a:latin typeface="楷体" pitchFamily="49" charset="-122"/>
            </a:endParaRPr>
          </a:p>
          <a:p>
            <a:r>
              <a:rPr lang="zh-CN" altLang="en-US" dirty="0">
                <a:latin typeface="楷体" pitchFamily="49" charset="-122"/>
              </a:rPr>
              <a:t>多层前馈神经网络</a:t>
            </a:r>
            <a:endParaRPr lang="en-US" altLang="zh-CN" dirty="0">
              <a:latin typeface="楷体" pitchFamily="49" charset="-122"/>
            </a:endParaRPr>
          </a:p>
          <a:p>
            <a:r>
              <a:rPr lang="zh-CN" altLang="en-US" dirty="0">
                <a:latin typeface="楷体" pitchFamily="49" charset="-122"/>
              </a:rPr>
              <a:t>代价函数</a:t>
            </a:r>
            <a:endParaRPr lang="en-US" altLang="zh-CN" dirty="0">
              <a:latin typeface="楷体" pitchFamily="49" charset="-122"/>
            </a:endParaRPr>
          </a:p>
          <a:p>
            <a:pPr lvl="0"/>
            <a:r>
              <a:rPr lang="zh-CN" altLang="en-US" b="1" dirty="0">
                <a:latin typeface="楷体" pitchFamily="49" charset="-122"/>
              </a:rPr>
              <a:t>梯度下降</a:t>
            </a:r>
            <a:endParaRPr lang="en-US" altLang="zh-CN" b="1" dirty="0">
              <a:latin typeface="楷体" pitchFamily="49" charset="-122"/>
            </a:endParaRPr>
          </a:p>
          <a:p>
            <a:pPr lvl="0"/>
            <a:r>
              <a:rPr lang="zh-CN" altLang="en-US" b="1" dirty="0">
                <a:latin typeface="楷体" pitchFamily="49" charset="-122"/>
              </a:rPr>
              <a:t>后向传播</a:t>
            </a:r>
            <a:endParaRPr lang="en-US" altLang="zh-CN" b="1" dirty="0">
              <a:latin typeface="楷体" pitchFamily="49" charset="-122"/>
            </a:endParaRPr>
          </a:p>
          <a:p>
            <a:pPr lvl="0"/>
            <a:r>
              <a:rPr lang="zh-CN" altLang="en-US" b="1" dirty="0">
                <a:latin typeface="楷体" pitchFamily="49" charset="-122"/>
              </a:rPr>
              <a:t>其他</a:t>
            </a:r>
            <a:endParaRPr lang="en-US" altLang="zh-CN" b="1" dirty="0">
              <a:latin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链式法则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Chain rule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4274" name="Picture 2" descr="C:\Users\cx\Desktop\chain.png"/>
          <p:cNvPicPr>
            <a:picLocks noChangeAspect="1" noChangeArrowheads="1"/>
          </p:cNvPicPr>
          <p:nvPr/>
        </p:nvPicPr>
        <p:blipFill>
          <a:blip r:embed="rId2"/>
          <a:srcRect l="6547" t="29431"/>
          <a:stretch>
            <a:fillRect/>
          </a:stretch>
        </p:blipFill>
        <p:spPr bwMode="auto">
          <a:xfrm>
            <a:off x="215515" y="1412776"/>
            <a:ext cx="8676965" cy="504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892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计算与后向传播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3264" y="1185139"/>
          <a:ext cx="8658226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1" name="Equation" r:id="rId3" imgW="2374560" imgH="228600" progId="Equation.DSMT4">
                  <p:embed/>
                </p:oleObj>
              </mc:Choice>
              <mc:Fallback>
                <p:oleObj name="Equation" r:id="rId3" imgW="2374560" imgH="2286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64" y="1185139"/>
                        <a:ext cx="8658226" cy="722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B01629E0-793C-4AD6-9549-2FD2808DF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745" y="2880168"/>
          <a:ext cx="5616624" cy="1382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2" name="Equation" r:id="rId5" imgW="1790640" imgH="431640" progId="Equation.DSMT4">
                  <p:embed/>
                </p:oleObj>
              </mc:Choice>
              <mc:Fallback>
                <p:oleObj name="Equation" r:id="rId5" imgW="1790640" imgH="431640" progId="Equation.DSMT4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B01629E0-793C-4AD6-9549-2FD2808DF8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45" y="2880168"/>
                        <a:ext cx="5616624" cy="13824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9C7A2371-55CC-452E-BDC2-37E92CB663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264" y="5157192"/>
          <a:ext cx="8924926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3" name="Equation" r:id="rId7" imgW="2844720" imgH="228600" progId="Equation.DSMT4">
                  <p:embed/>
                </p:oleObj>
              </mc:Choice>
              <mc:Fallback>
                <p:oleObj name="Equation" r:id="rId7" imgW="2844720" imgH="228600" progId="Equation.DSMT4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9C7A2371-55CC-452E-BDC2-37E92CB663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64" y="5157192"/>
                        <a:ext cx="8924926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82B48C0-4B02-467A-8662-35094971DE62}"/>
              </a:ext>
            </a:extLst>
          </p:cNvPr>
          <p:cNvSpPr/>
          <p:nvPr/>
        </p:nvSpPr>
        <p:spPr>
          <a:xfrm>
            <a:off x="3476301" y="5085184"/>
            <a:ext cx="4392488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560F1080-0E8A-4BE8-B5E2-A22245591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6301" y="4305678"/>
          <a:ext cx="5492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4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560F1080-0E8A-4BE8-B5E2-A22245591C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76301" y="4305678"/>
                        <a:ext cx="54927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24972AF-03DD-468F-AD4D-15E965A47C64}"/>
              </a:ext>
            </a:extLst>
          </p:cNvPr>
          <p:cNvSpPr/>
          <p:nvPr/>
        </p:nvSpPr>
        <p:spPr>
          <a:xfrm>
            <a:off x="4700437" y="5179419"/>
            <a:ext cx="2232248" cy="722312"/>
          </a:xfrm>
          <a:prstGeom prst="roundRect">
            <a:avLst/>
          </a:prstGeom>
          <a:noFill/>
          <a:ln>
            <a:solidFill>
              <a:srgbClr val="0C0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51B82154-FBD7-4BD7-AF9C-C132E6533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0437" y="5962625"/>
          <a:ext cx="5492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5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51B82154-FBD7-4BD7-AF9C-C132E65332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00437" y="5962625"/>
                        <a:ext cx="549275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组合 45">
            <a:extLst>
              <a:ext uri="{FF2B5EF4-FFF2-40B4-BE49-F238E27FC236}">
                <a16:creationId xmlns:a16="http://schemas.microsoft.com/office/drawing/2014/main" id="{9FDAD6F4-795B-482A-A3B9-86B9EFBB5BF4}"/>
              </a:ext>
            </a:extLst>
          </p:cNvPr>
          <p:cNvGrpSpPr/>
          <p:nvPr/>
        </p:nvGrpSpPr>
        <p:grpSpPr>
          <a:xfrm>
            <a:off x="2375756" y="1168752"/>
            <a:ext cx="5220580" cy="1563662"/>
            <a:chOff x="2375756" y="1168752"/>
            <a:chExt cx="5220580" cy="1563662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9000B327-D4AA-4605-AC1A-01307BBDA87A}"/>
                </a:ext>
              </a:extLst>
            </p:cNvPr>
            <p:cNvSpPr/>
            <p:nvPr/>
          </p:nvSpPr>
          <p:spPr>
            <a:xfrm>
              <a:off x="2375756" y="1168752"/>
              <a:ext cx="5220580" cy="93610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C1436FDB-0D8F-4788-BD38-001BAFD5A7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6291" y="1907451"/>
            <a:ext cx="549975" cy="82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36" name="Equation" r:id="rId13" imgW="152280" imgH="228600" progId="Equation.DSMT4">
                    <p:embed/>
                  </p:oleObj>
                </mc:Choice>
                <mc:Fallback>
                  <p:oleObj name="Equation" r:id="rId13" imgW="152280" imgH="228600" progId="Equation.DSMT4">
                    <p:embed/>
                    <p:pic>
                      <p:nvPicPr>
                        <p:cNvPr id="42" name="对象 41">
                          <a:extLst>
                            <a:ext uri="{FF2B5EF4-FFF2-40B4-BE49-F238E27FC236}">
                              <a16:creationId xmlns:a16="http://schemas.microsoft.com/office/drawing/2014/main" id="{C1436FDB-0D8F-4788-BD38-001BAFD5A7E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76291" y="1907451"/>
                          <a:ext cx="549975" cy="82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66A694E-5A6D-4908-92E8-5CFBD8A9B16E}"/>
              </a:ext>
            </a:extLst>
          </p:cNvPr>
          <p:cNvGrpSpPr/>
          <p:nvPr/>
        </p:nvGrpSpPr>
        <p:grpSpPr>
          <a:xfrm>
            <a:off x="3889092" y="1229585"/>
            <a:ext cx="2520280" cy="1569563"/>
            <a:chOff x="3889092" y="1229585"/>
            <a:chExt cx="2520280" cy="1569563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0291C765-A76E-4241-85FC-1A8D19E61724}"/>
                </a:ext>
              </a:extLst>
            </p:cNvPr>
            <p:cNvSpPr/>
            <p:nvPr/>
          </p:nvSpPr>
          <p:spPr>
            <a:xfrm>
              <a:off x="3889092" y="1229585"/>
              <a:ext cx="2520280" cy="722312"/>
            </a:xfrm>
            <a:prstGeom prst="roundRect">
              <a:avLst/>
            </a:prstGeom>
            <a:noFill/>
            <a:ln>
              <a:solidFill>
                <a:srgbClr val="0C0C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5" name="对象 44">
              <a:extLst>
                <a:ext uri="{FF2B5EF4-FFF2-40B4-BE49-F238E27FC236}">
                  <a16:creationId xmlns:a16="http://schemas.microsoft.com/office/drawing/2014/main" id="{3150566C-935B-403F-A666-1D9D8E8D4A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1326" y="1974185"/>
            <a:ext cx="549975" cy="82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37" name="Equation" r:id="rId15" imgW="152280" imgH="228600" progId="Equation.DSMT4">
                    <p:embed/>
                  </p:oleObj>
                </mc:Choice>
                <mc:Fallback>
                  <p:oleObj name="Equation" r:id="rId15" imgW="152280" imgH="228600" progId="Equation.DSMT4">
                    <p:embed/>
                    <p:pic>
                      <p:nvPicPr>
                        <p:cNvPr id="45" name="对象 44">
                          <a:extLst>
                            <a:ext uri="{FF2B5EF4-FFF2-40B4-BE49-F238E27FC236}">
                              <a16:creationId xmlns:a16="http://schemas.microsoft.com/office/drawing/2014/main" id="{3150566C-935B-403F-A666-1D9D8E8D4A5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811326" y="1974185"/>
                          <a:ext cx="549975" cy="82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57EAB8DE-EC0F-416E-A983-C17F1CDF5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3928" y="4327905"/>
          <a:ext cx="31130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8" name="Equation" r:id="rId17" imgW="863280" imgH="228600" progId="Equation.DSMT4">
                  <p:embed/>
                </p:oleObj>
              </mc:Choice>
              <mc:Fallback>
                <p:oleObj name="Equation" r:id="rId17" imgW="863280" imgH="22860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57EAB8DE-EC0F-416E-A983-C17F1CDF5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23928" y="4327905"/>
                        <a:ext cx="3113087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A00FD31E-876B-463E-8627-A2D035A2C6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5952" y="6021288"/>
          <a:ext cx="31575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9" name="Equation" r:id="rId19" imgW="876240" imgH="228600" progId="Equation.DSMT4">
                  <p:embed/>
                </p:oleObj>
              </mc:Choice>
              <mc:Fallback>
                <p:oleObj name="Equation" r:id="rId19" imgW="876240" imgH="228600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A00FD31E-876B-463E-8627-A2D035A2C6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15952" y="6021288"/>
                        <a:ext cx="3157537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65E811D-57AF-4964-A229-8FC4FF241E65}"/>
              </a:ext>
            </a:extLst>
          </p:cNvPr>
          <p:cNvCxnSpPr/>
          <p:nvPr/>
        </p:nvCxnSpPr>
        <p:spPr>
          <a:xfrm flipH="1">
            <a:off x="3203848" y="2348880"/>
            <a:ext cx="160747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62C62357-C501-4146-85ED-8B58A1E8BA5F}"/>
              </a:ext>
            </a:extLst>
          </p:cNvPr>
          <p:cNvCxnSpPr>
            <a:cxnSpLocks/>
            <a:endCxn id="49" idx="3"/>
          </p:cNvCxnSpPr>
          <p:nvPr/>
        </p:nvCxnSpPr>
        <p:spPr>
          <a:xfrm rot="16200000" flipH="1">
            <a:off x="6798820" y="4758575"/>
            <a:ext cx="1680098" cy="1669239"/>
          </a:xfrm>
          <a:prstGeom prst="curvedConnector4">
            <a:avLst>
              <a:gd name="adj1" fmla="val -1135"/>
              <a:gd name="adj2" fmla="val 113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506CAD0-3AC1-45C9-8F6B-498F8A332DEC}"/>
              </a:ext>
            </a:extLst>
          </p:cNvPr>
          <p:cNvSpPr txBox="1"/>
          <p:nvPr/>
        </p:nvSpPr>
        <p:spPr>
          <a:xfrm>
            <a:off x="3078784" y="2433897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前向</a:t>
            </a:r>
            <a:r>
              <a:rPr lang="en-US" altLang="zh-CN" sz="2400" b="1" dirty="0">
                <a:solidFill>
                  <a:srgbClr val="C00000"/>
                </a:solidFill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</a:rPr>
              <a:t>馈</a:t>
            </a:r>
            <a:r>
              <a:rPr lang="en-US" altLang="zh-CN" sz="2400" b="1" dirty="0">
                <a:solidFill>
                  <a:srgbClr val="C00000"/>
                </a:solidFill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</a:rPr>
              <a:t>计算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7803BEC-ECE8-440F-BC3A-F6FDF5D0CD86}"/>
              </a:ext>
            </a:extLst>
          </p:cNvPr>
          <p:cNvSpPr txBox="1"/>
          <p:nvPr/>
        </p:nvSpPr>
        <p:spPr>
          <a:xfrm>
            <a:off x="7596336" y="42842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后向传播</a:t>
            </a:r>
          </a:p>
        </p:txBody>
      </p:sp>
    </p:spTree>
    <p:extLst>
      <p:ext uri="{BB962C8B-B14F-4D97-AF65-F5344CB8AC3E}">
        <p14:creationId xmlns:p14="http://schemas.microsoft.com/office/powerpoint/2010/main" val="138328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62" grpId="0"/>
      <p:bldP spid="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计算与后向传播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65EBA7FF-042F-43F5-ABF0-51AED9B6D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96" y="2434288"/>
            <a:ext cx="763284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6E1063E-F83D-4B6C-9022-7714313A9836}"/>
              </a:ext>
            </a:extLst>
          </p:cNvPr>
          <p:cNvCxnSpPr>
            <a:cxnSpLocks/>
          </p:cNvCxnSpPr>
          <p:nvPr/>
        </p:nvCxnSpPr>
        <p:spPr>
          <a:xfrm>
            <a:off x="467544" y="5674648"/>
            <a:ext cx="244827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C11B62-EC77-4B14-AD2C-51EC4EE3FED0}"/>
              </a:ext>
            </a:extLst>
          </p:cNvPr>
          <p:cNvCxnSpPr>
            <a:cxnSpLocks/>
          </p:cNvCxnSpPr>
          <p:nvPr/>
        </p:nvCxnSpPr>
        <p:spPr>
          <a:xfrm>
            <a:off x="3097004" y="5674648"/>
            <a:ext cx="197905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37C5CD0-59C2-423C-95C8-8262FB144305}"/>
              </a:ext>
            </a:extLst>
          </p:cNvPr>
          <p:cNvCxnSpPr>
            <a:cxnSpLocks/>
          </p:cNvCxnSpPr>
          <p:nvPr/>
        </p:nvCxnSpPr>
        <p:spPr>
          <a:xfrm>
            <a:off x="5148064" y="5674648"/>
            <a:ext cx="1512168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1AE18A-8B34-4C30-91F5-8C115A339EAA}"/>
              </a:ext>
            </a:extLst>
          </p:cNvPr>
          <p:cNvCxnSpPr>
            <a:cxnSpLocks/>
          </p:cNvCxnSpPr>
          <p:nvPr/>
        </p:nvCxnSpPr>
        <p:spPr>
          <a:xfrm>
            <a:off x="4211960" y="2001635"/>
            <a:ext cx="2016224" cy="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E8CA7C-9C9D-4606-8E71-BEAE9900F3F3}"/>
              </a:ext>
            </a:extLst>
          </p:cNvPr>
          <p:cNvCxnSpPr>
            <a:cxnSpLocks/>
          </p:cNvCxnSpPr>
          <p:nvPr/>
        </p:nvCxnSpPr>
        <p:spPr>
          <a:xfrm>
            <a:off x="2339752" y="2002240"/>
            <a:ext cx="1745199" cy="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40F9130-0464-49EC-977D-1289571F2B1A}"/>
              </a:ext>
            </a:extLst>
          </p:cNvPr>
          <p:cNvCxnSpPr>
            <a:cxnSpLocks/>
          </p:cNvCxnSpPr>
          <p:nvPr/>
        </p:nvCxnSpPr>
        <p:spPr>
          <a:xfrm>
            <a:off x="539552" y="2011554"/>
            <a:ext cx="1745199" cy="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00D14A3-234C-412F-BAB5-DD3BD36F5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26250" y="1582217"/>
          <a:ext cx="86836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8" name="Equation" r:id="rId4" imgW="419040" imgH="393480" progId="Equation.DSMT4">
                  <p:embed/>
                </p:oleObj>
              </mc:Choice>
              <mc:Fallback>
                <p:oleObj name="Equation" r:id="rId4" imgW="419040" imgH="3934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300D14A3-234C-412F-BAB5-DD3BD36F59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26250" y="1582217"/>
                        <a:ext cx="868363" cy="836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560F5DF-3873-43E2-B444-42AC22168E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0232" y="2984639"/>
          <a:ext cx="510542" cy="44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9" name="Equation" r:id="rId6" imgW="164880" imgH="139680" progId="Equation.DSMT4">
                  <p:embed/>
                </p:oleObj>
              </mc:Choice>
              <mc:Fallback>
                <p:oleObj name="Equation" r:id="rId6" imgW="164880" imgH="1396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560F5DF-3873-43E2-B444-42AC22168E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60232" y="2984639"/>
                        <a:ext cx="510542" cy="444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00C84B6-9F15-4A25-8CA0-48BC8D92A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919" y="3687324"/>
          <a:ext cx="392361" cy="44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0" name="Equation" r:id="rId8" imgW="126720" imgH="139680" progId="Equation.DSMT4">
                  <p:embed/>
                </p:oleObj>
              </mc:Choice>
              <mc:Fallback>
                <p:oleObj name="Equation" r:id="rId8" imgW="126720" imgH="1396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500C84B6-9F15-4A25-8CA0-48BC8D92A3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99919" y="3687324"/>
                        <a:ext cx="392361" cy="444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BCF3E46-4CDF-4891-B54A-33A3C944C0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8437" y="1582217"/>
          <a:ext cx="86836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1" name="Equation" r:id="rId10" imgW="419040" imgH="393480" progId="Equation.DSMT4">
                  <p:embed/>
                </p:oleObj>
              </mc:Choice>
              <mc:Fallback>
                <p:oleObj name="Equation" r:id="rId10" imgW="419040" imgH="3934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8BCF3E46-4CDF-4891-B54A-33A3C944C0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18437" y="1582217"/>
                        <a:ext cx="868363" cy="836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09CF9A8-AC7F-4E73-8466-4FC8E59FFC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24777" y="3553826"/>
          <a:ext cx="937827" cy="577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2" name="Equation" r:id="rId12" imgW="330120" imgH="203040" progId="Equation.DSMT4">
                  <p:embed/>
                </p:oleObj>
              </mc:Choice>
              <mc:Fallback>
                <p:oleObj name="Equation" r:id="rId12" imgW="330120" imgH="203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09CF9A8-AC7F-4E73-8466-4FC8E59FFC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24777" y="3553826"/>
                        <a:ext cx="937827" cy="577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椭圆 25">
            <a:extLst>
              <a:ext uri="{FF2B5EF4-FFF2-40B4-BE49-F238E27FC236}">
                <a16:creationId xmlns:a16="http://schemas.microsoft.com/office/drawing/2014/main" id="{8DEFD9A9-E88C-4D49-AF06-31F985C23969}"/>
              </a:ext>
            </a:extLst>
          </p:cNvPr>
          <p:cNvSpPr/>
          <p:nvPr/>
        </p:nvSpPr>
        <p:spPr>
          <a:xfrm>
            <a:off x="627059" y="2742443"/>
            <a:ext cx="288032" cy="2877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68067C7-B69F-4134-8CEA-5C25CCE48D80}"/>
              </a:ext>
            </a:extLst>
          </p:cNvPr>
          <p:cNvSpPr/>
          <p:nvPr/>
        </p:nvSpPr>
        <p:spPr>
          <a:xfrm>
            <a:off x="627059" y="3435171"/>
            <a:ext cx="288032" cy="2877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1B92A8-1426-478F-9A4D-AD8917C48607}"/>
              </a:ext>
            </a:extLst>
          </p:cNvPr>
          <p:cNvSpPr/>
          <p:nvPr/>
        </p:nvSpPr>
        <p:spPr>
          <a:xfrm>
            <a:off x="652215" y="4111883"/>
            <a:ext cx="288032" cy="2877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8A29AEF-021F-4433-B9BD-D9C5DCED4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61" y="2564904"/>
          <a:ext cx="426767" cy="575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3" name="Equation" r:id="rId14" imgW="152280" imgH="228600" progId="Equation.DSMT4">
                  <p:embed/>
                </p:oleObj>
              </mc:Choice>
              <mc:Fallback>
                <p:oleObj name="Equation" r:id="rId14" imgW="152280" imgH="2286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68A29AEF-021F-4433-B9BD-D9C5DCED41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9161" y="2564904"/>
                        <a:ext cx="426767" cy="575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EB8B2CFA-D983-4BBC-870C-0B91BFB47B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604" y="3229281"/>
          <a:ext cx="46101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4" name="Equation" r:id="rId16" imgW="164880" imgH="228600" progId="Equation.DSMT4">
                  <p:embed/>
                </p:oleObj>
              </mc:Choice>
              <mc:Fallback>
                <p:oleObj name="Equation" r:id="rId16" imgW="164880" imgH="2286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EB8B2CFA-D983-4BBC-870C-0B91BFB47B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7604" y="3229281"/>
                        <a:ext cx="461010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688886B4-0B73-442E-A92E-CE037590C0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604" y="3920507"/>
          <a:ext cx="46101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65" name="Equation" r:id="rId18" imgW="164880" imgH="228600" progId="Equation.DSMT4">
                  <p:embed/>
                </p:oleObj>
              </mc:Choice>
              <mc:Fallback>
                <p:oleObj name="Equation" r:id="rId18" imgW="164880" imgH="2286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688886B4-0B73-442E-A92E-CE037590C0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7604" y="3920507"/>
                        <a:ext cx="461010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>
            <a:extLst>
              <a:ext uri="{FF2B5EF4-FFF2-40B4-BE49-F238E27FC236}">
                <a16:creationId xmlns:a16="http://schemas.microsoft.com/office/drawing/2014/main" id="{5157A26A-902B-4834-B950-EB3D8896600A}"/>
              </a:ext>
            </a:extLst>
          </p:cNvPr>
          <p:cNvGrpSpPr/>
          <p:nvPr/>
        </p:nvGrpSpPr>
        <p:grpSpPr>
          <a:xfrm>
            <a:off x="7308304" y="3517412"/>
            <a:ext cx="416473" cy="649952"/>
            <a:chOff x="7308304" y="3517412"/>
            <a:chExt cx="416473" cy="649952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688F1E6-403E-405A-B5E8-C8B754C8A5FD}"/>
                </a:ext>
              </a:extLst>
            </p:cNvPr>
            <p:cNvCxnSpPr>
              <a:endCxn id="3" idx="1"/>
            </p:cNvCxnSpPr>
            <p:nvPr/>
          </p:nvCxnSpPr>
          <p:spPr>
            <a:xfrm>
              <a:off x="7308304" y="3517412"/>
              <a:ext cx="416473" cy="324976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88921878-5D48-4784-A4D0-7A6A5C6297E9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V="1">
              <a:off x="7308304" y="3842388"/>
              <a:ext cx="416473" cy="324976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A92A3D-A58E-4082-9932-F2E36EFBB8FB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8193690" y="2455243"/>
            <a:ext cx="58928" cy="1098583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D1E19E2-DC43-4C1C-9C8A-DCC1E5C31AD8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7589437" y="2434288"/>
            <a:ext cx="604253" cy="1119538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96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自动求梯度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215370" cy="642942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/>
              <a:t>现在很多框架可以自动求梯度，非常方便。</a:t>
            </a:r>
            <a:endParaRPr lang="en-US" altLang="zh-CN" sz="2800" dirty="0"/>
          </a:p>
        </p:txBody>
      </p:sp>
      <p:pic>
        <p:nvPicPr>
          <p:cNvPr id="1116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757242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298434" y="6215082"/>
            <a:ext cx="4488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https://ai.51cto.com/art/201908/600692.htm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自动求梯度的原理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215370" cy="1000132"/>
          </a:xfrm>
        </p:spPr>
        <p:txBody>
          <a:bodyPr>
            <a:normAutofit fontScale="92500"/>
          </a:bodyPr>
          <a:lstStyle/>
          <a:p>
            <a:pPr lvl="0"/>
            <a:r>
              <a:rPr lang="zh-CN" altLang="en-US" sz="2800" dirty="0"/>
              <a:t>基于计算图 </a:t>
            </a:r>
            <a:r>
              <a:rPr lang="en-US" altLang="zh-CN" sz="2800" dirty="0"/>
              <a:t>(Computation graph) </a:t>
            </a:r>
            <a:r>
              <a:rPr lang="zh-CN" altLang="en-US" sz="2800" dirty="0"/>
              <a:t>自动求梯度，每个操作都可以定义相应的</a:t>
            </a:r>
            <a:r>
              <a:rPr lang="en-US" altLang="zh-CN" sz="2800" dirty="0"/>
              <a:t>forward </a:t>
            </a:r>
            <a:r>
              <a:rPr lang="zh-CN" altLang="en-US" sz="2800" dirty="0"/>
              <a:t>和 </a:t>
            </a:r>
            <a:r>
              <a:rPr lang="en-US" altLang="zh-CN" sz="2800" dirty="0"/>
              <a:t>backward </a:t>
            </a:r>
            <a:r>
              <a:rPr lang="zh-CN" altLang="en-US" sz="2800" dirty="0"/>
              <a:t>函数。</a:t>
            </a:r>
            <a:endParaRPr lang="en-US" altLang="zh-CN" sz="2800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80928"/>
            <a:ext cx="8143932" cy="4006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143116"/>
            <a:ext cx="4357718" cy="25003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自动求导示例</a:t>
            </a:r>
          </a:p>
        </p:txBody>
      </p:sp>
      <p:pic>
        <p:nvPicPr>
          <p:cNvPr id="952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8" y="128588"/>
            <a:ext cx="8732837" cy="659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59041"/>
            <a:ext cx="9144000" cy="1898653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latin typeface="楷体" pitchFamily="49" charset="-122"/>
                <a:ea typeface="楷体" pitchFamily="49" charset="-122"/>
              </a:rPr>
              <a:t>六、其他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54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超参数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(hyper parameter)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215370" cy="1000132"/>
          </a:xfrm>
        </p:spPr>
        <p:txBody>
          <a:bodyPr>
            <a:noAutofit/>
          </a:bodyPr>
          <a:lstStyle/>
          <a:p>
            <a:pPr lvl="0"/>
            <a:r>
              <a:rPr lang="zh-CN" altLang="en-US" dirty="0"/>
              <a:t>机器学习中，超参数是在学习过程开始之前设置其值的参数，也是人为指定的参数。</a:t>
            </a:r>
            <a:endParaRPr lang="en-US" altLang="zh-CN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571744"/>
            <a:ext cx="5715040" cy="37862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超参数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(hyper parameter)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215370" cy="1214446"/>
          </a:xfrm>
        </p:spPr>
        <p:txBody>
          <a:bodyPr>
            <a:noAutofit/>
          </a:bodyPr>
          <a:lstStyle/>
          <a:p>
            <a:pPr lvl="0"/>
            <a:r>
              <a:rPr lang="zh-CN" altLang="en-US" dirty="0"/>
              <a:t>尽可能多地尝试，以找到更好的超参。</a:t>
            </a:r>
            <a:endParaRPr lang="en-US" altLang="zh-CN" dirty="0"/>
          </a:p>
          <a:p>
            <a:pPr lvl="0"/>
            <a:r>
              <a:rPr lang="zh-CN" altLang="en-US" b="1" dirty="0">
                <a:solidFill>
                  <a:srgbClr val="C00000"/>
                </a:solidFill>
              </a:rPr>
              <a:t>训练集、验证集、测试集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428868"/>
            <a:ext cx="771530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超参数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(hyper parameter)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215370" cy="714380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K</a:t>
            </a:r>
            <a:r>
              <a:rPr lang="zh-CN" altLang="en-US" b="1" dirty="0">
                <a:solidFill>
                  <a:srgbClr val="C00000"/>
                </a:solidFill>
              </a:rPr>
              <a:t>折交叉验证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000240"/>
            <a:ext cx="900115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505076"/>
            <a:ext cx="8229600" cy="1924056"/>
          </a:xfrm>
        </p:spPr>
        <p:txBody>
          <a:bodyPr>
            <a:noAutofit/>
          </a:bodyPr>
          <a:lstStyle/>
          <a:p>
            <a:r>
              <a:rPr lang="zh-CN" altLang="en-US" sz="6600" dirty="0">
                <a:latin typeface="楷体" pitchFamily="49" charset="-122"/>
                <a:ea typeface="楷体" pitchFamily="49" charset="-122"/>
              </a:rPr>
              <a:t>四、梯度下降</a:t>
            </a:r>
            <a:br>
              <a:rPr lang="en-US" altLang="zh-CN" sz="66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6600" dirty="0">
                <a:ea typeface="宋体" pitchFamily="2" charset="-122"/>
              </a:rPr>
              <a:t> </a:t>
            </a:r>
            <a:r>
              <a:rPr lang="en-US" altLang="zh-CN" sz="4400" dirty="0">
                <a:ea typeface="宋体" pitchFamily="2" charset="-122"/>
              </a:rPr>
              <a:t>Gradient Descent</a:t>
            </a:r>
            <a:endParaRPr lang="zh-CN" altLang="en-US" sz="44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5214974"/>
          </a:xfrm>
        </p:spPr>
        <p:txBody>
          <a:bodyPr>
            <a:noAutofit/>
          </a:bodyPr>
          <a:lstStyle/>
          <a:p>
            <a:pPr lvl="0"/>
            <a:r>
              <a:rPr lang="zh-CN" altLang="en-US" dirty="0"/>
              <a:t>深度学习</a:t>
            </a:r>
            <a:r>
              <a:rPr lang="en-US" altLang="zh-CN" dirty="0"/>
              <a:t>(</a:t>
            </a:r>
            <a:r>
              <a:rPr lang="zh-CN" altLang="en-US" dirty="0"/>
              <a:t>或神经网络</a:t>
            </a:r>
            <a:r>
              <a:rPr lang="en-US" altLang="zh-CN" dirty="0"/>
              <a:t>) </a:t>
            </a:r>
            <a:r>
              <a:rPr lang="zh-CN" altLang="en-US" dirty="0"/>
              <a:t>已经广泛应用于</a:t>
            </a:r>
            <a:r>
              <a:rPr lang="en-US" altLang="zh-CN" dirty="0"/>
              <a:t>AI </a:t>
            </a:r>
            <a:r>
              <a:rPr lang="zh-CN" altLang="en-US" dirty="0"/>
              <a:t>的大部分领域中，并取得了巨大的成功。</a:t>
            </a:r>
            <a:endParaRPr lang="en-US" altLang="zh-CN" dirty="0"/>
          </a:p>
          <a:p>
            <a:pPr lvl="0"/>
            <a:r>
              <a:rPr lang="zh-CN" altLang="en-US" dirty="0"/>
              <a:t>多层前馈神经网络是最基础的网络结构。</a:t>
            </a:r>
            <a:endParaRPr lang="en-US" altLang="zh-CN" dirty="0"/>
          </a:p>
          <a:p>
            <a:pPr lvl="0"/>
            <a:r>
              <a:rPr lang="zh-CN" altLang="en-US" dirty="0"/>
              <a:t>梯度下降是最常用的优化方法之一。</a:t>
            </a:r>
            <a:endParaRPr lang="en-US" altLang="zh-CN" dirty="0"/>
          </a:p>
          <a:p>
            <a:pPr lvl="0"/>
            <a:r>
              <a:rPr lang="zh-CN" altLang="en-US" dirty="0"/>
              <a:t>后向传播是计算梯度最有效的方法。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4214818"/>
            <a:ext cx="1643074" cy="238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190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514423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Q&amp;A</a:t>
            </a:r>
            <a:endParaRPr lang="zh-CN" altLang="en-US" sz="7200" dirty="0"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58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链式法则示例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 b="59019"/>
          <a:stretch>
            <a:fillRect/>
          </a:stretch>
        </p:blipFill>
        <p:spPr bwMode="auto">
          <a:xfrm>
            <a:off x="142844" y="1643050"/>
            <a:ext cx="8786874" cy="161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3429000"/>
            <a:ext cx="5715040" cy="286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3179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链式法则示例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8643998" cy="53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6401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链式法则示例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42386"/>
          <a:stretch>
            <a:fillRect/>
          </a:stretch>
        </p:blipFill>
        <p:spPr bwMode="auto">
          <a:xfrm>
            <a:off x="285720" y="1357298"/>
            <a:ext cx="86439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429132"/>
            <a:ext cx="614366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970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后向传播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714752"/>
            <a:ext cx="7929618" cy="2957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b="46689"/>
          <a:stretch>
            <a:fillRect/>
          </a:stretch>
        </p:blipFill>
        <p:spPr bwMode="auto">
          <a:xfrm>
            <a:off x="214282" y="1285860"/>
            <a:ext cx="864399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37372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计算梯度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 b="46689"/>
          <a:stretch>
            <a:fillRect/>
          </a:stretch>
        </p:blipFill>
        <p:spPr bwMode="auto">
          <a:xfrm>
            <a:off x="214282" y="1214422"/>
            <a:ext cx="871543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71942"/>
            <a:ext cx="814393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538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什么是梯度？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715436" cy="5286412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dirty="0">
                <a:latin typeface="楷体" pitchFamily="49" charset="-122"/>
              </a:rPr>
              <a:t>对多元函数的变元求偏导数，把求得的各个偏导数以向量的形式写出来，就是梯度。</a:t>
            </a:r>
            <a:endParaRPr lang="en-US" altLang="zh-CN" dirty="0">
              <a:latin typeface="楷体" pitchFamily="49" charset="-122"/>
            </a:endParaRPr>
          </a:p>
          <a:p>
            <a:pPr lvl="0">
              <a:lnSpc>
                <a:spcPct val="110000"/>
              </a:lnSpc>
            </a:pPr>
            <a:endParaRPr lang="en-US" altLang="zh-CN" dirty="0">
              <a:latin typeface="楷体" pitchFamily="49" charset="-122"/>
            </a:endParaRPr>
          </a:p>
          <a:p>
            <a:pPr lvl="0">
              <a:lnSpc>
                <a:spcPct val="110000"/>
              </a:lnSpc>
            </a:pPr>
            <a:r>
              <a:rPr lang="zh-CN" altLang="en-US" dirty="0">
                <a:latin typeface="楷体" pitchFamily="49" charset="-122"/>
              </a:rPr>
              <a:t>比如函数</a:t>
            </a:r>
            <a:r>
              <a:rPr lang="en-US" altLang="zh-CN" dirty="0">
                <a:latin typeface="楷体" pitchFamily="49" charset="-122"/>
              </a:rPr>
              <a:t>f(</a:t>
            </a:r>
            <a:r>
              <a:rPr lang="en-US" altLang="zh-CN" dirty="0" err="1">
                <a:latin typeface="楷体" pitchFamily="49" charset="-122"/>
              </a:rPr>
              <a:t>x,y</a:t>
            </a:r>
            <a:r>
              <a:rPr lang="en-US" altLang="zh-CN" dirty="0">
                <a:latin typeface="楷体" pitchFamily="49" charset="-122"/>
              </a:rPr>
              <a:t>), </a:t>
            </a:r>
            <a:r>
              <a:rPr lang="zh-CN" altLang="en-US" dirty="0">
                <a:latin typeface="楷体" pitchFamily="49" charset="-122"/>
              </a:rPr>
              <a:t>分别对</a:t>
            </a:r>
            <a:r>
              <a:rPr lang="en-US" altLang="zh-CN" dirty="0" err="1">
                <a:latin typeface="楷体" pitchFamily="49" charset="-122"/>
              </a:rPr>
              <a:t>x,y</a:t>
            </a:r>
            <a:r>
              <a:rPr lang="zh-CN" altLang="en-US" dirty="0">
                <a:latin typeface="楷体" pitchFamily="49" charset="-122"/>
              </a:rPr>
              <a:t>求偏导数，求得的梯度向量就是</a:t>
            </a:r>
            <a:r>
              <a:rPr lang="en-US" altLang="zh-CN" dirty="0">
                <a:latin typeface="楷体" pitchFamily="49" charset="-122"/>
              </a:rPr>
              <a:t>(∂f/∂x, ∂f/∂y)</a:t>
            </a:r>
            <a:r>
              <a:rPr lang="en-US" altLang="zh-CN" baseline="30000" dirty="0">
                <a:latin typeface="楷体" pitchFamily="49" charset="-122"/>
              </a:rPr>
              <a:t>T</a:t>
            </a:r>
            <a:r>
              <a:rPr lang="en-US" altLang="zh-CN" dirty="0">
                <a:latin typeface="楷体" pitchFamily="49" charset="-122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楷体" pitchFamily="49" charset="-122"/>
              </a:rPr>
              <a:t>简称</a:t>
            </a:r>
            <a:r>
              <a:rPr lang="en-US" altLang="zh-CN" dirty="0">
                <a:solidFill>
                  <a:srgbClr val="C00000"/>
                </a:solidFill>
                <a:latin typeface="楷体" pitchFamily="49" charset="-122"/>
              </a:rPr>
              <a:t>grad f(</a:t>
            </a:r>
            <a:r>
              <a:rPr lang="en-US" altLang="zh-CN" dirty="0" err="1">
                <a:solidFill>
                  <a:srgbClr val="C00000"/>
                </a:solidFill>
                <a:latin typeface="楷体" pitchFamily="49" charset="-122"/>
              </a:rPr>
              <a:t>x,y</a:t>
            </a:r>
            <a:r>
              <a:rPr lang="en-US" altLang="zh-CN" dirty="0">
                <a:solidFill>
                  <a:srgbClr val="C00000"/>
                </a:solidFill>
                <a:latin typeface="楷体" pitchFamily="49" charset="-122"/>
              </a:rPr>
              <a:t>)</a:t>
            </a:r>
            <a:r>
              <a:rPr lang="zh-CN" altLang="en-US" dirty="0">
                <a:solidFill>
                  <a:srgbClr val="C00000"/>
                </a:solidFill>
                <a:latin typeface="楷体" pitchFamily="49" charset="-122"/>
              </a:rPr>
              <a:t>或者▽</a:t>
            </a:r>
            <a:r>
              <a:rPr lang="en-US" altLang="zh-CN" dirty="0">
                <a:solidFill>
                  <a:srgbClr val="C00000"/>
                </a:solidFill>
                <a:latin typeface="楷体" pitchFamily="49" charset="-122"/>
              </a:rPr>
              <a:t>f(</a:t>
            </a:r>
            <a:r>
              <a:rPr lang="en-US" altLang="zh-CN" dirty="0" err="1">
                <a:solidFill>
                  <a:srgbClr val="C00000"/>
                </a:solidFill>
                <a:latin typeface="楷体" pitchFamily="49" charset="-122"/>
              </a:rPr>
              <a:t>x,y</a:t>
            </a:r>
            <a:r>
              <a:rPr lang="en-US" altLang="zh-CN" dirty="0">
                <a:solidFill>
                  <a:srgbClr val="C00000"/>
                </a:solidFill>
                <a:latin typeface="楷体" pitchFamily="49" charset="-122"/>
              </a:rPr>
              <a:t>)</a:t>
            </a:r>
            <a:r>
              <a:rPr lang="zh-CN" altLang="en-US" dirty="0">
                <a:latin typeface="楷体" pitchFamily="49" charset="-122"/>
              </a:rPr>
              <a:t>。</a:t>
            </a:r>
            <a:endParaRPr lang="en-US" altLang="zh-CN" dirty="0">
              <a:latin typeface="楷体" pitchFamily="49" charset="-122"/>
            </a:endParaRPr>
          </a:p>
          <a:p>
            <a:pPr lvl="0">
              <a:lnSpc>
                <a:spcPct val="110000"/>
              </a:lnSpc>
            </a:pPr>
            <a:endParaRPr lang="en-US" altLang="zh-CN" dirty="0">
              <a:latin typeface="楷体" pitchFamily="49" charset="-122"/>
            </a:endParaRPr>
          </a:p>
          <a:p>
            <a:pPr lvl="0">
              <a:lnSpc>
                <a:spcPct val="110000"/>
              </a:lnSpc>
            </a:pPr>
            <a:r>
              <a:rPr lang="zh-CN" altLang="en-US" dirty="0">
                <a:latin typeface="楷体" pitchFamily="49" charset="-122"/>
              </a:rPr>
              <a:t>对于在点</a:t>
            </a:r>
            <a:r>
              <a:rPr lang="en-US" altLang="zh-CN" dirty="0">
                <a:latin typeface="楷体" pitchFamily="49" charset="-122"/>
              </a:rPr>
              <a:t>(x</a:t>
            </a:r>
            <a:r>
              <a:rPr lang="en-US" altLang="zh-CN" baseline="-25000" dirty="0">
                <a:latin typeface="楷体" pitchFamily="49" charset="-122"/>
              </a:rPr>
              <a:t>0</a:t>
            </a:r>
            <a:r>
              <a:rPr lang="en-US" altLang="zh-CN" dirty="0">
                <a:latin typeface="楷体" pitchFamily="49" charset="-122"/>
              </a:rPr>
              <a:t>,y</a:t>
            </a:r>
            <a:r>
              <a:rPr lang="en-US" altLang="zh-CN" baseline="-25000" dirty="0">
                <a:latin typeface="楷体" pitchFamily="49" charset="-122"/>
              </a:rPr>
              <a:t>0</a:t>
            </a:r>
            <a:r>
              <a:rPr lang="en-US" altLang="zh-CN" dirty="0">
                <a:latin typeface="楷体" pitchFamily="49" charset="-122"/>
              </a:rPr>
              <a:t>)</a:t>
            </a:r>
            <a:r>
              <a:rPr lang="zh-CN" altLang="en-US" dirty="0">
                <a:latin typeface="楷体" pitchFamily="49" charset="-122"/>
              </a:rPr>
              <a:t>的具体梯度向量就是</a:t>
            </a:r>
            <a:r>
              <a:rPr lang="en-US" altLang="zh-CN" dirty="0">
                <a:latin typeface="楷体" pitchFamily="49" charset="-122"/>
              </a:rPr>
              <a:t>(∂f/∂x</a:t>
            </a:r>
            <a:r>
              <a:rPr lang="en-US" altLang="zh-CN" baseline="-25000" dirty="0">
                <a:latin typeface="楷体" pitchFamily="49" charset="-122"/>
              </a:rPr>
              <a:t>0</a:t>
            </a:r>
            <a:r>
              <a:rPr lang="en-US" altLang="zh-CN" dirty="0">
                <a:latin typeface="楷体" pitchFamily="49" charset="-122"/>
              </a:rPr>
              <a:t>, ∂f/∂y</a:t>
            </a:r>
            <a:r>
              <a:rPr lang="en-US" altLang="zh-CN" baseline="-25000" dirty="0">
                <a:latin typeface="楷体" pitchFamily="49" charset="-122"/>
              </a:rPr>
              <a:t>0</a:t>
            </a:r>
            <a:r>
              <a:rPr lang="en-US" altLang="zh-CN" dirty="0">
                <a:latin typeface="楷体" pitchFamily="49" charset="-122"/>
              </a:rPr>
              <a:t>)</a:t>
            </a:r>
            <a:r>
              <a:rPr lang="en-US" altLang="zh-CN" baseline="30000" dirty="0">
                <a:latin typeface="楷体" pitchFamily="49" charset="-122"/>
              </a:rPr>
              <a:t>T</a:t>
            </a:r>
            <a:r>
              <a:rPr lang="zh-CN" altLang="en-US" dirty="0">
                <a:latin typeface="楷体" pitchFamily="49" charset="-122"/>
              </a:rPr>
              <a:t>或者▽</a:t>
            </a:r>
            <a:r>
              <a:rPr lang="en-US" altLang="zh-CN" dirty="0">
                <a:latin typeface="楷体" pitchFamily="49" charset="-122"/>
              </a:rPr>
              <a:t>f(x</a:t>
            </a:r>
            <a:r>
              <a:rPr lang="en-US" altLang="zh-CN" baseline="-25000" dirty="0">
                <a:latin typeface="楷体" pitchFamily="49" charset="-122"/>
              </a:rPr>
              <a:t>0</a:t>
            </a:r>
            <a:r>
              <a:rPr lang="en-US" altLang="zh-CN" dirty="0">
                <a:latin typeface="楷体" pitchFamily="49" charset="-122"/>
              </a:rPr>
              <a:t>,y</a:t>
            </a:r>
            <a:r>
              <a:rPr lang="en-US" altLang="zh-CN" baseline="-25000" dirty="0">
                <a:latin typeface="楷体" pitchFamily="49" charset="-122"/>
              </a:rPr>
              <a:t>0</a:t>
            </a:r>
            <a:r>
              <a:rPr lang="en-US" altLang="zh-CN" dirty="0">
                <a:latin typeface="楷体" pitchFamily="49" charset="-122"/>
              </a:rPr>
              <a:t>)</a:t>
            </a:r>
            <a:r>
              <a:rPr lang="zh-CN" altLang="en-US" dirty="0">
                <a:latin typeface="楷体" pitchFamily="49" charset="-122"/>
              </a:rPr>
              <a:t>。</a:t>
            </a:r>
            <a:endParaRPr lang="en-US" altLang="zh-CN" dirty="0">
              <a:latin typeface="楷体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梯度的几何意义？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715436" cy="5214974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  <a:latin typeface="楷体" pitchFamily="49" charset="-122"/>
              </a:rPr>
              <a:t>梯度就是函数变化最快的方向</a:t>
            </a:r>
            <a:r>
              <a:rPr lang="zh-CN" altLang="en-US" dirty="0">
                <a:latin typeface="楷体" pitchFamily="49" charset="-122"/>
              </a:rPr>
              <a:t>。</a:t>
            </a:r>
            <a:endParaRPr lang="en-US" altLang="zh-CN" dirty="0">
              <a:latin typeface="楷体" pitchFamily="49" charset="-122"/>
            </a:endParaRPr>
          </a:p>
          <a:p>
            <a:pPr lvl="0">
              <a:lnSpc>
                <a:spcPct val="110000"/>
              </a:lnSpc>
            </a:pPr>
            <a:r>
              <a:rPr lang="zh-CN" altLang="en-US" dirty="0">
                <a:latin typeface="楷体" pitchFamily="49" charset="-122"/>
              </a:rPr>
              <a:t>在点</a:t>
            </a:r>
            <a:r>
              <a:rPr lang="en-US" altLang="zh-CN" dirty="0">
                <a:latin typeface="楷体" pitchFamily="49" charset="-122"/>
              </a:rPr>
              <a:t>(x</a:t>
            </a:r>
            <a:r>
              <a:rPr lang="en-US" altLang="zh-CN" baseline="-25000" dirty="0">
                <a:latin typeface="楷体" pitchFamily="49" charset="-122"/>
              </a:rPr>
              <a:t>0</a:t>
            </a:r>
            <a:r>
              <a:rPr lang="en-US" altLang="zh-CN" dirty="0">
                <a:latin typeface="楷体" pitchFamily="49" charset="-122"/>
              </a:rPr>
              <a:t>,y</a:t>
            </a:r>
            <a:r>
              <a:rPr lang="en-US" altLang="zh-CN" baseline="-25000" dirty="0">
                <a:latin typeface="楷体" pitchFamily="49" charset="-122"/>
              </a:rPr>
              <a:t>0</a:t>
            </a:r>
            <a:r>
              <a:rPr lang="en-US" altLang="zh-CN" dirty="0">
                <a:latin typeface="楷体" pitchFamily="49" charset="-122"/>
              </a:rPr>
              <a:t>)</a:t>
            </a:r>
            <a:r>
              <a:rPr lang="zh-CN" altLang="en-US" dirty="0">
                <a:latin typeface="楷体" pitchFamily="49" charset="-122"/>
              </a:rPr>
              <a:t>，沿着梯度 </a:t>
            </a:r>
            <a:r>
              <a:rPr lang="en-US" altLang="zh-CN" dirty="0">
                <a:latin typeface="楷体" pitchFamily="49" charset="-122"/>
              </a:rPr>
              <a:t>(∂f/∂x</a:t>
            </a:r>
            <a:r>
              <a:rPr lang="en-US" altLang="zh-CN" baseline="-25000" dirty="0">
                <a:latin typeface="楷体" pitchFamily="49" charset="-122"/>
              </a:rPr>
              <a:t>0</a:t>
            </a:r>
            <a:r>
              <a:rPr lang="en-US" altLang="zh-CN" dirty="0">
                <a:latin typeface="楷体" pitchFamily="49" charset="-122"/>
              </a:rPr>
              <a:t>, ∂f/∂y</a:t>
            </a:r>
            <a:r>
              <a:rPr lang="en-US" altLang="zh-CN" baseline="-25000" dirty="0">
                <a:latin typeface="楷体" pitchFamily="49" charset="-122"/>
              </a:rPr>
              <a:t>0</a:t>
            </a:r>
            <a:r>
              <a:rPr lang="en-US" altLang="zh-CN" dirty="0">
                <a:latin typeface="楷体" pitchFamily="49" charset="-122"/>
              </a:rPr>
              <a:t>)</a:t>
            </a:r>
            <a:r>
              <a:rPr lang="en-US" altLang="zh-CN" baseline="30000" dirty="0">
                <a:latin typeface="楷体" pitchFamily="49" charset="-122"/>
              </a:rPr>
              <a:t>T</a:t>
            </a:r>
            <a:r>
              <a:rPr lang="zh-CN" altLang="en-US" dirty="0">
                <a:latin typeface="楷体" pitchFamily="49" charset="-122"/>
              </a:rPr>
              <a:t>的方向就是</a:t>
            </a:r>
            <a:r>
              <a:rPr lang="en-US" altLang="zh-CN" dirty="0">
                <a:latin typeface="楷体" pitchFamily="49" charset="-122"/>
              </a:rPr>
              <a:t>f(</a:t>
            </a:r>
            <a:r>
              <a:rPr lang="en-US" altLang="zh-CN" dirty="0" err="1">
                <a:latin typeface="楷体" pitchFamily="49" charset="-122"/>
              </a:rPr>
              <a:t>x,y</a:t>
            </a:r>
            <a:r>
              <a:rPr lang="en-US" altLang="zh-CN" dirty="0">
                <a:latin typeface="楷体" pitchFamily="49" charset="-122"/>
              </a:rPr>
              <a:t>)</a:t>
            </a:r>
            <a:r>
              <a:rPr lang="zh-CN" altLang="en-US" dirty="0">
                <a:latin typeface="楷体" pitchFamily="49" charset="-122"/>
              </a:rPr>
              <a:t>增加最快的地方。</a:t>
            </a:r>
            <a:r>
              <a:rPr lang="zh-CN" altLang="en-US" dirty="0">
                <a:solidFill>
                  <a:srgbClr val="C00000"/>
                </a:solidFill>
                <a:latin typeface="楷体" pitchFamily="49" charset="-122"/>
              </a:rPr>
              <a:t>沿着梯度向量的方向，更加容易找到函数的最大值。</a:t>
            </a:r>
            <a:endParaRPr lang="en-US" altLang="zh-CN" dirty="0">
              <a:solidFill>
                <a:srgbClr val="C00000"/>
              </a:solidFill>
              <a:latin typeface="楷体" pitchFamily="49" charset="-122"/>
            </a:endParaRPr>
          </a:p>
          <a:p>
            <a:pPr lvl="0">
              <a:lnSpc>
                <a:spcPct val="110000"/>
              </a:lnSpc>
            </a:pPr>
            <a:endParaRPr lang="en-US" altLang="zh-CN" dirty="0">
              <a:solidFill>
                <a:srgbClr val="C00000"/>
              </a:solidFill>
              <a:latin typeface="楷体" pitchFamily="49" charset="-122"/>
            </a:endParaRPr>
          </a:p>
          <a:p>
            <a:pPr lvl="0">
              <a:lnSpc>
                <a:spcPct val="110000"/>
              </a:lnSpc>
            </a:pPr>
            <a:r>
              <a:rPr lang="zh-CN" altLang="en-US" dirty="0">
                <a:latin typeface="楷体" pitchFamily="49" charset="-122"/>
              </a:rPr>
              <a:t>反过来说，沿着梯度向量相反的方向，也就是 </a:t>
            </a:r>
            <a:r>
              <a:rPr lang="en-US" altLang="zh-CN" dirty="0">
                <a:latin typeface="楷体" pitchFamily="49" charset="-122"/>
              </a:rPr>
              <a:t>-(∂f/∂x</a:t>
            </a:r>
            <a:r>
              <a:rPr lang="en-US" altLang="zh-CN" baseline="-25000" dirty="0">
                <a:latin typeface="楷体" pitchFamily="49" charset="-122"/>
              </a:rPr>
              <a:t>0</a:t>
            </a:r>
            <a:r>
              <a:rPr lang="en-US" altLang="zh-CN" dirty="0">
                <a:latin typeface="楷体" pitchFamily="49" charset="-122"/>
              </a:rPr>
              <a:t>, ∂f/∂y</a:t>
            </a:r>
            <a:r>
              <a:rPr lang="en-US" altLang="zh-CN" baseline="-25000" dirty="0">
                <a:latin typeface="楷体" pitchFamily="49" charset="-122"/>
              </a:rPr>
              <a:t>0</a:t>
            </a:r>
            <a:r>
              <a:rPr lang="en-US" altLang="zh-CN" dirty="0">
                <a:latin typeface="楷体" pitchFamily="49" charset="-122"/>
              </a:rPr>
              <a:t>)</a:t>
            </a:r>
            <a:r>
              <a:rPr lang="en-US" altLang="zh-CN" baseline="30000" dirty="0">
                <a:latin typeface="楷体" pitchFamily="49" charset="-122"/>
              </a:rPr>
              <a:t>T</a:t>
            </a:r>
            <a:r>
              <a:rPr lang="zh-CN" altLang="en-US" dirty="0">
                <a:latin typeface="楷体" pitchFamily="49" charset="-122"/>
              </a:rPr>
              <a:t>的方向，函数值减少最快，</a:t>
            </a:r>
            <a:r>
              <a:rPr lang="zh-CN" altLang="en-US" dirty="0">
                <a:solidFill>
                  <a:srgbClr val="C00000"/>
                </a:solidFill>
                <a:latin typeface="楷体" pitchFamily="49" charset="-122"/>
              </a:rPr>
              <a:t>也就是更加容易找到函数的最小值。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梯度下降可视化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715436" cy="1571636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最小化代价函数</a:t>
            </a:r>
            <a:r>
              <a:rPr lang="zh-CN" altLang="en-US" dirty="0"/>
              <a:t>时，可以通过</a:t>
            </a:r>
            <a:r>
              <a:rPr lang="zh-CN" altLang="en-US" dirty="0">
                <a:solidFill>
                  <a:srgbClr val="C00000"/>
                </a:solidFill>
              </a:rPr>
              <a:t>梯度下降法</a:t>
            </a:r>
            <a:r>
              <a:rPr lang="zh-CN" altLang="en-US" dirty="0"/>
              <a:t>来一步步的</a:t>
            </a:r>
            <a:r>
              <a:rPr lang="zh-CN" altLang="en-US" dirty="0">
                <a:solidFill>
                  <a:srgbClr val="C00000"/>
                </a:solidFill>
              </a:rPr>
              <a:t>迭代求解</a:t>
            </a:r>
            <a:r>
              <a:rPr lang="zh-CN" altLang="en-US" dirty="0"/>
              <a:t>，得到最小化的损失函数和模型参数值。</a:t>
            </a:r>
            <a:endParaRPr lang="en-US" altLang="zh-CN" dirty="0">
              <a:latin typeface="楷体" pitchFamily="49" charset="-122"/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928934"/>
            <a:ext cx="7161213" cy="35671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梯度下降可视化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715436" cy="1571636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最小化代价函数</a:t>
            </a:r>
            <a:r>
              <a:rPr lang="zh-CN" altLang="en-US" dirty="0"/>
              <a:t>时，可以通过</a:t>
            </a:r>
            <a:r>
              <a:rPr lang="zh-CN" altLang="en-US" dirty="0">
                <a:solidFill>
                  <a:srgbClr val="C00000"/>
                </a:solidFill>
              </a:rPr>
              <a:t>梯度下降法</a:t>
            </a:r>
            <a:r>
              <a:rPr lang="zh-CN" altLang="en-US" dirty="0"/>
              <a:t>来一步步的</a:t>
            </a:r>
            <a:r>
              <a:rPr lang="zh-CN" altLang="en-US" dirty="0">
                <a:solidFill>
                  <a:srgbClr val="C00000"/>
                </a:solidFill>
              </a:rPr>
              <a:t>迭代求解</a:t>
            </a:r>
            <a:r>
              <a:rPr lang="zh-CN" altLang="en-US" dirty="0"/>
              <a:t>，得到最小化的损失函数和模型参数值。</a:t>
            </a:r>
            <a:endParaRPr lang="en-US" altLang="zh-CN" dirty="0">
              <a:latin typeface="楷体" pitchFamily="49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t="14438"/>
          <a:stretch>
            <a:fillRect/>
          </a:stretch>
        </p:blipFill>
        <p:spPr bwMode="auto">
          <a:xfrm>
            <a:off x="857224" y="2916721"/>
            <a:ext cx="7572428" cy="37269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批梯度下降算法</a:t>
            </a:r>
            <a:r>
              <a:rPr lang="en-US" altLang="zh-CN" dirty="0">
                <a:ea typeface="宋体" pitchFamily="2" charset="-122"/>
              </a:rPr>
              <a:t>(BGD)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9001156" cy="3500462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dirty="0">
                <a:latin typeface="楷体" pitchFamily="49" charset="-122"/>
              </a:rPr>
              <a:t>1</a:t>
            </a:r>
            <a:r>
              <a:rPr lang="zh-CN" altLang="en-US" dirty="0">
                <a:latin typeface="楷体" pitchFamily="49" charset="-122"/>
              </a:rPr>
              <a:t>、初始化：使用随机数初始化参数</a:t>
            </a:r>
            <a:endParaRPr lang="en-US" altLang="zh-CN" dirty="0">
              <a:latin typeface="楷体" pitchFamily="49" charset="-122"/>
            </a:endParaRPr>
          </a:p>
          <a:p>
            <a:pPr lvl="0">
              <a:spcBef>
                <a:spcPts val="0"/>
              </a:spcBef>
            </a:pPr>
            <a:r>
              <a:rPr lang="en-US" altLang="zh-CN" dirty="0">
                <a:latin typeface="楷体" pitchFamily="49" charset="-122"/>
              </a:rPr>
              <a:t>2</a:t>
            </a:r>
            <a:r>
              <a:rPr lang="zh-CN" altLang="en-US" dirty="0">
                <a:latin typeface="楷体" pitchFamily="49" charset="-122"/>
              </a:rPr>
              <a:t>、重复以下操作</a:t>
            </a:r>
            <a:endParaRPr lang="en-US" altLang="zh-CN" dirty="0">
              <a:latin typeface="楷体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楷体" pitchFamily="49" charset="-122"/>
              </a:rPr>
              <a:t>基于代价函数</a:t>
            </a:r>
            <a:r>
              <a:rPr lang="en-US" altLang="zh-CN" sz="2800" i="1" dirty="0">
                <a:latin typeface="楷体" pitchFamily="49" charset="-122"/>
              </a:rPr>
              <a:t>J</a:t>
            </a:r>
            <a:r>
              <a:rPr lang="en-US" altLang="zh-CN" sz="2800" dirty="0">
                <a:latin typeface="楷体" pitchFamily="49" charset="-122"/>
              </a:rPr>
              <a:t> </a:t>
            </a:r>
            <a:r>
              <a:rPr lang="zh-CN" altLang="en-US" sz="2800" dirty="0">
                <a:latin typeface="楷体" pitchFamily="49" charset="-122"/>
              </a:rPr>
              <a:t>算梯度，如参数</a:t>
            </a:r>
            <a:r>
              <a:rPr lang="en-US" altLang="zh-CN" sz="2800" i="1" dirty="0">
                <a:latin typeface="楷体" pitchFamily="49" charset="-122"/>
              </a:rPr>
              <a:t>b</a:t>
            </a:r>
            <a:r>
              <a:rPr lang="en-US" altLang="zh-CN" sz="2800" baseline="-25000" dirty="0">
                <a:latin typeface="楷体" pitchFamily="49" charset="-122"/>
              </a:rPr>
              <a:t>1</a:t>
            </a:r>
            <a:r>
              <a:rPr lang="zh-CN" altLang="en-US" sz="2800" dirty="0">
                <a:latin typeface="楷体" pitchFamily="49" charset="-122"/>
              </a:rPr>
              <a:t>的偏导值为</a:t>
            </a:r>
            <a:endParaRPr lang="en-US" altLang="zh-CN" sz="2800" dirty="0">
              <a:latin typeface="楷体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楷体" pitchFamily="49" charset="-122"/>
              </a:rPr>
              <a:t>以学习率 </a:t>
            </a:r>
            <a:r>
              <a:rPr lang="en-US" altLang="zh-CN" sz="2800" i="1" dirty="0" err="1"/>
              <a:t>lr</a:t>
            </a:r>
            <a:r>
              <a:rPr lang="en-US" altLang="zh-CN" sz="2800" i="1" dirty="0"/>
              <a:t> </a:t>
            </a:r>
            <a:r>
              <a:rPr lang="zh-CN" altLang="en-US" sz="2800" dirty="0"/>
              <a:t>更新</a:t>
            </a:r>
            <a:r>
              <a:rPr lang="zh-CN" altLang="en-US" sz="2800" dirty="0">
                <a:latin typeface="楷体" pitchFamily="49" charset="-122"/>
              </a:rPr>
              <a:t>参数，如</a:t>
            </a:r>
            <a:endParaRPr lang="en-US" altLang="zh-CN" sz="2800" dirty="0">
              <a:latin typeface="楷体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楷体" pitchFamily="49" charset="-122"/>
              </a:rPr>
              <a:t>达到终止条件则结束，否则继续步骤</a:t>
            </a:r>
            <a:r>
              <a:rPr lang="en-US" altLang="zh-CN" sz="2800" dirty="0">
                <a:latin typeface="楷体" pitchFamily="49" charset="-122"/>
              </a:rPr>
              <a:t>2</a:t>
            </a:r>
          </a:p>
          <a:p>
            <a:pPr lvl="0">
              <a:spcBef>
                <a:spcPts val="0"/>
              </a:spcBef>
            </a:pPr>
            <a:r>
              <a:rPr lang="en-US" altLang="zh-CN" dirty="0">
                <a:latin typeface="楷体" pitchFamily="49" charset="-122"/>
              </a:rPr>
              <a:t>3</a:t>
            </a:r>
            <a:r>
              <a:rPr lang="zh-CN" altLang="en-US" dirty="0">
                <a:latin typeface="楷体" pitchFamily="49" charset="-122"/>
              </a:rPr>
              <a:t>、输出最终结果</a:t>
            </a:r>
            <a:endParaRPr lang="en-US" altLang="zh-CN" dirty="0">
              <a:latin typeface="楷体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215338" y="2483078"/>
          <a:ext cx="633418" cy="80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0" name="Equation" r:id="rId3" imgW="253800" imgH="431640" progId="Equation.DSMT4">
                  <p:embed/>
                </p:oleObj>
              </mc:Choice>
              <mc:Fallback>
                <p:oleObj name="Equation" r:id="rId3" imgW="25380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38" y="2483078"/>
                        <a:ext cx="633418" cy="8030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5214942" y="2928934"/>
          <a:ext cx="2604153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1" name="Equation" r:id="rId5" imgW="977760" imgH="431640" progId="Equation.DSMT4">
                  <p:embed/>
                </p:oleObj>
              </mc:Choice>
              <mc:Fallback>
                <p:oleObj name="Equation" r:id="rId5" imgW="97776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2928934"/>
                        <a:ext cx="2604153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5786454"/>
            <a:ext cx="8572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训练集中所有实例走一遍，计算代价，继而计算梯度，最后更新一次参数。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272960"/>
              </p:ext>
            </p:extLst>
          </p:nvPr>
        </p:nvGraphicFramePr>
        <p:xfrm>
          <a:off x="3572706" y="4780792"/>
          <a:ext cx="51435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2" name="Equation" r:id="rId7" imgW="1790640" imgH="431640" progId="Equation.DSMT4">
                  <p:embed/>
                </p:oleObj>
              </mc:Choice>
              <mc:Fallback>
                <p:oleObj name="Equation" r:id="rId7" imgW="179064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706" y="4780792"/>
                        <a:ext cx="51435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批梯度下降算法</a:t>
            </a:r>
            <a:r>
              <a:rPr lang="en-US" altLang="zh-CN" dirty="0">
                <a:ea typeface="宋体" pitchFamily="2" charset="-122"/>
              </a:rPr>
              <a:t>(BGD)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786874" cy="1214446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dirty="0">
                <a:latin typeface="楷体" pitchFamily="49" charset="-122"/>
              </a:rPr>
              <a:t>每一次的参数更新都用到了所有的训练数据，如果训练数据非常多的话，是非常耗时的。</a:t>
            </a:r>
            <a:endParaRPr lang="en-US" altLang="zh-CN" dirty="0">
              <a:latin typeface="楷体" pitchFamily="49" charset="-122"/>
            </a:endParaRPr>
          </a:p>
        </p:txBody>
      </p:sp>
      <p:pic>
        <p:nvPicPr>
          <p:cNvPr id="135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88591"/>
            <a:ext cx="6715172" cy="432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cx_xm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wcx_xmu</Template>
  <TotalTime>12602</TotalTime>
  <Words>1020</Words>
  <Application>Microsoft Office PowerPoint</Application>
  <PresentationFormat>全屏显示(4:3)</PresentationFormat>
  <Paragraphs>104</Paragraphs>
  <Slides>36</Slides>
  <Notes>0</Notes>
  <HiddenSlides>5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Arial Unicode MS</vt:lpstr>
      <vt:lpstr>楷体</vt:lpstr>
      <vt:lpstr>微软雅黑</vt:lpstr>
      <vt:lpstr>Arial</vt:lpstr>
      <vt:lpstr>Calibri</vt:lpstr>
      <vt:lpstr>Times New Roman</vt:lpstr>
      <vt:lpstr>wcx_xmu</vt:lpstr>
      <vt:lpstr>Equation</vt:lpstr>
      <vt:lpstr>第3讲 神经网络基础二</vt:lpstr>
      <vt:lpstr>内容</vt:lpstr>
      <vt:lpstr>四、梯度下降  Gradient Descent</vt:lpstr>
      <vt:lpstr>什么是梯度？</vt:lpstr>
      <vt:lpstr>梯度的几何意义？</vt:lpstr>
      <vt:lpstr>梯度下降可视化</vt:lpstr>
      <vt:lpstr>梯度下降可视化</vt:lpstr>
      <vt:lpstr>批梯度下降算法(BGD)</vt:lpstr>
      <vt:lpstr>批梯度下降算法(BGD)</vt:lpstr>
      <vt:lpstr>随机梯度下降算法(SGD)</vt:lpstr>
      <vt:lpstr>随机梯度下降算法(SGD)</vt:lpstr>
      <vt:lpstr>小批量梯度下降算法(MBGD)</vt:lpstr>
      <vt:lpstr>梯度下降算法(MGD, SGD, MBGD)</vt:lpstr>
      <vt:lpstr>梯度下降算法(MGD, SGD, MBGD)</vt:lpstr>
      <vt:lpstr>MBGD也方便计算</vt:lpstr>
      <vt:lpstr>梯度下降算法</vt:lpstr>
      <vt:lpstr>五、后向传播* Back-propagation</vt:lpstr>
      <vt:lpstr>直接求梯度</vt:lpstr>
      <vt:lpstr>神经元</vt:lpstr>
      <vt:lpstr>链式法则 Chain rule</vt:lpstr>
      <vt:lpstr>前向(馈)计算与后向传播</vt:lpstr>
      <vt:lpstr>前向(馈)计算与后向传播</vt:lpstr>
      <vt:lpstr>自动求梯度</vt:lpstr>
      <vt:lpstr>自动求梯度的原理</vt:lpstr>
      <vt:lpstr>自动求导示例</vt:lpstr>
      <vt:lpstr>六、其他</vt:lpstr>
      <vt:lpstr>超参数(hyper parameter)</vt:lpstr>
      <vt:lpstr>超参数(hyper parameter)</vt:lpstr>
      <vt:lpstr>超参数(hyper parameter)</vt:lpstr>
      <vt:lpstr>小结</vt:lpstr>
      <vt:lpstr>PowerPoint 演示文稿</vt:lpstr>
      <vt:lpstr>链式法则示例1</vt:lpstr>
      <vt:lpstr>链式法则示例2</vt:lpstr>
      <vt:lpstr>链式法则示例2</vt:lpstr>
      <vt:lpstr>后向传播</vt:lpstr>
      <vt:lpstr>计算梯度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</dc:title>
  <dc:creator>cx wu</dc:creator>
  <cp:lastModifiedBy>cx wu</cp:lastModifiedBy>
  <cp:revision>2350</cp:revision>
  <dcterms:created xsi:type="dcterms:W3CDTF">2015-10-14T03:01:33Z</dcterms:created>
  <dcterms:modified xsi:type="dcterms:W3CDTF">2022-03-07T14:16:24Z</dcterms:modified>
</cp:coreProperties>
</file>