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81" r:id="rId3"/>
    <p:sldId id="483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7" r:id="rId16"/>
    <p:sldId id="496" r:id="rId17"/>
    <p:sldId id="499" r:id="rId18"/>
    <p:sldId id="498" r:id="rId19"/>
    <p:sldId id="500" r:id="rId20"/>
    <p:sldId id="501" r:id="rId21"/>
    <p:sldId id="502" r:id="rId22"/>
    <p:sldId id="503" r:id="rId23"/>
    <p:sldId id="504" r:id="rId24"/>
    <p:sldId id="506" r:id="rId25"/>
    <p:sldId id="505" r:id="rId26"/>
    <p:sldId id="507" r:id="rId27"/>
    <p:sldId id="484" r:id="rId28"/>
    <p:sldId id="508" r:id="rId29"/>
    <p:sldId id="454" r:id="rId30"/>
    <p:sldId id="455" r:id="rId31"/>
    <p:sldId id="509" r:id="rId32"/>
    <p:sldId id="510" r:id="rId33"/>
    <p:sldId id="457" r:id="rId34"/>
    <p:sldId id="458" r:id="rId35"/>
    <p:sldId id="474" r:id="rId36"/>
    <p:sldId id="461" r:id="rId37"/>
    <p:sldId id="511" r:id="rId38"/>
    <p:sldId id="475" r:id="rId39"/>
    <p:sldId id="462" r:id="rId40"/>
    <p:sldId id="463" r:id="rId41"/>
    <p:sldId id="464" r:id="rId42"/>
    <p:sldId id="476" r:id="rId43"/>
    <p:sldId id="43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441" autoAdjust="0"/>
    <p:restoredTop sz="91466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8A81-4E03-40F9-998A-3B3CE58A4273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A476-8322-4A22-B6C0-649EFBFC4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5373F-B230-4BD2-AF2D-E0B739192EF9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CE83-7800-41A6-8C5E-FA60A5C1D3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44595"/>
            <a:ext cx="9144000" cy="1470025"/>
          </a:xfrm>
          <a:solidFill>
            <a:schemeClr val="bg1"/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066800"/>
            <a:ext cx="8786842" cy="76184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C:\Users\cx\Desktop\交大图片\u=3335902518,759714069&amp;fm=26&amp;gp=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170"/>
            <a:ext cx="2686050" cy="819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429520" y="42860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i="0" dirty="0" smtClean="0">
                <a:latin typeface="楷体" pitchFamily="49" charset="-122"/>
                <a:ea typeface="楷体" pitchFamily="49" charset="-122"/>
              </a:rPr>
              <a:t>软件学院</a:t>
            </a:r>
            <a:endParaRPr lang="zh-CN" altLang="en-US" sz="2200" b="0" i="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350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021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802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327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3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622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42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314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835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039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917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569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2021/3/20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78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py.org.cn/user/quickstar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mpy.org.cn/user/quickstart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numpy.org.c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njey/pytorch-tutorial" TargetMode="External"/><Relationship Id="rId2" Type="http://schemas.openxmlformats.org/officeDocument/2006/relationships/hyperlink" Target="https://github.com/zergtant/pytorch-handboo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7335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a typeface="楷体" pitchFamily="49" charset="-122"/>
              </a:rPr>
              <a:t>Numpy&amp;Pytorch 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编程基础</a:t>
            </a:r>
            <a:endParaRPr lang="zh-CN" altLang="en-US" sz="3200" dirty="0"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通用函数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7858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提供熟悉的数学函数，例如</a:t>
            </a:r>
            <a:r>
              <a:rPr lang="en-US" altLang="zh-CN" dirty="0" smtClean="0"/>
              <a:t>sin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</a:t>
            </a:r>
            <a:endParaRPr lang="zh-CN" altLang="en-US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757639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78"/>
            <a:ext cx="871543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索引、切片和迭代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121444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一维</a:t>
            </a:r>
            <a:r>
              <a:rPr lang="zh-CN" altLang="en-US" dirty="0" smtClean="0"/>
              <a:t>的数组可以进行索引、切片和迭代操作，就像列表和其他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序列类型一样。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b="49636"/>
          <a:stretch>
            <a:fillRect/>
          </a:stretch>
        </p:blipFill>
        <p:spPr bwMode="auto">
          <a:xfrm>
            <a:off x="428596" y="2428868"/>
            <a:ext cx="792961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索引、切片和迭代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121444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多维</a:t>
            </a:r>
            <a:r>
              <a:rPr lang="zh-CN" altLang="en-US" dirty="0" smtClean="0"/>
              <a:t>的数组每维可以有一个索引，这些索引以逗号​​分隔的元组给出。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 b="34119"/>
          <a:stretch>
            <a:fillRect/>
          </a:stretch>
        </p:blipFill>
        <p:spPr bwMode="auto">
          <a:xfrm>
            <a:off x="642910" y="2357430"/>
            <a:ext cx="764386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形状</a:t>
            </a:r>
            <a:r>
              <a:rPr lang="zh-CN" altLang="en-US" sz="4000" dirty="0" smtClean="0">
                <a:ea typeface="微软雅黑" pitchFamily="34" charset="-122"/>
              </a:rPr>
              <a:t>操纵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114300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改变</a:t>
            </a:r>
            <a:r>
              <a:rPr lang="zh-CN" altLang="en-US" b="1" dirty="0" smtClean="0"/>
              <a:t>数组的</a:t>
            </a:r>
            <a:r>
              <a:rPr lang="zh-CN" altLang="en-US" b="1" dirty="0" smtClean="0"/>
              <a:t>形状：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个数组的形状是</a:t>
            </a:r>
            <a:r>
              <a:rPr lang="zh-CN" altLang="en-US" dirty="0" smtClean="0"/>
              <a:t>由每维的</a:t>
            </a:r>
            <a:r>
              <a:rPr lang="zh-CN" altLang="en-US" dirty="0" smtClean="0"/>
              <a:t>元素数量决定</a:t>
            </a:r>
            <a:r>
              <a:rPr lang="zh-CN" altLang="en-US" dirty="0" smtClean="0"/>
              <a:t>的。</a:t>
            </a:r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678661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形状</a:t>
            </a:r>
            <a:r>
              <a:rPr lang="zh-CN" altLang="en-US" sz="4000" dirty="0" smtClean="0">
                <a:ea typeface="微软雅黑" pitchFamily="34" charset="-122"/>
              </a:rPr>
              <a:t>操纵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6429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可以使用</a:t>
            </a:r>
            <a:r>
              <a:rPr lang="zh-CN" altLang="en-US" dirty="0" smtClean="0"/>
              <a:t>各种命令更改数组的形状。</a:t>
            </a:r>
          </a:p>
          <a:p>
            <a:endParaRPr lang="zh-CN" altLang="en-US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64386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数组堆叠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6429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几</a:t>
            </a:r>
            <a:r>
              <a:rPr lang="zh-CN" altLang="en-US" dirty="0" smtClean="0"/>
              <a:t>个数组可以沿不同的轴堆叠在一起</a:t>
            </a:r>
          </a:p>
          <a:p>
            <a:endParaRPr lang="zh-CN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64386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数组拆分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6429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 smtClean="0"/>
              <a:t>沿数组的水平轴拆分数组</a:t>
            </a:r>
          </a:p>
          <a:p>
            <a:endParaRPr lang="zh-CN" altLang="en-US" dirty="0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42968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拷贝</a:t>
            </a:r>
            <a:r>
              <a:rPr lang="zh-CN" altLang="en-US" sz="4000" dirty="0" smtClean="0">
                <a:ea typeface="微软雅黑" pitchFamily="34" charset="-122"/>
              </a:rPr>
              <a:t>和</a:t>
            </a:r>
            <a:r>
              <a:rPr lang="zh-CN" altLang="en-US" sz="4000" dirty="0" smtClean="0">
                <a:ea typeface="微软雅黑" pitchFamily="34" charset="-122"/>
              </a:rPr>
              <a:t>视图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17145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zh-CN" altLang="en-US" dirty="0" smtClean="0"/>
              <a:t>计算和操作数组时，有时会将数据复制到新数组中，有时则不会</a:t>
            </a:r>
            <a:r>
              <a:rPr lang="zh-CN" altLang="en-US" dirty="0" smtClean="0"/>
              <a:t>。</a:t>
            </a:r>
            <a:r>
              <a:rPr lang="zh-CN" altLang="en-US" dirty="0" smtClean="0"/>
              <a:t>有三种情况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完全不</a:t>
            </a:r>
            <a:r>
              <a:rPr lang="zh-CN" altLang="en-US" b="1" dirty="0" smtClean="0"/>
              <a:t>复制，</a:t>
            </a:r>
            <a:r>
              <a:rPr lang="zh-CN" altLang="en-US" b="1" dirty="0" smtClean="0"/>
              <a:t>视图或浅</a:t>
            </a:r>
            <a:r>
              <a:rPr lang="zh-CN" altLang="en-US" b="1" dirty="0" smtClean="0"/>
              <a:t>拷贝，</a:t>
            </a:r>
            <a:r>
              <a:rPr lang="zh-CN" altLang="en-US" b="1" dirty="0" smtClean="0"/>
              <a:t>深</a:t>
            </a:r>
            <a:r>
              <a:rPr lang="zh-CN" altLang="en-US" b="1" dirty="0" smtClean="0"/>
              <a:t>拷贝。</a:t>
            </a:r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76438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拷贝</a:t>
            </a:r>
            <a:r>
              <a:rPr lang="zh-CN" altLang="en-US" sz="4000" dirty="0" smtClean="0">
                <a:ea typeface="微软雅黑" pitchFamily="34" charset="-122"/>
              </a:rPr>
              <a:t>和</a:t>
            </a:r>
            <a:r>
              <a:rPr lang="zh-CN" altLang="en-US" sz="4000" dirty="0" smtClean="0">
                <a:ea typeface="微软雅黑" pitchFamily="34" charset="-122"/>
              </a:rPr>
              <a:t>视图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107157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 smtClean="0"/>
              <a:t>视图</a:t>
            </a:r>
            <a:r>
              <a:rPr lang="zh-CN" altLang="en-US" b="1" dirty="0" smtClean="0"/>
              <a:t>或浅</a:t>
            </a:r>
            <a:r>
              <a:rPr lang="zh-CN" altLang="en-US" b="1" dirty="0" smtClean="0"/>
              <a:t>拷贝：</a:t>
            </a:r>
            <a:r>
              <a:rPr lang="zh-CN" altLang="en-US" dirty="0" smtClean="0"/>
              <a:t>不同的数组对象可以共享相同的数据。该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方法创建一个查看相同数据的新数组对象。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 smtClean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14686"/>
            <a:ext cx="307183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285992"/>
            <a:ext cx="435771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拷贝</a:t>
            </a:r>
            <a:r>
              <a:rPr lang="zh-CN" altLang="en-US" sz="4000" dirty="0" smtClean="0">
                <a:ea typeface="微软雅黑" pitchFamily="34" charset="-122"/>
              </a:rPr>
              <a:t>和</a:t>
            </a:r>
            <a:r>
              <a:rPr lang="zh-CN" altLang="en-US" sz="4000" dirty="0" smtClean="0">
                <a:ea typeface="微软雅黑" pitchFamily="34" charset="-122"/>
              </a:rPr>
              <a:t>视图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6429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 b="1" dirty="0" smtClean="0"/>
              <a:t>深拷贝：</a:t>
            </a:r>
            <a:r>
              <a:rPr lang="zh-CN" altLang="en-US" sz="2800" dirty="0" smtClean="0"/>
              <a:t>该</a:t>
            </a:r>
            <a:r>
              <a:rPr lang="en-US" altLang="zh-CN" sz="2800" dirty="0" smtClean="0"/>
              <a:t>copy</a:t>
            </a:r>
            <a:r>
              <a:rPr lang="zh-CN" altLang="en-US" sz="2800" dirty="0" smtClean="0"/>
              <a:t>方法生成数组及其数据的完整副本。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zh-CN" altLang="en-US" sz="2800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571504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505076"/>
            <a:ext cx="8229600" cy="1924056"/>
          </a:xfrm>
        </p:spPr>
        <p:txBody>
          <a:bodyPr>
            <a:noAutofit/>
          </a:bodyPr>
          <a:lstStyle/>
          <a:p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一、</a:t>
            </a:r>
            <a:r>
              <a:rPr lang="en-US" altLang="zh-CN" sz="4400" dirty="0" smtClean="0">
                <a:ea typeface="宋体" pitchFamily="2" charset="-122"/>
              </a:rPr>
              <a:t>Numpy </a:t>
            </a:r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基础</a:t>
            </a:r>
            <a:r>
              <a:rPr lang="en-US" altLang="zh-CN" sz="44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44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4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ea typeface="楷体" pitchFamily="49" charset="-122"/>
                <a:hlinkClick r:id="rId2"/>
              </a:rPr>
              <a:t>https://</a:t>
            </a:r>
            <a:r>
              <a:rPr lang="en-US" altLang="zh-CN" sz="2400" dirty="0" smtClean="0">
                <a:ea typeface="楷体" pitchFamily="49" charset="-122"/>
                <a:hlinkClick r:id="rId2"/>
              </a:rPr>
              <a:t>www.numpy.org.cn/user/quickstart.html</a:t>
            </a:r>
            <a:r>
              <a:rPr lang="en-US" altLang="zh-CN" sz="2400" dirty="0" smtClean="0">
                <a:ea typeface="楷体" pitchFamily="49" charset="-122"/>
              </a:rPr>
              <a:t/>
            </a:r>
            <a:br>
              <a:rPr lang="en-US" altLang="zh-CN" sz="2400" dirty="0" smtClean="0">
                <a:ea typeface="楷体" pitchFamily="49" charset="-122"/>
              </a:rPr>
            </a:br>
            <a:r>
              <a:rPr lang="zh-CN" altLang="en-US" sz="3200" dirty="0" smtClean="0">
                <a:ea typeface="楷体" pitchFamily="49" charset="-122"/>
              </a:rPr>
              <a:t>快速入门</a:t>
            </a:r>
            <a:endParaRPr lang="zh-CN" altLang="en-US" sz="3200" dirty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功能</a:t>
            </a:r>
            <a:r>
              <a:rPr lang="zh-CN" altLang="en-US" sz="4000" dirty="0" smtClean="0">
                <a:ea typeface="微软雅黑" pitchFamily="34" charset="-122"/>
              </a:rPr>
              <a:t>和方法</a:t>
            </a:r>
            <a:r>
              <a:rPr lang="zh-CN" altLang="en-US" sz="4000" dirty="0" smtClean="0">
                <a:ea typeface="微软雅黑" pitchFamily="34" charset="-122"/>
              </a:rPr>
              <a:t>概述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64399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广播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37147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 smtClean="0"/>
              <a:t>广播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Broadcasting</a:t>
            </a:r>
            <a:r>
              <a:rPr lang="zh-CN" altLang="en-US" sz="2800" dirty="0" smtClean="0"/>
              <a:t>）描述了 </a:t>
            </a:r>
            <a:r>
              <a:rPr lang="en-US" altLang="zh-CN" sz="2800" dirty="0" err="1" smtClean="0"/>
              <a:t>numpy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如何在算术运算期间处理具有不同形状的数组。受某些约束的影响，较小的数组在较大的数组上“广播”，以便它们具有兼容的形状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/>
              <a:t>NumPy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操作通常在逐个元素的基础上在数组对上完成。在最简单的情况下，两个数组必须具有完全相同的</a:t>
            </a:r>
            <a:r>
              <a:rPr lang="zh-CN" altLang="en-US" sz="2800" dirty="0" smtClean="0"/>
              <a:t>形状。</a:t>
            </a:r>
            <a:endParaRPr lang="zh-CN" altLang="en-US" sz="2800" dirty="0" smtClean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929198"/>
            <a:ext cx="592935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广播</a:t>
            </a:r>
            <a:r>
              <a:rPr lang="zh-CN" altLang="en-US" sz="4000" dirty="0" smtClean="0"/>
              <a:t>一般</a:t>
            </a:r>
            <a:r>
              <a:rPr lang="zh-CN" altLang="en-US" sz="4000" dirty="0" smtClean="0">
                <a:ea typeface="微软雅黑" pitchFamily="34" charset="-122"/>
              </a:rPr>
              <a:t>规则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1285884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在</a:t>
            </a:r>
            <a:r>
              <a:rPr lang="zh-CN" altLang="en-US" sz="2800" dirty="0" smtClean="0"/>
              <a:t>两个数组上运行时，</a:t>
            </a:r>
            <a:r>
              <a:rPr lang="en-US" altLang="zh-CN" sz="2800" dirty="0" err="1" smtClean="0"/>
              <a:t>NumPy</a:t>
            </a:r>
            <a:r>
              <a:rPr lang="zh-CN" altLang="en-US" sz="2800" dirty="0" smtClean="0"/>
              <a:t>会逐元素地比较它们的形状。它从尾随尺寸开始，并向前发展。两个尺寸兼容</a:t>
            </a:r>
            <a:r>
              <a:rPr lang="zh-CN" altLang="en-US" sz="2800" dirty="0" smtClean="0"/>
              <a:t>时他们</a:t>
            </a:r>
            <a:r>
              <a:rPr lang="zh-CN" altLang="en-US" sz="2800" dirty="0" smtClean="0"/>
              <a:t>是平等的，</a:t>
            </a:r>
            <a:r>
              <a:rPr lang="zh-CN" altLang="en-US" sz="2800" dirty="0" smtClean="0"/>
              <a:t>或者其中</a:t>
            </a:r>
            <a:r>
              <a:rPr lang="zh-CN" altLang="en-US" sz="2800" dirty="0" smtClean="0"/>
              <a:t>一个是</a:t>
            </a:r>
            <a:r>
              <a:rPr lang="en-US" altLang="zh-CN" sz="2800" dirty="0" smtClean="0"/>
              <a:t>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800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714620"/>
            <a:ext cx="566792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643446"/>
            <a:ext cx="564360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广播实例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307183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285860"/>
            <a:ext cx="514353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214818"/>
            <a:ext cx="514353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索引技巧</a:t>
            </a:r>
            <a:endParaRPr lang="zh-CN" altLang="en-US" sz="4000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14287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 err="1" smtClean="0"/>
              <a:t>NumPy</a:t>
            </a:r>
            <a:r>
              <a:rPr lang="zh-CN" altLang="en-US" sz="2800" dirty="0" smtClean="0"/>
              <a:t>提供比常规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序列更多的索引功能。除了通过整数和切片进行索引之外，正如我们之前看到的，数组可以由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整数数组</a:t>
            </a:r>
            <a:r>
              <a:rPr lang="zh-CN" altLang="en-US" sz="2800" dirty="0" smtClean="0"/>
              <a:t>和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布尔数组</a:t>
            </a:r>
            <a:r>
              <a:rPr lang="zh-CN" altLang="en-US" sz="2800" dirty="0" smtClean="0"/>
              <a:t>索引。</a:t>
            </a:r>
            <a:endParaRPr lang="en-US" altLang="zh-CN" sz="28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800" dirty="0" smtClean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14686"/>
            <a:ext cx="350046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714620"/>
            <a:ext cx="428628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熟悉</a:t>
            </a:r>
            <a:r>
              <a:rPr lang="zh-CN" altLang="en-US" sz="4000" dirty="0" smtClean="0">
                <a:ea typeface="微软雅黑" pitchFamily="34" charset="-122"/>
              </a:rPr>
              <a:t>下面两部分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 t="13034"/>
          <a:stretch>
            <a:fillRect/>
          </a:stretch>
        </p:blipFill>
        <p:spPr bwMode="auto">
          <a:xfrm>
            <a:off x="2357422" y="1428737"/>
            <a:ext cx="371477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2357422" y="2071678"/>
            <a:ext cx="3214710" cy="121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71604" y="6039169"/>
            <a:ext cx="635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楷体" pitchFamily="49" charset="-122"/>
                <a:hlinkClick r:id="rId3"/>
              </a:rPr>
              <a:t>https://www.numpy.org.cn/user/quickstart.html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更多内容 </a:t>
            </a:r>
            <a:r>
              <a:rPr lang="en-US" altLang="zh-CN" sz="4000" dirty="0" smtClean="0">
                <a:ea typeface="楷体" pitchFamily="49" charset="-122"/>
                <a:hlinkClick r:id="rId2"/>
              </a:rPr>
              <a:t>https</a:t>
            </a:r>
            <a:r>
              <a:rPr lang="en-US" altLang="zh-CN" sz="4000" dirty="0" smtClean="0">
                <a:ea typeface="楷体" pitchFamily="49" charset="-122"/>
                <a:hlinkClick r:id="rId2"/>
              </a:rPr>
              <a:t>://www.numpy.org.cn</a:t>
            </a:r>
            <a:r>
              <a:rPr lang="en-US" altLang="zh-CN" sz="4000" dirty="0" smtClean="0">
                <a:ea typeface="楷体" pitchFamily="49" charset="-122"/>
                <a:hlinkClick r:id="rId2"/>
              </a:rPr>
              <a:t>/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 b="9705"/>
          <a:stretch>
            <a:fillRect/>
          </a:stretch>
        </p:blipFill>
        <p:spPr bwMode="auto">
          <a:xfrm>
            <a:off x="142844" y="1302718"/>
            <a:ext cx="8780463" cy="541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505076"/>
            <a:ext cx="8229600" cy="2424122"/>
          </a:xfrm>
        </p:spPr>
        <p:txBody>
          <a:bodyPr>
            <a:noAutofit/>
          </a:bodyPr>
          <a:lstStyle/>
          <a:p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二、</a:t>
            </a:r>
            <a:r>
              <a:rPr lang="en-US" altLang="zh-CN" sz="4400" dirty="0" smtClean="0">
                <a:ea typeface="宋体" pitchFamily="2" charset="-122"/>
              </a:rPr>
              <a:t>Pytorch </a:t>
            </a:r>
            <a:r>
              <a:rPr lang="zh-CN" altLang="en-US" sz="4400" dirty="0" smtClean="0">
                <a:latin typeface="楷体" pitchFamily="49" charset="-122"/>
                <a:ea typeface="楷体" pitchFamily="49" charset="-122"/>
              </a:rPr>
              <a:t>基础</a:t>
            </a:r>
            <a:r>
              <a:rPr lang="en-US" altLang="zh-CN" sz="440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440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4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ea typeface="楷体" pitchFamily="49" charset="-122"/>
                <a:hlinkClick r:id="rId2"/>
              </a:rPr>
              <a:t>https://pytorch.org/  </a:t>
            </a:r>
            <a:r>
              <a:rPr lang="en-US" altLang="zh-CN" sz="2400" dirty="0" smtClean="0">
                <a:ea typeface="楷体" pitchFamily="49" charset="-122"/>
              </a:rPr>
              <a:t/>
            </a:r>
            <a:br>
              <a:rPr lang="en-US" altLang="zh-CN" sz="2400" dirty="0" smtClean="0">
                <a:ea typeface="楷体" pitchFamily="49" charset="-122"/>
              </a:rPr>
            </a:br>
            <a:r>
              <a:rPr lang="en-US" altLang="zh-CN" sz="2400" dirty="0" smtClean="0">
                <a:ea typeface="楷体" pitchFamily="49" charset="-122"/>
                <a:hlinkClick r:id="rId2"/>
              </a:rPr>
              <a:t>https</a:t>
            </a:r>
            <a:r>
              <a:rPr lang="en-US" altLang="zh-CN" sz="2400" dirty="0" smtClean="0">
                <a:ea typeface="楷体" pitchFamily="49" charset="-122"/>
                <a:hlinkClick r:id="rId2"/>
              </a:rPr>
              <a:t>://github.com/zergtant/pytorch-handbook</a:t>
            </a:r>
            <a:r>
              <a:rPr lang="en-US" altLang="zh-CN" sz="2400" dirty="0" smtClean="0">
                <a:ea typeface="楷体" pitchFamily="49" charset="-122"/>
              </a:rPr>
              <a:t/>
            </a:r>
            <a:br>
              <a:rPr lang="en-US" altLang="zh-CN" sz="2400" dirty="0" smtClean="0">
                <a:ea typeface="楷体" pitchFamily="49" charset="-122"/>
              </a:rPr>
            </a:br>
            <a:r>
              <a:rPr lang="en-US" altLang="zh-CN" sz="2400" dirty="0" smtClean="0">
                <a:ea typeface="楷体" pitchFamily="49" charset="-122"/>
                <a:hlinkClick r:id="rId3"/>
              </a:rPr>
              <a:t> https://github.com/yunjey/pytorch-tutorial</a:t>
            </a:r>
            <a:endParaRPr lang="zh-CN" altLang="en-US" sz="2400" dirty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60</a:t>
            </a:r>
            <a:r>
              <a:rPr lang="zh-CN" altLang="en-US" dirty="0" smtClean="0"/>
              <a:t>分钟快速入门 </a:t>
            </a:r>
            <a:r>
              <a:rPr lang="en-US" altLang="zh-CN" dirty="0" smtClean="0"/>
              <a:t>(</a:t>
            </a:r>
            <a:r>
              <a:rPr lang="zh-CN" altLang="en-US" dirty="0" smtClean="0"/>
              <a:t>官方</a:t>
            </a:r>
            <a:r>
              <a:rPr lang="en-US" altLang="zh-CN" dirty="0" smtClean="0"/>
              <a:t>)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 r="8400"/>
          <a:stretch>
            <a:fillRect/>
          </a:stretch>
        </p:blipFill>
        <p:spPr bwMode="auto">
          <a:xfrm>
            <a:off x="642910" y="1571612"/>
            <a:ext cx="750099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Pytorch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2857520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PyTorch</a:t>
            </a:r>
            <a:r>
              <a:rPr lang="zh-CN" altLang="en-US" sz="3600" dirty="0" smtClean="0"/>
              <a:t>是一个基于</a:t>
            </a:r>
            <a:r>
              <a:rPr lang="en-US" altLang="zh-CN" sz="3600" dirty="0" smtClean="0"/>
              <a:t>python</a:t>
            </a:r>
            <a:r>
              <a:rPr lang="zh-CN" altLang="en-US" sz="3600" dirty="0" smtClean="0"/>
              <a:t>的科学计算包，主要针对两类人群：</a:t>
            </a:r>
          </a:p>
          <a:p>
            <a:pPr lvl="1"/>
            <a:r>
              <a:rPr lang="zh-CN" altLang="en-US" sz="3000" dirty="0" smtClean="0"/>
              <a:t>作为</a:t>
            </a:r>
            <a:r>
              <a:rPr lang="zh-CN" altLang="en-US" sz="3000" dirty="0" smtClean="0"/>
              <a:t>一个高灵活性、速度快的深度学习</a:t>
            </a:r>
            <a:r>
              <a:rPr lang="zh-CN" altLang="en-US" sz="3000" dirty="0" smtClean="0"/>
              <a:t>平台。</a:t>
            </a:r>
            <a:endParaRPr lang="zh-CN" altLang="en-US" sz="3000" dirty="0" smtClean="0"/>
          </a:p>
          <a:p>
            <a:pPr lvl="1"/>
            <a:r>
              <a:rPr lang="zh-CN" altLang="en-US" sz="3000" b="1" dirty="0" smtClean="0">
                <a:solidFill>
                  <a:srgbClr val="C00000"/>
                </a:solidFill>
              </a:rPr>
              <a:t>作为</a:t>
            </a:r>
            <a:r>
              <a:rPr lang="en-US" altLang="zh-CN" sz="3000" b="1" dirty="0" err="1" smtClean="0">
                <a:solidFill>
                  <a:srgbClr val="C00000"/>
                </a:solidFill>
              </a:rPr>
              <a:t>NumPy</a:t>
            </a:r>
            <a:r>
              <a:rPr lang="zh-CN" altLang="en-US" sz="3000" b="1" dirty="0" smtClean="0">
                <a:solidFill>
                  <a:srgbClr val="C00000"/>
                </a:solidFill>
              </a:rPr>
              <a:t>的替代品，可以利用</a:t>
            </a:r>
            <a:r>
              <a:rPr lang="en-US" altLang="zh-CN" sz="3000" b="1" dirty="0" smtClean="0">
                <a:solidFill>
                  <a:srgbClr val="C00000"/>
                </a:solidFill>
              </a:rPr>
              <a:t>GPU</a:t>
            </a:r>
            <a:r>
              <a:rPr lang="zh-CN" altLang="en-US" sz="3000" b="1" dirty="0" smtClean="0">
                <a:solidFill>
                  <a:srgbClr val="C00000"/>
                </a:solidFill>
              </a:rPr>
              <a:t>的性能进行</a:t>
            </a:r>
            <a:r>
              <a:rPr lang="zh-CN" altLang="en-US" sz="3000" b="1" dirty="0" smtClean="0">
                <a:solidFill>
                  <a:srgbClr val="C00000"/>
                </a:solidFill>
              </a:rPr>
              <a:t>计算。</a:t>
            </a:r>
            <a:endParaRPr lang="zh-CN" altLang="en-US" sz="3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ea typeface="微软雅黑" pitchFamily="34" charset="-122"/>
              </a:rPr>
              <a:t>Numpy</a:t>
            </a:r>
            <a:endParaRPr lang="zh-CN" altLang="en-US" sz="4000" dirty="0" smtClean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00594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NumPy</a:t>
            </a:r>
            <a:r>
              <a:rPr lang="zh-CN" altLang="en-US" sz="3600" dirty="0" smtClean="0"/>
              <a:t>是</a:t>
            </a:r>
            <a:r>
              <a:rPr lang="en-US" altLang="zh-CN" sz="3600" dirty="0" smtClean="0"/>
              <a:t>Python</a:t>
            </a:r>
            <a:r>
              <a:rPr lang="zh-CN" altLang="en-US" sz="3600" dirty="0" smtClean="0"/>
              <a:t>中科学计算的基础包，主要提供多维数组对象，以及用于数组快速操作的各种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，有包括数学、逻辑、形状操作、排序、选择、基本线性代数和基本统计运算等。</a:t>
            </a:r>
            <a:endParaRPr lang="en-US" altLang="zh-CN" sz="3600" dirty="0" smtClean="0"/>
          </a:p>
          <a:p>
            <a:r>
              <a:rPr lang="en-US" sz="3600" dirty="0" err="1" smtClean="0"/>
              <a:t>NumPy</a:t>
            </a:r>
            <a:r>
              <a:rPr lang="zh-CN" altLang="en-US" sz="3600" dirty="0" smtClean="0"/>
              <a:t>包的核心是 </a:t>
            </a:r>
            <a:r>
              <a:rPr lang="en-US" sz="3600" b="1" i="1" dirty="0" err="1" smtClean="0">
                <a:solidFill>
                  <a:srgbClr val="C00000"/>
                </a:solidFill>
              </a:rPr>
              <a:t>ndarray</a:t>
            </a:r>
            <a:r>
              <a:rPr lang="en-US" sz="3600" dirty="0" smtClean="0"/>
              <a:t> </a:t>
            </a:r>
            <a:r>
              <a:rPr lang="zh-CN" altLang="en-US" sz="3600" dirty="0" smtClean="0"/>
              <a:t>对象。</a:t>
            </a:r>
            <a:endParaRPr lang="en-US" altLang="zh-CN" sz="3600" dirty="0" smtClean="0"/>
          </a:p>
          <a:p>
            <a:r>
              <a:rPr lang="en-US" altLang="zh-CN" sz="3600" dirty="0" err="1" smtClean="0"/>
              <a:t>NumPy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数值运算非常快。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张量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Tensor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9286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dirty="0" smtClean="0"/>
              <a:t>Tensor(</a:t>
            </a:r>
            <a:r>
              <a:rPr lang="zh-CN" altLang="en-US" sz="3600" dirty="0" smtClean="0"/>
              <a:t>张量）类似于</a:t>
            </a:r>
            <a:r>
              <a:rPr lang="en-US" altLang="zh-CN" sz="3600" dirty="0" err="1" smtClean="0"/>
              <a:t>NumPy</a:t>
            </a:r>
            <a:r>
              <a:rPr lang="zh-CN" altLang="en-US" sz="3600" dirty="0" smtClean="0"/>
              <a:t>的</a:t>
            </a:r>
            <a:r>
              <a:rPr lang="en-US" altLang="zh-CN" sz="3600" dirty="0" err="1" smtClean="0"/>
              <a:t>ndarray</a:t>
            </a:r>
            <a:r>
              <a:rPr lang="zh-CN" altLang="en-US" sz="3600" dirty="0" smtClean="0"/>
              <a:t>，但还可以在</a:t>
            </a:r>
            <a:r>
              <a:rPr lang="en-US" altLang="zh-CN" sz="3600" dirty="0" smtClean="0"/>
              <a:t>GPU</a:t>
            </a:r>
            <a:r>
              <a:rPr lang="zh-CN" altLang="en-US" sz="3600" dirty="0" smtClean="0"/>
              <a:t>上使用来加速计算。</a:t>
            </a:r>
            <a:r>
              <a:rPr lang="en-US" altLang="zh-CN" sz="3600" dirty="0" smtClean="0"/>
              <a:t>         </a:t>
            </a:r>
            <a:endParaRPr lang="zh-CN" altLang="en-US" sz="3600" dirty="0" smtClean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500858" cy="4000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张量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Tensor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258204" cy="78581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NumPy</a:t>
            </a:r>
            <a:r>
              <a:rPr lang="en-US" sz="3600" dirty="0" smtClean="0"/>
              <a:t> </a:t>
            </a:r>
            <a:r>
              <a:rPr lang="en-US" sz="3600" dirty="0" smtClean="0"/>
              <a:t>Array </a:t>
            </a:r>
            <a:r>
              <a:rPr lang="zh-CN" altLang="en-US" sz="3600" dirty="0" smtClean="0"/>
              <a:t>与 </a:t>
            </a:r>
            <a:r>
              <a:rPr lang="en-US" sz="3600" dirty="0" smtClean="0"/>
              <a:t>Torch </a:t>
            </a:r>
            <a:r>
              <a:rPr lang="en-US" sz="3600" dirty="0" smtClean="0"/>
              <a:t>Tensor </a:t>
            </a:r>
            <a:r>
              <a:rPr lang="zh-CN" altLang="en-US" sz="3600" dirty="0" smtClean="0"/>
              <a:t>互相转化。</a:t>
            </a:r>
            <a:endParaRPr lang="zh-CN" altLang="en-US" sz="3600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35004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714620"/>
            <a:ext cx="457203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Tensor</a:t>
            </a:r>
            <a:r>
              <a:rPr lang="en-US" altLang="en-US" dirty="0" smtClean="0"/>
              <a:t> </a:t>
            </a:r>
            <a:r>
              <a:rPr lang="en-US" altLang="en-US" dirty="0" smtClean="0"/>
              <a:t>CUDA </a:t>
            </a:r>
            <a:r>
              <a:rPr lang="zh-CN" altLang="en-US" dirty="0" smtClean="0"/>
              <a:t>张量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258204" cy="64294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600" dirty="0" smtClean="0"/>
              <a:t>使用</a:t>
            </a:r>
            <a:r>
              <a:rPr lang="en-US" altLang="zh-CN" sz="3600" dirty="0" smtClean="0"/>
              <a:t>.to</a:t>
            </a:r>
            <a:r>
              <a:rPr lang="zh-CN" altLang="en-US" sz="3600" dirty="0" smtClean="0"/>
              <a:t> 方法 可以将</a:t>
            </a:r>
            <a:r>
              <a:rPr lang="en-US" altLang="zh-CN" sz="3600" dirty="0" smtClean="0"/>
              <a:t>Tensor</a:t>
            </a:r>
            <a:r>
              <a:rPr lang="zh-CN" altLang="en-US" sz="3600" dirty="0" smtClean="0"/>
              <a:t>移动到任何设备中</a:t>
            </a:r>
            <a:r>
              <a:rPr lang="zh-CN" altLang="en-US" sz="3600" dirty="0" smtClean="0"/>
              <a:t>。</a:t>
            </a:r>
            <a:endParaRPr lang="zh-CN" altLang="en-US" sz="3600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742955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自动求导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286412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Pytorh</a:t>
            </a:r>
            <a:r>
              <a:rPr lang="zh-CN" altLang="en-US" sz="3600" dirty="0" smtClean="0"/>
              <a:t>中核心</a:t>
            </a:r>
            <a:r>
              <a:rPr lang="zh-CN" altLang="en-US" sz="3600" dirty="0" smtClean="0"/>
              <a:t>是 </a:t>
            </a:r>
            <a:r>
              <a:rPr lang="en-US" altLang="zh-CN" sz="3600" dirty="0" err="1" smtClean="0"/>
              <a:t>autograd</a:t>
            </a:r>
            <a:r>
              <a:rPr lang="en-US" altLang="zh-CN" sz="3600" dirty="0" smtClean="0"/>
              <a:t> </a:t>
            </a:r>
            <a:r>
              <a:rPr lang="zh-CN" altLang="en-US" sz="3600" dirty="0" smtClean="0"/>
              <a:t>包，为</a:t>
            </a:r>
            <a:r>
              <a:rPr lang="zh-CN" altLang="en-US" sz="3600" dirty="0" smtClean="0"/>
              <a:t>张量上的所有操作提供了自动求导机制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en-US" altLang="zh-CN" sz="3600" dirty="0" err="1" smtClean="0"/>
              <a:t>torch.Tensor</a:t>
            </a:r>
            <a:r>
              <a:rPr lang="zh-CN" altLang="en-US" sz="3600" dirty="0" smtClean="0"/>
              <a:t> 是这个包的核心类。如果设置它的属性 </a:t>
            </a:r>
            <a:r>
              <a:rPr lang="en-US" altLang="zh-CN" sz="3600" dirty="0" smtClean="0"/>
              <a:t>.</a:t>
            </a:r>
            <a:r>
              <a:rPr lang="en-US" altLang="zh-CN" sz="3600" dirty="0" err="1" smtClean="0"/>
              <a:t>requires_grad</a:t>
            </a:r>
            <a:r>
              <a:rPr lang="zh-CN" altLang="en-US" sz="3600" dirty="0" smtClean="0"/>
              <a:t> 为 </a:t>
            </a:r>
            <a:r>
              <a:rPr lang="en-US" altLang="zh-CN" sz="3600" dirty="0" smtClean="0"/>
              <a:t>True</a:t>
            </a:r>
            <a:r>
              <a:rPr lang="zh-CN" altLang="en-US" sz="3600" dirty="0" smtClean="0"/>
              <a:t>，那么它将会追踪对于该张量的所有操作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zh-CN" altLang="en-US" sz="3600" dirty="0" smtClean="0"/>
              <a:t>当</a:t>
            </a:r>
            <a:r>
              <a:rPr lang="zh-CN" altLang="en-US" sz="3600" dirty="0" smtClean="0"/>
              <a:t>完成计算后可以通过调用 </a:t>
            </a:r>
            <a:r>
              <a:rPr lang="en-US" altLang="zh-CN" sz="3600" dirty="0" smtClean="0"/>
              <a:t>.backward()</a:t>
            </a:r>
            <a:r>
              <a:rPr lang="zh-CN" altLang="en-US" sz="3600" dirty="0" smtClean="0"/>
              <a:t>，来自动计算所有的梯度。这个张量的所有梯度将会自动累加到</a:t>
            </a:r>
            <a:r>
              <a:rPr lang="en-US" altLang="zh-CN" sz="3600" dirty="0" smtClean="0"/>
              <a:t>.grad</a:t>
            </a:r>
            <a:r>
              <a:rPr lang="zh-CN" altLang="en-US" sz="3600" dirty="0" smtClean="0"/>
              <a:t>属性</a:t>
            </a:r>
            <a:r>
              <a:rPr lang="en-US" altLang="zh-CN" sz="3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求导示例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135732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创建一个张量并设置</a:t>
            </a:r>
            <a:r>
              <a:rPr lang="en-US" sz="3600" dirty="0" err="1" smtClean="0"/>
              <a:t>requires_grad</a:t>
            </a:r>
            <a:r>
              <a:rPr lang="en-US" sz="3600" dirty="0" smtClean="0"/>
              <a:t> = True </a:t>
            </a:r>
            <a:r>
              <a:rPr lang="zh-CN" altLang="en-US" sz="3600" dirty="0" smtClean="0"/>
              <a:t>用来追踪其计算</a:t>
            </a:r>
            <a:r>
              <a:rPr lang="zh-CN" altLang="en-US" sz="3600" dirty="0" smtClean="0"/>
              <a:t>历史</a:t>
            </a:r>
            <a:r>
              <a:rPr lang="zh-CN" altLang="en-US" sz="3600" dirty="0" smtClean="0"/>
              <a:t>，见</a:t>
            </a:r>
            <a:r>
              <a:rPr lang="en-US" altLang="zh-CN" sz="3600" dirty="0" smtClean="0"/>
              <a:t>autograd.py</a:t>
            </a:r>
            <a:endParaRPr lang="en-US" altLang="zh-CN" sz="3600" dirty="0" smtClean="0"/>
          </a:p>
          <a:p>
            <a:endParaRPr lang="zh-CN" altLang="en-US" sz="3600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6572296" cy="37147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dirty="0" smtClean="0"/>
              <a:t>求导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4071966" cy="4000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571744"/>
            <a:ext cx="4071966" cy="39290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10715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600" dirty="0" smtClean="0"/>
              <a:t>创建一个线性层，演示自动求导、计算代价和更新参数等</a:t>
            </a:r>
            <a:r>
              <a:rPr lang="zh-CN" altLang="en-US" sz="3600" dirty="0" smtClean="0"/>
              <a:t>过程，见</a:t>
            </a:r>
            <a:r>
              <a:rPr lang="en-US" altLang="zh-CN" sz="3600" dirty="0" smtClean="0"/>
              <a:t>autograd.py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FFN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的图片分类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572560" cy="500066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3600" dirty="0" smtClean="0"/>
              <a:t>一</a:t>
            </a:r>
            <a:r>
              <a:rPr lang="zh-CN" altLang="en-US" sz="3600" dirty="0" smtClean="0"/>
              <a:t>个神经网络的典型训练过程如下：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3000" dirty="0" smtClean="0"/>
              <a:t>定义含可</a:t>
            </a:r>
            <a:r>
              <a:rPr lang="zh-CN" altLang="en-US" sz="3000" dirty="0" smtClean="0"/>
              <a:t>学习参数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权重</a:t>
            </a:r>
            <a:r>
              <a:rPr lang="zh-CN" altLang="en-US" sz="3000" dirty="0" smtClean="0"/>
              <a:t>）的神经网络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3000" dirty="0" smtClean="0"/>
              <a:t>在输入数据集上</a:t>
            </a:r>
            <a:r>
              <a:rPr lang="zh-CN" altLang="en-US" sz="3000" dirty="0" smtClean="0"/>
              <a:t>迭代（</a:t>
            </a:r>
            <a:r>
              <a:rPr lang="zh-CN" altLang="en-US" sz="3000" dirty="0" smtClean="0"/>
              <a:t>比如，</a:t>
            </a:r>
            <a:r>
              <a:rPr lang="zh-CN" altLang="en-US" sz="3000" dirty="0" smtClean="0"/>
              <a:t>按</a:t>
            </a:r>
            <a:r>
              <a:rPr lang="en-US" altLang="zh-CN" sz="3000" dirty="0" smtClean="0"/>
              <a:t>batch=32</a:t>
            </a:r>
            <a:r>
              <a:rPr lang="zh-CN" altLang="en-US" sz="3000" dirty="0" smtClean="0"/>
              <a:t>）</a:t>
            </a:r>
            <a:endParaRPr lang="zh-CN" altLang="en-US" sz="3000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3000" dirty="0" smtClean="0"/>
              <a:t>输入神经网络，计算预测结果</a:t>
            </a:r>
            <a:endParaRPr lang="zh-CN" altLang="en-US" sz="3000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3000" dirty="0" smtClean="0"/>
              <a:t>计算</a:t>
            </a:r>
            <a:r>
              <a:rPr lang="en-US" altLang="zh-CN" sz="3000" dirty="0" smtClean="0"/>
              <a:t>loss</a:t>
            </a:r>
            <a:r>
              <a:rPr lang="zh-CN" altLang="en-US" sz="3000" dirty="0" smtClean="0"/>
              <a:t>（</a:t>
            </a:r>
            <a:r>
              <a:rPr lang="zh-CN" altLang="en-US" sz="3000" dirty="0" smtClean="0"/>
              <a:t>预测结果</a:t>
            </a:r>
            <a:r>
              <a:rPr lang="zh-CN" altLang="en-US" sz="3000" dirty="0" smtClean="0"/>
              <a:t>和</a:t>
            </a:r>
            <a:r>
              <a:rPr lang="zh-CN" altLang="en-US" sz="3000" dirty="0" smtClean="0"/>
              <a:t>正确答案的距离</a:t>
            </a:r>
            <a:r>
              <a:rPr lang="zh-CN" altLang="en-US" sz="3000" dirty="0" smtClean="0"/>
              <a:t>）</a:t>
            </a:r>
            <a:endParaRPr lang="zh-CN" altLang="en-US" sz="3000" dirty="0" smtClean="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3000" dirty="0" smtClean="0"/>
              <a:t>将梯度反向传播给网络的参数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3000" dirty="0" smtClean="0"/>
              <a:t>更新网络的权重，一般使用一个简单的规则：</a:t>
            </a:r>
            <a:r>
              <a:rPr lang="en-US" altLang="zh-CN" sz="3000" dirty="0" smtClean="0"/>
              <a:t>weight = weight - </a:t>
            </a:r>
            <a:r>
              <a:rPr lang="en-US" altLang="zh-CN" sz="3000" dirty="0" err="1" smtClean="0"/>
              <a:t>learning_rate</a:t>
            </a:r>
            <a:r>
              <a:rPr lang="en-US" altLang="zh-CN" sz="3000" dirty="0" smtClean="0"/>
              <a:t> * gradient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FFN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分类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71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可以使用</a:t>
            </a:r>
            <a:r>
              <a:rPr lang="en-US" altLang="zh-CN" dirty="0" err="1" smtClean="0"/>
              <a:t>torch.nn</a:t>
            </a:r>
            <a:r>
              <a:rPr lang="zh-CN" altLang="en-US" dirty="0" smtClean="0"/>
              <a:t>包来构建</a:t>
            </a:r>
            <a:r>
              <a:rPr lang="zh-CN" altLang="en-US" dirty="0" smtClean="0"/>
              <a:t>神经网络。</a:t>
            </a:r>
            <a:endParaRPr lang="en-US" altLang="zh-CN" dirty="0" smtClean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728667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FFN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en-US" altLang="zh-CN" dirty="0" smtClean="0"/>
              <a:t>(mlp.py)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7686700" cy="50006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导入包，指定超参数等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000924" cy="45720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FFN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的图片分类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7686700" cy="571504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加载数据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429552" cy="45005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一个例子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501122" cy="5286412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ndarray.ndim</a:t>
            </a:r>
            <a:r>
              <a:rPr lang="zh-CN" altLang="en-US" sz="3600" dirty="0" smtClean="0"/>
              <a:t> 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数组维度的个数</a:t>
            </a:r>
            <a:endParaRPr lang="en-US" altLang="zh-CN" sz="3600" dirty="0" smtClean="0"/>
          </a:p>
          <a:p>
            <a:r>
              <a:rPr lang="en-US" altLang="zh-CN" sz="3600" dirty="0" err="1" smtClean="0"/>
              <a:t>ndarray.shape</a:t>
            </a:r>
            <a:r>
              <a:rPr lang="en-US" altLang="zh-CN" sz="3600" dirty="0" smtClean="0"/>
              <a:t>  - </a:t>
            </a:r>
            <a:r>
              <a:rPr lang="zh-CN" altLang="en-US" sz="3600" dirty="0" smtClean="0"/>
              <a:t>数组的维度</a:t>
            </a:r>
            <a:endParaRPr lang="en-US" altLang="zh-CN" sz="3600" dirty="0" smtClean="0"/>
          </a:p>
          <a:p>
            <a:r>
              <a:rPr lang="en-US" altLang="zh-CN" sz="3600" dirty="0" err="1" smtClean="0"/>
              <a:t>ndarray.size</a:t>
            </a:r>
            <a:r>
              <a:rPr lang="zh-CN" altLang="en-US" sz="3600" dirty="0" smtClean="0"/>
              <a:t> 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数组元素的总数</a:t>
            </a:r>
            <a:endParaRPr lang="en-US" altLang="zh-CN" sz="3600" dirty="0" smtClean="0"/>
          </a:p>
          <a:p>
            <a:r>
              <a:rPr lang="en-US" altLang="zh-CN" sz="3600" dirty="0" err="1" smtClean="0"/>
              <a:t>ndarray.dtype</a:t>
            </a:r>
            <a:r>
              <a:rPr lang="zh-CN" altLang="en-US" sz="3600" dirty="0" smtClean="0"/>
              <a:t> 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数组中元素的类型</a:t>
            </a:r>
            <a:endParaRPr lang="en-US" altLang="zh-CN" sz="3600" dirty="0" smtClean="0"/>
          </a:p>
          <a:p>
            <a:r>
              <a:rPr lang="en-US" altLang="zh-CN" sz="3600" dirty="0" err="1" smtClean="0"/>
              <a:t>ndarray.itemsize</a:t>
            </a:r>
            <a:r>
              <a:rPr lang="en-US" altLang="zh-CN" sz="3600" dirty="0" smtClean="0"/>
              <a:t>  - </a:t>
            </a:r>
            <a:r>
              <a:rPr lang="zh-CN" altLang="en-US" sz="3600" dirty="0" smtClean="0"/>
              <a:t>每个元素的字节大小</a:t>
            </a:r>
            <a:endParaRPr lang="en-US" altLang="zh-CN" sz="3600" dirty="0" smtClean="0"/>
          </a:p>
          <a:p>
            <a:r>
              <a:rPr lang="en-US" altLang="zh-CN" sz="3600" dirty="0" err="1" smtClean="0"/>
              <a:t>ndarray.data</a:t>
            </a:r>
            <a:r>
              <a:rPr lang="zh-CN" altLang="en-US" sz="3600" dirty="0" smtClean="0"/>
              <a:t> 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数组元素实际存储的地方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FFN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的图片分类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7686700" cy="500066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定义具有一个隐层的</a:t>
            </a:r>
            <a:r>
              <a:rPr lang="en-US" altLang="zh-CN" dirty="0" smtClean="0"/>
              <a:t>FFN</a:t>
            </a:r>
            <a:r>
              <a:rPr lang="zh-CN" altLang="en-US" dirty="0" smtClean="0"/>
              <a:t>网络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429552" cy="44291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FFN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的图片分类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7686700" cy="5715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dirty="0" smtClean="0"/>
              <a:t>训练模型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429552" cy="46434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FFN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的图片分类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001056" cy="5715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dirty="0" smtClean="0"/>
              <a:t>测试</a:t>
            </a:r>
            <a:r>
              <a:rPr lang="zh-CN" altLang="en-US" sz="3600" dirty="0" smtClean="0"/>
              <a:t>模型的效果</a:t>
            </a:r>
            <a:endParaRPr lang="zh-CN" altLang="en-US" sz="3600" dirty="0" smtClean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429552" cy="45005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514423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Q&amp;A</a:t>
            </a:r>
            <a:endParaRPr lang="zh-CN" altLang="en-US" sz="7200" dirty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2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一个例子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b="22201"/>
          <a:stretch>
            <a:fillRect/>
          </a:stretch>
        </p:blipFill>
        <p:spPr bwMode="auto">
          <a:xfrm>
            <a:off x="142844" y="142852"/>
            <a:ext cx="8858312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数组的创建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7"/>
            <a:ext cx="4429156" cy="328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407196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000636"/>
            <a:ext cx="864399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基本操作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643998" cy="7143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数组上的算术运算符会应用到</a:t>
            </a:r>
            <a:r>
              <a:rPr lang="zh-CN" altLang="en-US" sz="3600" b="1" i="1" dirty="0" smtClean="0">
                <a:solidFill>
                  <a:srgbClr val="C00000"/>
                </a:solidFill>
              </a:rPr>
              <a:t>元素</a:t>
            </a:r>
            <a:r>
              <a:rPr lang="zh-CN" altLang="en-US" sz="3600" dirty="0" smtClean="0"/>
              <a:t> 级别。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b="30815"/>
          <a:stretch>
            <a:fillRect/>
          </a:stretch>
        </p:blipFill>
        <p:spPr bwMode="auto">
          <a:xfrm>
            <a:off x="428596" y="2000240"/>
            <a:ext cx="828680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基本操作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12144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乘积运算符*在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数组中按元素进行运算，矩阵乘积可以</a:t>
            </a:r>
            <a:r>
              <a:rPr lang="en-US" altLang="zh-CN" dirty="0" smtClean="0"/>
              <a:t>dot</a:t>
            </a:r>
            <a:r>
              <a:rPr lang="zh-CN" altLang="en-US" dirty="0" smtClean="0"/>
              <a:t>函数执行。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0010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a typeface="微软雅黑" pitchFamily="34" charset="-122"/>
              </a:rPr>
              <a:t>基本操作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7858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指定</a:t>
            </a:r>
            <a:r>
              <a:rPr lang="en-US" altLang="zh-CN" dirty="0" smtClean="0"/>
              <a:t>axis</a:t>
            </a:r>
            <a:r>
              <a:rPr lang="zh-CN" altLang="en-US" dirty="0" smtClean="0"/>
              <a:t> 参数，可以沿数组的指定维应用操作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b="26654"/>
          <a:stretch>
            <a:fillRect/>
          </a:stretch>
        </p:blipFill>
        <p:spPr bwMode="auto">
          <a:xfrm>
            <a:off x="428596" y="2071678"/>
            <a:ext cx="821537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cx_x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wcx_xmu</Template>
  <TotalTime>12638</TotalTime>
  <Words>787</Words>
  <Application>Microsoft Office PowerPoint</Application>
  <PresentationFormat>全屏显示(4:3)</PresentationFormat>
  <Paragraphs>94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wcx_xmu</vt:lpstr>
      <vt:lpstr>Numpy&amp;Pytorch 编程基础</vt:lpstr>
      <vt:lpstr>一、Numpy 基础  https://www.numpy.org.cn/user/quickstart.html 快速入门</vt:lpstr>
      <vt:lpstr>Numpy</vt:lpstr>
      <vt:lpstr>一个例子</vt:lpstr>
      <vt:lpstr>一个例子</vt:lpstr>
      <vt:lpstr>数组的创建</vt:lpstr>
      <vt:lpstr>基本操作</vt:lpstr>
      <vt:lpstr>基本操作</vt:lpstr>
      <vt:lpstr>基本操作</vt:lpstr>
      <vt:lpstr>通用函数</vt:lpstr>
      <vt:lpstr>索引、切片和迭代</vt:lpstr>
      <vt:lpstr>索引、切片和迭代</vt:lpstr>
      <vt:lpstr>形状操纵</vt:lpstr>
      <vt:lpstr>形状操纵</vt:lpstr>
      <vt:lpstr>数组堆叠</vt:lpstr>
      <vt:lpstr>数组拆分</vt:lpstr>
      <vt:lpstr>拷贝和视图</vt:lpstr>
      <vt:lpstr>拷贝和视图</vt:lpstr>
      <vt:lpstr>拷贝和视图</vt:lpstr>
      <vt:lpstr>功能和方法概述</vt:lpstr>
      <vt:lpstr>广播</vt:lpstr>
      <vt:lpstr>广播一般规则</vt:lpstr>
      <vt:lpstr>广播实例</vt:lpstr>
      <vt:lpstr>索引技巧</vt:lpstr>
      <vt:lpstr>熟悉下面两部分</vt:lpstr>
      <vt:lpstr>更多内容 https://www.numpy.org.cn/</vt:lpstr>
      <vt:lpstr>二、Pytorch 基础  https://pytorch.org/   https://github.com/zergtant/pytorch-handbook  https://github.com/yunjey/pytorch-tutorial</vt:lpstr>
      <vt:lpstr>60分钟快速入门 (官方)</vt:lpstr>
      <vt:lpstr>Pytorch</vt:lpstr>
      <vt:lpstr>张量 Tensor</vt:lpstr>
      <vt:lpstr>张量 Tensor</vt:lpstr>
      <vt:lpstr>Tensor CUDA 张量</vt:lpstr>
      <vt:lpstr>自动求导</vt:lpstr>
      <vt:lpstr>自动求导示例1</vt:lpstr>
      <vt:lpstr>自动求导示例2</vt:lpstr>
      <vt:lpstr>基于FFN的图片分类</vt:lpstr>
      <vt:lpstr>基于FFN的图片分类</vt:lpstr>
      <vt:lpstr>基于FFN的图片分类(mlp.py)</vt:lpstr>
      <vt:lpstr>基于FFN的图片分类</vt:lpstr>
      <vt:lpstr>基于FFN的图片分类</vt:lpstr>
      <vt:lpstr>基于FFN的图片分类</vt:lpstr>
      <vt:lpstr>基于FFN的图片分类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</dc:title>
  <dc:creator>cx wu</dc:creator>
  <cp:lastModifiedBy>cx wu</cp:lastModifiedBy>
  <cp:revision>2405</cp:revision>
  <dcterms:created xsi:type="dcterms:W3CDTF">2015-10-14T03:01:33Z</dcterms:created>
  <dcterms:modified xsi:type="dcterms:W3CDTF">2021-03-20T13:46:43Z</dcterms:modified>
</cp:coreProperties>
</file>