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37" r:id="rId3"/>
    <p:sldId id="438" r:id="rId4"/>
    <p:sldId id="346" r:id="rId5"/>
    <p:sldId id="445" r:id="rId6"/>
    <p:sldId id="449" r:id="rId7"/>
    <p:sldId id="402" r:id="rId8"/>
    <p:sldId id="403" r:id="rId9"/>
    <p:sldId id="442" r:id="rId10"/>
    <p:sldId id="439" r:id="rId11"/>
    <p:sldId id="448" r:id="rId12"/>
    <p:sldId id="450" r:id="rId13"/>
    <p:sldId id="447" r:id="rId14"/>
    <p:sldId id="408" r:id="rId15"/>
    <p:sldId id="451" r:id="rId16"/>
    <p:sldId id="365" r:id="rId17"/>
    <p:sldId id="455" r:id="rId18"/>
    <p:sldId id="453" r:id="rId19"/>
    <p:sldId id="446" r:id="rId20"/>
    <p:sldId id="456" r:id="rId21"/>
    <p:sldId id="454" r:id="rId22"/>
    <p:sldId id="426" r:id="rId23"/>
    <p:sldId id="440" r:id="rId24"/>
    <p:sldId id="415" r:id="rId25"/>
    <p:sldId id="416" r:id="rId26"/>
    <p:sldId id="417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09" autoAdjust="0"/>
    <p:restoredTop sz="94270" autoAdjust="0"/>
  </p:normalViewPr>
  <p:slideViewPr>
    <p:cSldViewPr>
      <p:cViewPr varScale="1">
        <p:scale>
          <a:sx n="68" d="100"/>
          <a:sy n="68" d="100"/>
        </p:scale>
        <p:origin x="8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26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5C415-88B1-4F1D-A964-6F644324D057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A83DC-558A-4E19-89D5-7BDF7116FA3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BD997-39EC-414C-A704-32CA8D0D50F8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BD997-39EC-414C-A704-32CA8D0D50F8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BD997-39EC-414C-A704-32CA8D0D50F8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BD997-39EC-414C-A704-32CA8D0D50F8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13814-03E5-4044-BECF-998C0E54A71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13814-03E5-4044-BECF-998C0E54A71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13814-03E5-4044-BECF-998C0E54A71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9B20A-6DE7-4EB6-B0B0-1EAE92BDD128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5C415-88B1-4F1D-A964-6F644324D05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0A014-20F1-48A0-8867-D3C3B6B5A13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/>
          <p:cNvSpPr txBox="1">
            <a:spLocks noGrp="1"/>
          </p:cNvSpPr>
          <p:nvPr/>
        </p:nvSpPr>
        <p:spPr bwMode="auto">
          <a:xfrm>
            <a:off x="3885459" y="8686723"/>
            <a:ext cx="2972542" cy="45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26B2198-EB51-4F56-950A-67CFC85042D8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5202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BE008-3660-4CC9-9539-154A33F53C91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335C4-70BA-4494-AEA6-E9ED9A271CC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142E8C-B3F4-CE44-AB38-F03AE219B10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6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BE008-3660-4CC9-9539-154A33F53C9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5459" y="8686723"/>
            <a:ext cx="2972542" cy="45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DA7A024-9818-45E9-80DD-17C546D4C328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5459" y="8686723"/>
            <a:ext cx="2972542" cy="45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DA7A024-9818-45E9-80DD-17C546D4C328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214942" y="426345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虚拟现实与交互技术研究院</a:t>
            </a:r>
          </a:p>
        </p:txBody>
      </p:sp>
      <p:pic>
        <p:nvPicPr>
          <p:cNvPr id="3" name="Picture 2" descr="C:\Users\cx\Desktop\vriti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70485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Ebenchmark/CL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nfutech.com/demoho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nfutech.com/demoho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nfutech.com/demohom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baidu/DDPar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Ebenchmark/CL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nyi.baidu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hpoem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poem.msxiaobin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71744"/>
            <a:ext cx="9144000" cy="192882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楷体" pitchFamily="49" charset="-122"/>
              </a:rPr>
              <a:t>第</a:t>
            </a:r>
            <a:r>
              <a:rPr lang="en-US" altLang="zh-CN" dirty="0">
                <a:ea typeface="楷体" pitchFamily="49" charset="-122"/>
              </a:rPr>
              <a:t>1</a:t>
            </a:r>
            <a:r>
              <a:rPr lang="zh-CN" altLang="en-US" dirty="0">
                <a:ea typeface="楷体" pitchFamily="49" charset="-122"/>
              </a:rPr>
              <a:t>讲 </a:t>
            </a:r>
            <a:br>
              <a:rPr lang="en-US" altLang="zh-CN" dirty="0">
                <a:ea typeface="楷体" pitchFamily="49" charset="-122"/>
              </a:rPr>
            </a:br>
            <a:r>
              <a:rPr lang="zh-CN" altLang="en-US" dirty="0">
                <a:ea typeface="楷体" pitchFamily="49" charset="-122"/>
              </a:rPr>
              <a:t>自然语言处理</a:t>
            </a:r>
            <a:br>
              <a:rPr lang="en-US" altLang="zh-CN" dirty="0">
                <a:ea typeface="楷体" pitchFamily="49" charset="-122"/>
              </a:rPr>
            </a:br>
            <a:r>
              <a:rPr lang="en-US" altLang="zh-CN" dirty="0">
                <a:ea typeface="楷体" pitchFamily="49" charset="-122"/>
              </a:rPr>
              <a:t>Nature Language Processing (NLP)</a:t>
            </a:r>
            <a:endParaRPr lang="zh-CN" altLang="en-US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071811"/>
            <a:ext cx="822960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dirty="0"/>
              <a:t>相关任务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48C266-1A2C-43F3-95E4-72CD2F61FAFB}" type="slidenum">
              <a:rPr lang="en-US" altLang="en-US"/>
              <a:pPr/>
              <a:t>11</a:t>
            </a:fld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相关任务</a:t>
            </a:r>
            <a:endParaRPr lang="en-US" altLang="en-US" dirty="0">
              <a:latin typeface="+mj-ea"/>
              <a:ea typeface="+mj-ea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71600"/>
            <a:ext cx="7786742" cy="5057796"/>
          </a:xfrm>
        </p:spPr>
        <p:txBody>
          <a:bodyPr>
            <a:noAutofit/>
          </a:bodyPr>
          <a:lstStyle/>
          <a:p>
            <a:r>
              <a:rPr lang="zh-CN" altLang="en-US" dirty="0"/>
              <a:t>分类任务</a:t>
            </a:r>
            <a:endParaRPr lang="en-US" altLang="zh-CN" dirty="0"/>
          </a:p>
          <a:p>
            <a:pPr lvl="1"/>
            <a:r>
              <a:rPr lang="zh-CN" altLang="en-US" sz="2800" dirty="0"/>
              <a:t>文本分类、情感分类等</a:t>
            </a:r>
            <a:endParaRPr lang="en-US" altLang="en-US" sz="2800" dirty="0"/>
          </a:p>
          <a:p>
            <a:r>
              <a:rPr lang="zh-CN" altLang="en-US" dirty="0"/>
              <a:t>结构预测</a:t>
            </a:r>
            <a:endParaRPr lang="en-US" altLang="zh-CN" dirty="0"/>
          </a:p>
          <a:p>
            <a:pPr lvl="1"/>
            <a:r>
              <a:rPr lang="zh-CN" altLang="en-US" sz="2800" dirty="0"/>
              <a:t>分词、命名实体识别、句法分析等</a:t>
            </a:r>
            <a:endParaRPr lang="en-US" altLang="en-US" sz="2800" dirty="0"/>
          </a:p>
          <a:p>
            <a:r>
              <a:rPr lang="zh-CN" altLang="en-US" dirty="0"/>
              <a:t>语义匹配</a:t>
            </a:r>
            <a:endParaRPr lang="en-US" altLang="zh-CN" dirty="0"/>
          </a:p>
          <a:p>
            <a:pPr lvl="1"/>
            <a:r>
              <a:rPr lang="zh-CN" altLang="en-US" sz="2800" dirty="0"/>
              <a:t>句子相似度计算、句子语义关系分析等</a:t>
            </a:r>
            <a:endParaRPr lang="en-US" altLang="en-US" sz="2800" dirty="0"/>
          </a:p>
          <a:p>
            <a:r>
              <a:rPr lang="zh-CN" altLang="en-US" dirty="0"/>
              <a:t>语言生成</a:t>
            </a:r>
            <a:endParaRPr lang="en-US" altLang="zh-CN" dirty="0"/>
          </a:p>
          <a:p>
            <a:pPr lvl="1"/>
            <a:r>
              <a:rPr lang="zh-CN" altLang="en-US" sz="2800" dirty="0"/>
              <a:t>机器翻译，对话系统、语音识别、手写体识别等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CEDE99A-8ABD-48A4-9EF5-5120720F6FF4}" type="slidenum">
              <a:rPr lang="en-US" altLang="en-US" sz="1200">
                <a:latin typeface="Helvetica" pitchFamily="34" charset="0"/>
              </a:rPr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分类任务</a:t>
            </a:r>
            <a:endParaRPr lang="en-US" altLang="en-US" sz="4000" dirty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8"/>
            <a:ext cx="8229600" cy="25003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文本分类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TNEWS‘ </a:t>
            </a:r>
            <a:r>
              <a:rPr lang="zh-CN" altLang="en-US" sz="2800" dirty="0"/>
              <a:t>今日头条中文新闻标题（短文本）分类</a:t>
            </a:r>
            <a:endParaRPr lang="en-US" altLang="zh-CN" sz="2800" dirty="0"/>
          </a:p>
          <a:p>
            <a:r>
              <a:rPr lang="zh-CN" altLang="en-US" sz="2800" dirty="0"/>
              <a:t>该数据集来自今日头条的新闻版块，共提取了</a:t>
            </a:r>
            <a:r>
              <a:rPr lang="en-US" altLang="zh-CN" sz="2800" dirty="0"/>
              <a:t>15</a:t>
            </a:r>
            <a:r>
              <a:rPr lang="zh-CN" altLang="en-US" sz="2800" dirty="0"/>
              <a:t>个类别的新闻标题，包括旅游，娱乐，金融，军事等。</a:t>
            </a:r>
            <a:r>
              <a:rPr lang="en-US" altLang="en-US" sz="2800" dirty="0">
                <a:hlinkClick r:id="rId3"/>
              </a:rPr>
              <a:t>https://github.com/CLUEbenchmark/CLUE</a:t>
            </a:r>
            <a:endParaRPr lang="en-US" altLang="en-US" sz="2800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642910" y="4114678"/>
            <a:ext cx="7786742" cy="21305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C00000"/>
                </a:solidFill>
              </a:rPr>
              <a:t>军事</a:t>
            </a:r>
            <a:endParaRPr lang="en-US" altLang="zh-CN" sz="3200" b="1" dirty="0">
              <a:solidFill>
                <a:srgbClr val="C00000"/>
              </a:solidFill>
              <a:latin typeface="Arial Unicode MS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目前俄军都被部署在俄罗斯的主权领土上，并未威胁到任何人</a:t>
            </a:r>
            <a:endParaRPr lang="zh-CN" altLang="zh-CN" sz="3200" b="1" dirty="0">
              <a:solidFill>
                <a:srgbClr val="24292E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CEDE99A-8ABD-48A4-9EF5-5120720F6FF4}" type="slidenum">
              <a:rPr lang="en-US" altLang="en-US" sz="1200">
                <a:latin typeface="Helvetica" pitchFamily="34" charset="0"/>
              </a:rPr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分类任务</a:t>
            </a:r>
            <a:endParaRPr lang="en-US" altLang="en-US" sz="4000" dirty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8"/>
            <a:ext cx="8229600" cy="16430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情感分类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这个高压锅</a:t>
            </a:r>
            <a:r>
              <a:rPr lang="zh-CN" altLang="en-US" sz="2800" dirty="0">
                <a:solidFill>
                  <a:srgbClr val="C00000"/>
                </a:solidFill>
              </a:rPr>
              <a:t>很薄</a:t>
            </a:r>
            <a:r>
              <a:rPr lang="zh-CN" altLang="en-US" sz="2800" dirty="0"/>
              <a:t>！ </a:t>
            </a:r>
            <a:r>
              <a:rPr lang="en-US" altLang="zh-CN" sz="2800" dirty="0"/>
              <a:t>vs.  </a:t>
            </a:r>
            <a:r>
              <a:rPr lang="zh-CN" altLang="en-US" sz="2800" dirty="0"/>
              <a:t>这个笔记本</a:t>
            </a:r>
            <a:r>
              <a:rPr lang="zh-CN" altLang="en-US" sz="2800" dirty="0">
                <a:solidFill>
                  <a:srgbClr val="C00000"/>
                </a:solidFill>
              </a:rPr>
              <a:t>很薄</a:t>
            </a:r>
            <a:r>
              <a:rPr lang="zh-CN" altLang="en-US" sz="2800" dirty="0"/>
              <a:t>！</a:t>
            </a:r>
            <a:r>
              <a:rPr lang="en-US" altLang="zh-CN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hlinkClick r:id="rId3"/>
              </a:rPr>
              <a:t>https://www.yunfutech.com/demohome</a:t>
            </a:r>
            <a:r>
              <a:rPr lang="en-US" altLang="zh-CN" sz="2800" dirty="0"/>
              <a:t> </a:t>
            </a:r>
            <a:r>
              <a:rPr lang="zh-CN" altLang="en-US" sz="2800" dirty="0"/>
              <a:t>（演示）</a:t>
            </a:r>
            <a:endParaRPr lang="en-US" altLang="zh-CN" sz="2800" dirty="0"/>
          </a:p>
        </p:txBody>
      </p:sp>
      <p:pic>
        <p:nvPicPr>
          <p:cNvPr id="7" name="Picture 4" descr="googleproductsearch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3071810"/>
            <a:ext cx="7143800" cy="33575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zh-CN" altLang="en-US" dirty="0"/>
              <a:t>结构预测</a:t>
            </a:r>
            <a:r>
              <a:rPr lang="en-US" altLang="en-US" dirty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285861"/>
            <a:ext cx="8501122" cy="25003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分词 </a:t>
            </a:r>
            <a:r>
              <a:rPr lang="en-US" altLang="en-US" sz="2800" dirty="0"/>
              <a:t>Word Segmentation </a:t>
            </a:r>
            <a:endParaRPr lang="en-US" altLang="zh-CN" sz="2800" dirty="0"/>
          </a:p>
          <a:p>
            <a:r>
              <a:rPr lang="zh-CN" altLang="en-US" sz="2800" dirty="0"/>
              <a:t>在一些书面语言</a:t>
            </a:r>
            <a:r>
              <a:rPr lang="en-US" altLang="zh-CN" sz="2800" dirty="0"/>
              <a:t>(</a:t>
            </a:r>
            <a:r>
              <a:rPr lang="zh-CN" altLang="en-US" sz="2800" dirty="0"/>
              <a:t>如中文</a:t>
            </a:r>
            <a:r>
              <a:rPr lang="en-US" altLang="zh-CN" sz="2800" dirty="0"/>
              <a:t>)</a:t>
            </a:r>
            <a:r>
              <a:rPr lang="zh-CN" altLang="en-US" sz="2800" dirty="0"/>
              <a:t>中，单词之间没有空格。需要将字符串分解为一系列单词。</a:t>
            </a:r>
            <a:endParaRPr lang="en-US" altLang="zh-CN" sz="2800" dirty="0"/>
          </a:p>
          <a:p>
            <a:r>
              <a:rPr lang="en-US" altLang="en-US" sz="2800" dirty="0">
                <a:hlinkClick r:id="rId3"/>
              </a:rPr>
              <a:t>https://www.yunfutech.com/demohome</a:t>
            </a:r>
            <a:r>
              <a:rPr lang="zh-CN" altLang="en-US" sz="2800" dirty="0"/>
              <a:t> （演示）</a:t>
            </a:r>
            <a:endParaRPr lang="en-US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929066"/>
            <a:ext cx="835824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b="30240"/>
          <a:stretch>
            <a:fillRect/>
          </a:stretch>
        </p:blipFill>
        <p:spPr bwMode="auto">
          <a:xfrm>
            <a:off x="2428860" y="4714884"/>
            <a:ext cx="3857652" cy="18230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/>
              <a:t>结构预测</a:t>
            </a:r>
            <a:r>
              <a:rPr lang="en-US" altLang="en-US" dirty="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1357299"/>
            <a:ext cx="8329642" cy="150019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命名实体识别－－人名、地名、机构名等</a:t>
            </a:r>
            <a:endParaRPr lang="en-US" altLang="zh-CN" dirty="0"/>
          </a:p>
          <a:p>
            <a:r>
              <a:rPr lang="en-US" altLang="en-US" dirty="0">
                <a:hlinkClick r:id="rId3"/>
              </a:rPr>
              <a:t>https://www.yunfutech.com/demohome</a:t>
            </a:r>
            <a:r>
              <a:rPr lang="en-US" altLang="en-US" dirty="0"/>
              <a:t> </a:t>
            </a:r>
            <a:r>
              <a:rPr lang="zh-CN" altLang="en-US" dirty="0"/>
              <a:t>（演示）</a:t>
            </a:r>
            <a:endParaRPr lang="en-US" alt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928934"/>
            <a:ext cx="8215370" cy="3500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/>
              <a:t>结构预测</a:t>
            </a:r>
            <a:r>
              <a:rPr lang="en-US" altLang="en-US" dirty="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9"/>
            <a:ext cx="8229600" cy="1785949"/>
          </a:xfrm>
        </p:spPr>
        <p:txBody>
          <a:bodyPr>
            <a:normAutofit/>
          </a:bodyPr>
          <a:lstStyle/>
          <a:p>
            <a:r>
              <a:rPr lang="zh-CN" altLang="en-US" dirty="0"/>
              <a:t>句法分析：为句子生成正确的语法分析树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短语句法树 </a:t>
            </a:r>
            <a:r>
              <a:rPr lang="zh-CN" altLang="en-US" dirty="0"/>
              <a:t>与 </a:t>
            </a:r>
            <a:r>
              <a:rPr lang="zh-CN" altLang="en-US" dirty="0">
                <a:solidFill>
                  <a:srgbClr val="C00000"/>
                </a:solidFill>
              </a:rPr>
              <a:t>依存句法树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en-US" dirty="0">
                <a:hlinkClick r:id="rId3"/>
              </a:rPr>
              <a:t>https://gitee.com/baidu/DDParser</a:t>
            </a:r>
            <a:endParaRPr lang="en-US" alt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643314"/>
            <a:ext cx="44291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/>
          <a:srcRect r="4785"/>
          <a:stretch>
            <a:fillRect/>
          </a:stretch>
        </p:blipFill>
        <p:spPr bwMode="auto">
          <a:xfrm>
            <a:off x="571472" y="3357562"/>
            <a:ext cx="335758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/>
              <a:t>语义匹配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9"/>
            <a:ext cx="8229600" cy="1785949"/>
          </a:xfrm>
        </p:spPr>
        <p:txBody>
          <a:bodyPr>
            <a:normAutofit/>
          </a:bodyPr>
          <a:lstStyle/>
          <a:p>
            <a:r>
              <a:rPr lang="zh-CN" altLang="en-US" dirty="0"/>
              <a:t>两个句子语义相似度计算</a:t>
            </a:r>
            <a:endParaRPr lang="en-US" altLang="zh-CN" dirty="0"/>
          </a:p>
          <a:p>
            <a:r>
              <a:rPr lang="en-US" altLang="en-US" dirty="0"/>
              <a:t>AFQMC </a:t>
            </a:r>
            <a:r>
              <a:rPr lang="zh-CN" altLang="en-US" dirty="0"/>
              <a:t>蚂蚁金融语义相似度文本数据集</a:t>
            </a:r>
            <a:endParaRPr lang="en-US" altLang="zh-CN" dirty="0"/>
          </a:p>
          <a:p>
            <a:r>
              <a:rPr lang="en-US" altLang="en-US" dirty="0">
                <a:hlinkClick r:id="rId3"/>
              </a:rPr>
              <a:t>https://github.com/CLUEbenchmark/CLUE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00034" y="4000504"/>
            <a:ext cx="7715304" cy="17235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训练集（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34334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）测试集（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3861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）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"sentence1":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双十一花呗提额在哪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"sentence</a:t>
            </a:r>
            <a:r>
              <a:rPr lang="en-US" altLang="zh-CN" sz="32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2</a:t>
            </a:r>
            <a:r>
              <a:rPr lang="zh-CN" altLang="zh-CN" sz="32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": </a:t>
            </a:r>
            <a:r>
              <a:rPr lang="en-US" altLang="zh-CN" sz="32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</a:t>
            </a:r>
            <a:r>
              <a:rPr lang="zh-CN" altLang="zh-CN" sz="32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哪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里可以提花呗额度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/>
              <a:t>语义匹配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9"/>
            <a:ext cx="8229600" cy="135732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自然语言推理任务（两个句子语义关系预测）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24292E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中立、蕴含或矛盾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71472" y="3500438"/>
            <a:ext cx="77816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"sentence1":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新的权利已经足够好了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"sentence2":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r>
              <a:rPr kumimoji="0" lang="zh-CN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每个人都很喜欢最新的福利</a:t>
            </a:r>
            <a:r>
              <a:rPr lang="zh-CN" altLang="zh-CN" sz="32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"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zh-CN" altLang="en-US" dirty="0"/>
              <a:t>语言生成</a:t>
            </a: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1357299"/>
            <a:ext cx="8572560" cy="185738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机器翻译（</a:t>
            </a:r>
            <a:r>
              <a:rPr lang="en-US" altLang="en-US" sz="2800" dirty="0"/>
              <a:t>Machine Translation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把句子从一种自然语言翻译成另一种自然语言。</a:t>
            </a:r>
            <a:endParaRPr lang="en-US" altLang="zh-CN" sz="2800" dirty="0"/>
          </a:p>
          <a:p>
            <a:r>
              <a:rPr lang="en-US" altLang="en-US" sz="2800" dirty="0">
                <a:hlinkClick r:id="rId3"/>
              </a:rPr>
              <a:t>www.fanyi.baidu.com</a:t>
            </a:r>
            <a:endParaRPr lang="en-US" altLang="en-US" sz="28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7" y="3214686"/>
            <a:ext cx="8286808" cy="30718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本次内容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相关任务</a:t>
            </a:r>
            <a:endParaRPr lang="en-US" altLang="zh-CN" dirty="0"/>
          </a:p>
          <a:p>
            <a:r>
              <a:rPr lang="zh-CN" altLang="en-US" dirty="0"/>
              <a:t>研究方法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zh-CN" altLang="en-US" dirty="0"/>
              <a:t>语言生成</a:t>
            </a: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1357299"/>
            <a:ext cx="8572560" cy="1857387"/>
          </a:xfrm>
        </p:spPr>
        <p:txBody>
          <a:bodyPr>
            <a:normAutofit/>
          </a:bodyPr>
          <a:lstStyle/>
          <a:p>
            <a:r>
              <a:rPr lang="zh-CN" altLang="en-US" dirty="0"/>
              <a:t>自动写诗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https://www.aichpoem.com/#/shisanbai/poem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https://poem.msxiaobing.com/</a:t>
            </a:r>
            <a:endParaRPr lang="en-US" altLang="zh-CN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214686"/>
            <a:ext cx="8001056" cy="33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zh-CN" altLang="en-US" dirty="0"/>
              <a:t>语言生成</a:t>
            </a: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1357299"/>
            <a:ext cx="8572560" cy="57150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手写体识别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00240"/>
            <a:ext cx="6643734" cy="43577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711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cs typeface="ＭＳ Ｐゴシック" charset="0"/>
              </a:rPr>
              <a:t>目前的进展</a:t>
            </a:r>
            <a:endParaRPr lang="en-US" dirty="0">
              <a:latin typeface="+mn-ea"/>
              <a:ea typeface="+mn-ea"/>
              <a:cs typeface="ＭＳ Ｐゴシック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42844" y="1048392"/>
            <a:ext cx="8953499" cy="5774644"/>
            <a:chOff x="142844" y="1048392"/>
            <a:chExt cx="8953499" cy="5774644"/>
          </a:xfrm>
        </p:grpSpPr>
        <p:sp>
          <p:nvSpPr>
            <p:cNvPr id="5" name="Rectangle 4"/>
            <p:cNvSpPr/>
            <p:nvPr/>
          </p:nvSpPr>
          <p:spPr>
            <a:xfrm>
              <a:off x="142844" y="2581975"/>
              <a:ext cx="2628899" cy="954448"/>
            </a:xfrm>
            <a:prstGeom prst="rect">
              <a:avLst/>
            </a:prstGeom>
            <a:solidFill>
              <a:srgbClr val="DEF1DE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24143" y="1532111"/>
              <a:ext cx="3047999" cy="954448"/>
            </a:xfrm>
            <a:prstGeom prst="rect">
              <a:avLst/>
            </a:prstGeom>
            <a:solidFill>
              <a:srgbClr val="FFFDD4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3580" y="2040469"/>
              <a:ext cx="2781299" cy="952500"/>
            </a:xfrm>
            <a:prstGeom prst="rect">
              <a:avLst/>
            </a:prstGeom>
            <a:solidFill>
              <a:srgbClr val="F0DCDC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4143" y="2548995"/>
              <a:ext cx="3047999" cy="812800"/>
            </a:xfrm>
            <a:prstGeom prst="rect">
              <a:avLst/>
            </a:prstGeom>
            <a:solidFill>
              <a:srgbClr val="FFFDD4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7813" y="3103261"/>
              <a:ext cx="2781299" cy="954448"/>
            </a:xfrm>
            <a:prstGeom prst="rect">
              <a:avLst/>
            </a:prstGeom>
            <a:solidFill>
              <a:srgbClr val="F0DCDC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2844" y="3733800"/>
              <a:ext cx="2628899" cy="954448"/>
            </a:xfrm>
            <a:prstGeom prst="rect">
              <a:avLst/>
            </a:prstGeom>
            <a:solidFill>
              <a:srgbClr val="DEF1DE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587" y="3408706"/>
              <a:ext cx="3043360" cy="731495"/>
            </a:xfrm>
            <a:prstGeom prst="rect">
              <a:avLst/>
            </a:prstGeom>
            <a:solidFill>
              <a:srgbClr val="FFFDD4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77816" y="4134549"/>
              <a:ext cx="2781299" cy="954448"/>
            </a:xfrm>
            <a:prstGeom prst="rect">
              <a:avLst/>
            </a:prstGeom>
            <a:solidFill>
              <a:srgbClr val="F0DCDC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2844" y="4851401"/>
              <a:ext cx="2628899" cy="954448"/>
            </a:xfrm>
            <a:prstGeom prst="rect">
              <a:avLst/>
            </a:prstGeom>
            <a:solidFill>
              <a:srgbClr val="DEF1DE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24143" y="4219223"/>
              <a:ext cx="3047999" cy="711199"/>
            </a:xfrm>
            <a:prstGeom prst="rect">
              <a:avLst/>
            </a:prstGeom>
            <a:solidFill>
              <a:srgbClr val="FFFDD4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7816" y="5321299"/>
              <a:ext cx="2781299" cy="952501"/>
            </a:xfrm>
            <a:prstGeom prst="rect">
              <a:avLst/>
            </a:prstGeom>
            <a:solidFill>
              <a:srgbClr val="F0DCDC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24142" y="5970410"/>
              <a:ext cx="3048000" cy="8509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4143" y="5002126"/>
              <a:ext cx="3047999" cy="895791"/>
            </a:xfrm>
            <a:prstGeom prst="rect">
              <a:avLst/>
            </a:prstGeom>
            <a:solidFill>
              <a:srgbClr val="FFFDD4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602" name="TextBox 24"/>
            <p:cNvSpPr txBox="1">
              <a:spLocks noChangeArrowheads="1"/>
            </p:cNvSpPr>
            <p:nvPr/>
          </p:nvSpPr>
          <p:spPr bwMode="auto">
            <a:xfrm>
              <a:off x="3000344" y="2514601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共指消解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3" name="TextBox 25"/>
            <p:cNvSpPr txBox="1">
              <a:spLocks noChangeArrowheads="1"/>
            </p:cNvSpPr>
            <p:nvPr/>
          </p:nvSpPr>
          <p:spPr bwMode="auto">
            <a:xfrm>
              <a:off x="6143947" y="2006601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自动问答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4" name="TextBox 26"/>
            <p:cNvSpPr txBox="1">
              <a:spLocks noChangeArrowheads="1"/>
            </p:cNvSpPr>
            <p:nvPr/>
          </p:nvSpPr>
          <p:spPr bwMode="auto">
            <a:xfrm>
              <a:off x="142844" y="364331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词性标注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5" name="TextBox 27"/>
            <p:cNvSpPr txBox="1">
              <a:spLocks noChangeArrowheads="1"/>
            </p:cNvSpPr>
            <p:nvPr/>
          </p:nvSpPr>
          <p:spPr bwMode="auto">
            <a:xfrm>
              <a:off x="2924142" y="3327400"/>
              <a:ext cx="2514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词义消歧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6" name="TextBox 28"/>
            <p:cNvSpPr txBox="1">
              <a:spLocks noChangeArrowheads="1"/>
            </p:cNvSpPr>
            <p:nvPr/>
          </p:nvSpPr>
          <p:spPr bwMode="auto">
            <a:xfrm>
              <a:off x="6143948" y="3022601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语义匹配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7" name="TextBox 29"/>
            <p:cNvSpPr txBox="1">
              <a:spLocks noChangeArrowheads="1"/>
            </p:cNvSpPr>
            <p:nvPr/>
          </p:nvSpPr>
          <p:spPr bwMode="auto">
            <a:xfrm>
              <a:off x="219043" y="4786322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命名实体识别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8" name="TextBox 30"/>
            <p:cNvSpPr txBox="1">
              <a:spLocks noChangeArrowheads="1"/>
            </p:cNvSpPr>
            <p:nvPr/>
          </p:nvSpPr>
          <p:spPr bwMode="auto">
            <a:xfrm>
              <a:off x="3000342" y="4241801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句法分析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09" name="TextBox 31"/>
            <p:cNvSpPr txBox="1">
              <a:spLocks noChangeArrowheads="1"/>
            </p:cNvSpPr>
            <p:nvPr/>
          </p:nvSpPr>
          <p:spPr bwMode="auto">
            <a:xfrm>
              <a:off x="6135481" y="400050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自动摘要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10" name="TextBox 32"/>
            <p:cNvSpPr txBox="1">
              <a:spLocks noChangeArrowheads="1"/>
            </p:cNvSpPr>
            <p:nvPr/>
          </p:nvSpPr>
          <p:spPr bwMode="auto">
            <a:xfrm>
              <a:off x="3030105" y="5902942"/>
              <a:ext cx="22135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信息抽取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11" name="TextBox 33"/>
            <p:cNvSpPr txBox="1">
              <a:spLocks noChangeArrowheads="1"/>
            </p:cNvSpPr>
            <p:nvPr/>
          </p:nvSpPr>
          <p:spPr bwMode="auto">
            <a:xfrm>
              <a:off x="3000343" y="490604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机器翻译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12" name="TextBox 34"/>
            <p:cNvSpPr txBox="1">
              <a:spLocks noChangeArrowheads="1"/>
            </p:cNvSpPr>
            <p:nvPr/>
          </p:nvSpPr>
          <p:spPr bwMode="auto">
            <a:xfrm>
              <a:off x="6135481" y="5143512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对话系统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13" name="TextBox 36"/>
            <p:cNvSpPr txBox="1">
              <a:spLocks noChangeArrowheads="1"/>
            </p:cNvSpPr>
            <p:nvPr/>
          </p:nvSpPr>
          <p:spPr bwMode="auto">
            <a:xfrm>
              <a:off x="3000343" y="1498601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情感分析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614" name="TextBox 37"/>
            <p:cNvSpPr txBox="1">
              <a:spLocks noChangeArrowheads="1"/>
            </p:cNvSpPr>
            <p:nvPr/>
          </p:nvSpPr>
          <p:spPr bwMode="auto">
            <a:xfrm>
              <a:off x="6135479" y="5181601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  </a:t>
              </a:r>
            </a:p>
          </p:txBody>
        </p:sp>
        <p:sp>
          <p:nvSpPr>
            <p:cNvPr id="67615" name="TextBox 38"/>
            <p:cNvSpPr txBox="1">
              <a:spLocks noChangeArrowheads="1"/>
            </p:cNvSpPr>
            <p:nvPr/>
          </p:nvSpPr>
          <p:spPr bwMode="auto">
            <a:xfrm>
              <a:off x="180943" y="1818957"/>
              <a:ext cx="2468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解决得还行</a:t>
              </a:r>
              <a:endParaRPr lang="en-US" sz="2800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67616" name="TextBox 39"/>
            <p:cNvSpPr txBox="1">
              <a:spLocks noChangeArrowheads="1"/>
            </p:cNvSpPr>
            <p:nvPr/>
          </p:nvSpPr>
          <p:spPr bwMode="auto">
            <a:xfrm>
              <a:off x="3152743" y="1048392"/>
              <a:ext cx="2468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FFC000"/>
                  </a:solidFill>
                  <a:latin typeface="+mn-ea"/>
                  <a:ea typeface="+mn-ea"/>
                </a:rPr>
                <a:t>有一定进展</a:t>
              </a:r>
              <a:endParaRPr lang="en-US" sz="2800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sp>
          <p:nvSpPr>
            <p:cNvPr id="67617" name="TextBox 40"/>
            <p:cNvSpPr txBox="1">
              <a:spLocks noChangeArrowheads="1"/>
            </p:cNvSpPr>
            <p:nvPr/>
          </p:nvSpPr>
          <p:spPr bwMode="auto">
            <a:xfrm>
              <a:off x="6200743" y="1498600"/>
              <a:ext cx="2468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C00000"/>
                  </a:solidFill>
                  <a:latin typeface="+mn-ea"/>
                  <a:ea typeface="+mn-ea"/>
                </a:rPr>
                <a:t>还比较难</a:t>
              </a:r>
              <a:endParaRPr lang="en-US" sz="28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67618" name="TextBox 41"/>
            <p:cNvSpPr txBox="1">
              <a:spLocks noChangeArrowheads="1"/>
            </p:cNvSpPr>
            <p:nvPr/>
          </p:nvSpPr>
          <p:spPr bwMode="auto">
            <a:xfrm>
              <a:off x="219042" y="2477152"/>
              <a:ext cx="2424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垃圾邮件分类</a:t>
              </a:r>
              <a:endParaRPr lang="en-US" sz="28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64574" y="2940973"/>
              <a:ext cx="1689102" cy="23874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Let’s go to Agra!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8467" y="3224609"/>
              <a:ext cx="1662508" cy="22696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Buy V1AGRA …</a:t>
              </a:r>
            </a:p>
          </p:txBody>
        </p:sp>
        <p:sp>
          <p:nvSpPr>
            <p:cNvPr id="67678" name="Rectangle 45"/>
            <p:cNvSpPr>
              <a:spLocks noChangeArrowheads="1"/>
            </p:cNvSpPr>
            <p:nvPr/>
          </p:nvSpPr>
          <p:spPr bwMode="auto">
            <a:xfrm>
              <a:off x="2251045" y="2730934"/>
              <a:ext cx="304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defTabSz="457200"/>
              <a:r>
                <a:rPr lang="en-US" sz="1800" dirty="0">
                  <a:solidFill>
                    <a:srgbClr val="008000"/>
                  </a:solidFill>
                  <a:latin typeface="Zapf Dingbats" charset="0"/>
                  <a:cs typeface="Zapf Dingbats" charset="0"/>
                </a:rPr>
                <a:t>✓</a:t>
              </a:r>
              <a:endParaRPr lang="en-US" sz="1800" dirty="0">
                <a:solidFill>
                  <a:srgbClr val="008000"/>
                </a:solidFill>
                <a:latin typeface="Arial" charset="0"/>
              </a:endParaRPr>
            </a:p>
          </p:txBody>
        </p:sp>
        <p:sp>
          <p:nvSpPr>
            <p:cNvPr id="67679" name="Rectangle 46"/>
            <p:cNvSpPr>
              <a:spLocks noChangeArrowheads="1"/>
            </p:cNvSpPr>
            <p:nvPr/>
          </p:nvSpPr>
          <p:spPr bwMode="auto">
            <a:xfrm>
              <a:off x="2259024" y="3083495"/>
              <a:ext cx="330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defTabSz="457200"/>
              <a:r>
                <a:rPr lang="en-US" sz="1800" dirty="0">
                  <a:solidFill>
                    <a:srgbClr val="FF0000"/>
                  </a:solidFill>
                  <a:latin typeface="Zapf Dingbats" charset="0"/>
                  <a:cs typeface="Zapf Dingbats" charset="0"/>
                </a:rPr>
                <a:t>✗</a:t>
              </a:r>
              <a:endParaRPr lang="en-US" sz="18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9044" y="4345686"/>
              <a:ext cx="2590800" cy="20319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/>
                  <a:cs typeface="Times New Roman"/>
                </a:rPr>
                <a:t>Colorless   green   ideas   sleep   furiously.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225" y="4142485"/>
              <a:ext cx="2154873" cy="166688"/>
            </a:xfrm>
            <a:prstGeom prst="rect">
              <a:avLst/>
            </a:prstGeom>
            <a:solidFill>
              <a:srgbClr val="DEF1DE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     ADJ         ADJ    NOUN  VERB      ADV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0942" y="5442239"/>
              <a:ext cx="2590800" cy="2620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/>
                  <a:cs typeface="Times New Roman"/>
                </a:rPr>
                <a:t>Einstein met with UN officials in Princeton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7765" y="5276153"/>
              <a:ext cx="2156618" cy="166687"/>
            </a:xfrm>
            <a:prstGeom prst="rect">
              <a:avLst/>
            </a:prstGeom>
            <a:solidFill>
              <a:srgbClr val="DEF1DE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PERSON              ORG                      LOC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22732" y="6313313"/>
              <a:ext cx="1831293" cy="40639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l" defTabSz="457200">
                <a:lnSpc>
                  <a:spcPct val="90000"/>
                </a:lnSpc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/>
                  <a:cs typeface="Times New Roman"/>
                </a:rPr>
                <a:t>You’re invited to our dinner party, Friday May 27 at 8:30</a:t>
              </a:r>
            </a:p>
          </p:txBody>
        </p:sp>
        <p:pic>
          <p:nvPicPr>
            <p:cNvPr id="67673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98" y="6256158"/>
              <a:ext cx="289026" cy="258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Rectangle 65"/>
            <p:cNvSpPr/>
            <p:nvPr/>
          </p:nvSpPr>
          <p:spPr bwMode="auto">
            <a:xfrm>
              <a:off x="5262108" y="6211711"/>
              <a:ext cx="563985" cy="46196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900" dirty="0">
                  <a:solidFill>
                    <a:prstClr val="white">
                      <a:lumMod val="50000"/>
                    </a:prstClr>
                  </a:solidFill>
                  <a:latin typeface="Calibri"/>
                  <a:cs typeface="Times New Roman"/>
                </a:rPr>
                <a:t>Party</a:t>
              </a:r>
              <a:br>
                <a:rPr lang="en-US" sz="900" dirty="0">
                  <a:solidFill>
                    <a:prstClr val="white">
                      <a:lumMod val="50000"/>
                    </a:prstClr>
                  </a:solidFill>
                  <a:latin typeface="Calibri"/>
                  <a:cs typeface="Times New Roman"/>
                </a:rPr>
              </a:br>
              <a:r>
                <a:rPr lang="en-US" sz="900" dirty="0">
                  <a:solidFill>
                    <a:prstClr val="white">
                      <a:lumMod val="50000"/>
                    </a:prstClr>
                  </a:solidFill>
                  <a:latin typeface="Calibri"/>
                  <a:cs typeface="Times New Roman"/>
                </a:rPr>
                <a:t>May 27</a:t>
              </a:r>
              <a:br>
                <a:rPr lang="en-US" sz="900" dirty="0">
                  <a:solidFill>
                    <a:prstClr val="white">
                      <a:lumMod val="50000"/>
                    </a:prstClr>
                  </a:solidFill>
                  <a:latin typeface="Calibri"/>
                  <a:cs typeface="Times New Roman"/>
                </a:rPr>
              </a:br>
              <a:r>
                <a:rPr lang="en-US" sz="900" dirty="0">
                  <a:solidFill>
                    <a:srgbClr val="0000FF"/>
                  </a:solidFill>
                  <a:latin typeface="Calibri"/>
                  <a:cs typeface="Times New Roman"/>
                </a:rPr>
                <a:t>add</a:t>
              </a: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flipV="1">
              <a:off x="5384130" y="6821311"/>
              <a:ext cx="162560" cy="1725"/>
            </a:xfrm>
            <a:prstGeom prst="line">
              <a:avLst/>
            </a:prstGeom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254551" y="1936143"/>
              <a:ext cx="2137410" cy="2069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Best roast chicken in San Francisco!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54551" y="2209800"/>
              <a:ext cx="2137410" cy="2032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The waiter ignored us for 20 minutes.</a:t>
              </a:r>
            </a:p>
          </p:txBody>
        </p:sp>
        <p:pic>
          <p:nvPicPr>
            <p:cNvPr id="67630" name="Picture 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11" y="1959851"/>
              <a:ext cx="275928" cy="25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631" name="Picture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498011" y="2246306"/>
              <a:ext cx="27516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84"/>
            <p:cNvSpPr/>
            <p:nvPr/>
          </p:nvSpPr>
          <p:spPr>
            <a:xfrm>
              <a:off x="3228942" y="3095525"/>
              <a:ext cx="2640330" cy="19616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Carter told Mubarak he shouldn’t run again.</a:t>
              </a:r>
            </a:p>
          </p:txBody>
        </p:sp>
        <p:sp>
          <p:nvSpPr>
            <p:cNvPr id="100" name="Arc 99"/>
            <p:cNvSpPr/>
            <p:nvPr/>
          </p:nvSpPr>
          <p:spPr>
            <a:xfrm>
              <a:off x="3457542" y="2955393"/>
              <a:ext cx="1066800" cy="304800"/>
            </a:xfrm>
            <a:prstGeom prst="arc">
              <a:avLst>
                <a:gd name="adj1" fmla="val 10822610"/>
                <a:gd name="adj2" fmla="val 0"/>
              </a:avLst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Arc 100"/>
            <p:cNvSpPr/>
            <p:nvPr/>
          </p:nvSpPr>
          <p:spPr>
            <a:xfrm>
              <a:off x="4143343" y="2977972"/>
              <a:ext cx="376237" cy="383821"/>
            </a:xfrm>
            <a:prstGeom prst="arc">
              <a:avLst>
                <a:gd name="adj1" fmla="val 10830349"/>
                <a:gd name="adj2" fmla="val 10"/>
              </a:avLst>
            </a:prstGeom>
            <a:ln w="12700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7635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38742" y="3835400"/>
              <a:ext cx="3810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103"/>
            <p:cNvSpPr/>
            <p:nvPr/>
          </p:nvSpPr>
          <p:spPr>
            <a:xfrm>
              <a:off x="3000342" y="3786190"/>
              <a:ext cx="2286000" cy="304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cs typeface="Times New Roman"/>
                </a:rPr>
                <a:t>I need new batteries for my </a:t>
              </a:r>
              <a:r>
                <a:rPr lang="en-US" sz="1200" b="1" i="1" dirty="0">
                  <a:solidFill>
                    <a:srgbClr val="FF0000"/>
                  </a:solidFill>
                  <a:latin typeface="Calibri"/>
                  <a:cs typeface="Times New Roman"/>
                </a:rPr>
                <a:t>mouse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cs typeface="Times New Roman"/>
                </a:rPr>
                <a:t>.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983494" y="5575613"/>
              <a:ext cx="2607649" cy="22070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The 13</a:t>
              </a:r>
              <a:r>
                <a:rPr lang="en-US" sz="1000" baseline="30000" dirty="0">
                  <a:solidFill>
                    <a:prstClr val="black"/>
                  </a:solidFill>
                  <a:latin typeface="Calibri"/>
                  <a:cs typeface="Times New Roman"/>
                </a:rPr>
                <a:t>th</a:t>
              </a: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 Shanghai International Film Festival…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00342" y="5379615"/>
              <a:ext cx="2065864" cy="19252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>
                <a:defRPr/>
              </a:pPr>
              <a:r>
                <a:rPr lang="zh-TW" altLang="en-US" sz="1000" dirty="0">
                  <a:solidFill>
                    <a:srgbClr val="000000"/>
                  </a:solidFill>
                  <a:cs typeface="Times New Roman"/>
                </a:rPr>
                <a:t>第</a:t>
              </a:r>
              <a:r>
                <a:rPr lang="en-US" altLang="zh-TW" sz="1000" dirty="0">
                  <a:solidFill>
                    <a:srgbClr val="000000"/>
                  </a:solidFill>
                  <a:cs typeface="Times New Roman"/>
                </a:rPr>
                <a:t>13</a:t>
              </a:r>
              <a:r>
                <a:rPr lang="zh-TW" altLang="en-US" sz="1000" dirty="0">
                  <a:solidFill>
                    <a:srgbClr val="000000"/>
                  </a:solidFill>
                  <a:cs typeface="Times New Roman"/>
                </a:rPr>
                <a:t>届上海国际电影节开幕</a:t>
              </a:r>
              <a:r>
                <a:rPr lang="en-US" altLang="zh-TW" sz="1000" dirty="0">
                  <a:solidFill>
                    <a:srgbClr val="000000"/>
                  </a:solidFill>
                  <a:cs typeface="Times New Roman"/>
                </a:rPr>
                <a:t>…</a:t>
              </a:r>
              <a:endParaRPr lang="zh-TW" altLang="en-US" sz="1000" dirty="0">
                <a:solidFill>
                  <a:srgbClr val="000000"/>
                </a:solidFill>
                <a:cs typeface="Times New Roman"/>
              </a:endParaRPr>
            </a:p>
          </p:txBody>
        </p:sp>
        <p:sp>
          <p:nvSpPr>
            <p:cNvPr id="110" name="Right Arrow 109"/>
            <p:cNvSpPr/>
            <p:nvPr/>
          </p:nvSpPr>
          <p:spPr>
            <a:xfrm>
              <a:off x="5260941" y="5310896"/>
              <a:ext cx="217060" cy="183357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353142" y="4456376"/>
              <a:ext cx="1319212" cy="15848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The Dow Jones is up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81743" y="4851400"/>
              <a:ext cx="1192037" cy="2081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Housing prices rose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7822993" y="4614862"/>
              <a:ext cx="179387" cy="166687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124616" y="4506103"/>
              <a:ext cx="766762" cy="413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Economy is good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64786" y="2523063"/>
              <a:ext cx="2374356" cy="40587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Q. How effective is ibuprofen in reducing fever in patients with acute febrile illness?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86142" y="4707467"/>
              <a:ext cx="2209800" cy="2032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50" dirty="0">
                  <a:solidFill>
                    <a:prstClr val="black"/>
                  </a:solidFill>
                  <a:latin typeface="Calibri"/>
                  <a:cs typeface="Times New Roman"/>
                </a:rPr>
                <a:t>I can see Alcatraz from the window!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0800000">
              <a:off x="5133944" y="4612389"/>
              <a:ext cx="93663" cy="79375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041867" y="4612389"/>
              <a:ext cx="95250" cy="79375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0800000">
              <a:off x="4987894" y="4533013"/>
              <a:ext cx="149225" cy="79375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4843431" y="4547301"/>
              <a:ext cx="158751" cy="130175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0800000">
              <a:off x="4838669" y="4455225"/>
              <a:ext cx="149225" cy="77788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595780" y="4455224"/>
              <a:ext cx="242887" cy="236539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4352894" y="4455224"/>
              <a:ext cx="485775" cy="236539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>
              <a:off x="4686269" y="4375850"/>
              <a:ext cx="149225" cy="79375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0800000">
              <a:off x="4537044" y="4296475"/>
              <a:ext cx="149225" cy="79375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4202082" y="4379024"/>
              <a:ext cx="484187" cy="312739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990943" y="4302824"/>
              <a:ext cx="542925" cy="446976"/>
            </a:xfrm>
            <a:prstGeom prst="line">
              <a:avLst/>
            </a:prstGeom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6281928" y="3494278"/>
              <a:ext cx="2121693" cy="2036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XYZ acquired ABC yesterday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281928" y="3719986"/>
              <a:ext cx="2121693" cy="20780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ABC has been taken over by XYZ</a:t>
              </a:r>
            </a:p>
          </p:txBody>
        </p:sp>
        <p:sp>
          <p:nvSpPr>
            <p:cNvPr id="151" name="Rectangular Callout 150"/>
            <p:cNvSpPr/>
            <p:nvPr/>
          </p:nvSpPr>
          <p:spPr>
            <a:xfrm>
              <a:off x="6862125" y="5643578"/>
              <a:ext cx="2054655" cy="277577"/>
            </a:xfrm>
            <a:prstGeom prst="wedgeRectCallout">
              <a:avLst>
                <a:gd name="adj1" fmla="val -67569"/>
                <a:gd name="adj2" fmla="val 9666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Where is Citizen Kane playing in SF? </a:t>
              </a:r>
            </a:p>
          </p:txBody>
        </p:sp>
        <p:sp>
          <p:nvSpPr>
            <p:cNvPr id="152" name="Rectangular Callout 151"/>
            <p:cNvSpPr/>
            <p:nvPr/>
          </p:nvSpPr>
          <p:spPr>
            <a:xfrm>
              <a:off x="6812491" y="5993003"/>
              <a:ext cx="1714818" cy="436393"/>
            </a:xfrm>
            <a:prstGeom prst="wedgeRectCallout">
              <a:avLst>
                <a:gd name="adj1" fmla="val 63386"/>
                <a:gd name="adj2" fmla="val -3973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Castro Theatre at 7:30. Do you want a ticket?</a:t>
              </a:r>
            </a:p>
          </p:txBody>
        </p:sp>
        <p:pic>
          <p:nvPicPr>
            <p:cNvPr id="67666" name="Picture 1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6174915" y="5787474"/>
              <a:ext cx="379664" cy="384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Rectangle 111"/>
            <p:cNvSpPr/>
            <p:nvPr/>
          </p:nvSpPr>
          <p:spPr>
            <a:xfrm>
              <a:off x="6429342" y="4648200"/>
              <a:ext cx="1295400" cy="2032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defTabSz="457200">
                <a:defRPr/>
              </a:pPr>
              <a:r>
                <a:rPr lang="en-US" sz="1000" dirty="0">
                  <a:solidFill>
                    <a:prstClr val="black"/>
                  </a:solidFill>
                  <a:latin typeface="Calibri"/>
                  <a:cs typeface="Times New Roman"/>
                </a:rPr>
                <a:t>The S&amp;P500 jumped</a:t>
              </a:r>
            </a:p>
          </p:txBody>
        </p:sp>
        <p:pic>
          <p:nvPicPr>
            <p:cNvPr id="2" name="Picture 1" descr="BU009519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66" y="3429000"/>
              <a:ext cx="440577" cy="584200"/>
            </a:xfrm>
            <a:prstGeom prst="rect">
              <a:avLst/>
            </a:prstGeom>
          </p:spPr>
        </p:pic>
        <p:pic>
          <p:nvPicPr>
            <p:cNvPr id="3" name="Picture 2" descr="skd186802sdc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180" y="5427661"/>
              <a:ext cx="408163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071811"/>
            <a:ext cx="822960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dirty="0"/>
              <a:t>研究方法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47EA48-A426-49AE-B58D-1CAB66657C40}" type="slidenum">
              <a:rPr lang="en-US" altLang="en-US"/>
              <a:pPr/>
              <a:t>24</a:t>
            </a:fld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基于规则的方法</a:t>
            </a:r>
            <a:endParaRPr lang="en-US" altLang="en-US" dirty="0">
              <a:latin typeface="+mn-ea"/>
              <a:ea typeface="+mn-ea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C00000"/>
                </a:solidFill>
              </a:rPr>
              <a:t>基于规则的方法</a:t>
            </a:r>
            <a:endParaRPr lang="en-US" altLang="en-US" sz="40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3600" dirty="0"/>
              <a:t>传统的“理性主义者”语言处理方法要求人类专家指定并形式化所需的知识。</a:t>
            </a:r>
            <a:endParaRPr lang="en-US" altLang="en-US" sz="3600" dirty="0"/>
          </a:p>
          <a:p>
            <a:pPr lvl="1">
              <a:lnSpc>
                <a:spcPct val="90000"/>
              </a:lnSpc>
            </a:pPr>
            <a:r>
              <a:rPr lang="zh-CN" altLang="en-US" sz="3600" dirty="0"/>
              <a:t>人工知识工程，难度大，耗时长，容易出错。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6B2B29-1359-46EE-85CE-3CC98366A1C9}" type="slidenum">
              <a:rPr lang="en-US" altLang="en-US"/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基于机器学习的方法</a:t>
            </a:r>
            <a:endParaRPr lang="en-US" altLang="en-US" dirty="0">
              <a:latin typeface="+mn-ea"/>
              <a:ea typeface="+mn-ea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40768"/>
            <a:ext cx="8077200" cy="50171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 b="1" dirty="0">
                <a:solidFill>
                  <a:srgbClr val="C00000"/>
                </a:solidFill>
              </a:rPr>
              <a:t>基于机器学习的方法</a:t>
            </a:r>
            <a:endParaRPr lang="en-US" altLang="en-US" sz="4000" b="1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使用机器学习方法从适当注释的文本语料库中自动获取所需的知识。</a:t>
            </a:r>
            <a:endParaRPr lang="en-US" altLang="en-US" sz="3200" dirty="0"/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在</a:t>
            </a:r>
            <a:r>
              <a:rPr lang="en-US" altLang="zh-CN" sz="3200" dirty="0"/>
              <a:t>20</a:t>
            </a:r>
            <a:r>
              <a:rPr lang="zh-CN" altLang="en-US" sz="3200" dirty="0"/>
              <a:t>世纪</a:t>
            </a:r>
            <a:r>
              <a:rPr lang="en-US" altLang="zh-CN" sz="3200" dirty="0"/>
              <a:t>90</a:t>
            </a:r>
            <a:r>
              <a:rPr lang="zh-CN" altLang="en-US" sz="3200" dirty="0"/>
              <a:t>年代，统计学习方法开始主导自然语言处理的几乎所有领域。</a:t>
            </a:r>
            <a:endParaRPr lang="en-US" altLang="zh-CN" sz="3200" dirty="0"/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在</a:t>
            </a:r>
            <a:r>
              <a:rPr lang="en-US" altLang="zh-CN" sz="3200" dirty="0"/>
              <a:t>2010</a:t>
            </a:r>
            <a:r>
              <a:rPr lang="zh-CN" altLang="en-US" sz="3200" dirty="0"/>
              <a:t>年后，深度学习（神经网络）相关算法的效果更好，是目前主流的学习算法。</a:t>
            </a:r>
            <a:endParaRPr lang="en-US" altLang="en-US" sz="3200" dirty="0"/>
          </a:p>
          <a:p>
            <a:pPr>
              <a:lnSpc>
                <a:spcPct val="11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253185"/>
            <a:ext cx="2895600" cy="365125"/>
          </a:xfrm>
          <a:noFill/>
        </p:spPr>
        <p:txBody>
          <a:bodyPr/>
          <a:lstStyle/>
          <a:p>
            <a:fld id="{2AC09E35-5EA1-43E1-BE97-5E4BF18D97EC}" type="slidenum">
              <a:rPr lang="en-US" altLang="en-US"/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基于机器学习的方法</a:t>
            </a:r>
            <a:endParaRPr lang="en-US" altLang="en-US" dirty="0"/>
          </a:p>
        </p:txBody>
      </p:sp>
      <p:grpSp>
        <p:nvGrpSpPr>
          <p:cNvPr id="2" name="Group 292"/>
          <p:cNvGrpSpPr>
            <a:grpSpLocks/>
          </p:cNvGrpSpPr>
          <p:nvPr/>
        </p:nvGrpSpPr>
        <p:grpSpPr bwMode="auto">
          <a:xfrm>
            <a:off x="644525" y="1524000"/>
            <a:ext cx="2336801" cy="2708276"/>
            <a:chOff x="406" y="960"/>
            <a:chExt cx="1472" cy="1706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672" y="960"/>
              <a:ext cx="624" cy="720"/>
              <a:chOff x="672" y="1104"/>
              <a:chExt cx="624" cy="720"/>
            </a:xfrm>
          </p:grpSpPr>
          <p:sp>
            <p:nvSpPr>
              <p:cNvPr id="94396" name="Rectangle 4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62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397" name="Line 5"/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8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9" name="Line 7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0" name="Line 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1" name="Line 9"/>
              <p:cNvSpPr>
                <a:spLocks noChangeShapeType="1"/>
              </p:cNvSpPr>
              <p:nvPr/>
            </p:nvSpPr>
            <p:spPr bwMode="auto">
              <a:xfrm>
                <a:off x="720" y="13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2" name="Line 10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3" name="Line 11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4" name="Line 12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5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6" name="Line 14"/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7" name="Line 15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8" name="Line 16"/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09" name="Line 17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0" name="Line 18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1" name="Line 19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2" name="Line 21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3" name="Line 22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4" name="Line 23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5" name="Line 24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6" name="Line 25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7" name="Line 26"/>
              <p:cNvSpPr>
                <a:spLocks noChangeShapeType="1"/>
              </p:cNvSpPr>
              <p:nvPr/>
            </p:nvSpPr>
            <p:spPr bwMode="auto">
              <a:xfrm>
                <a:off x="1056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8" name="Line 2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19" name="Line 28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20" name="Line 29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21" name="Line 30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22" name="Line 31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423" name="Line 32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768" y="1056"/>
              <a:ext cx="624" cy="720"/>
              <a:chOff x="672" y="1104"/>
              <a:chExt cx="624" cy="720"/>
            </a:xfrm>
          </p:grpSpPr>
          <p:sp>
            <p:nvSpPr>
              <p:cNvPr id="94368" name="Rectangle 65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62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369" name="Line 66"/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0" name="Line 67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1" name="Line 68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2" name="Line 6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3" name="Line 70"/>
              <p:cNvSpPr>
                <a:spLocks noChangeShapeType="1"/>
              </p:cNvSpPr>
              <p:nvPr/>
            </p:nvSpPr>
            <p:spPr bwMode="auto">
              <a:xfrm>
                <a:off x="720" y="13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4" name="Line 71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5" name="Line 72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6" name="Line 73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7" name="Line 74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8" name="Line 75"/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79" name="Line 76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0" name="Line 77"/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1" name="Line 78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2" name="Line 79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3" name="Line 80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4" name="Line 81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5" name="Line 82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6" name="Line 83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7" name="Line 84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8" name="Line 85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89" name="Line 86"/>
              <p:cNvSpPr>
                <a:spLocks noChangeShapeType="1"/>
              </p:cNvSpPr>
              <p:nvPr/>
            </p:nvSpPr>
            <p:spPr bwMode="auto">
              <a:xfrm>
                <a:off x="1056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0" name="Line 8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1" name="Line 88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2" name="Line 89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3" name="Line 90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4" name="Line 91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95" name="Line 92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864" y="1152"/>
              <a:ext cx="624" cy="720"/>
              <a:chOff x="672" y="1104"/>
              <a:chExt cx="624" cy="720"/>
            </a:xfrm>
          </p:grpSpPr>
          <p:sp>
            <p:nvSpPr>
              <p:cNvPr id="94340" name="Rectangle 94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62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341" name="Line 95"/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2" name="Line 9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3" name="Line 97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4" name="Line 9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5" name="Line 99"/>
              <p:cNvSpPr>
                <a:spLocks noChangeShapeType="1"/>
              </p:cNvSpPr>
              <p:nvPr/>
            </p:nvSpPr>
            <p:spPr bwMode="auto">
              <a:xfrm>
                <a:off x="720" y="13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6" name="Line 100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7" name="Line 101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8" name="Line 102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49" name="Line 10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0" name="Line 104"/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1" name="Line 105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2" name="Line 106"/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3" name="Line 107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4" name="Line 108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5" name="Line 109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6" name="Line 110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7" name="Line 111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8" name="Line 112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59" name="Line 113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0" name="Line 114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1" name="Line 115"/>
              <p:cNvSpPr>
                <a:spLocks noChangeShapeType="1"/>
              </p:cNvSpPr>
              <p:nvPr/>
            </p:nvSpPr>
            <p:spPr bwMode="auto">
              <a:xfrm>
                <a:off x="1056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2" name="Line 116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3" name="Line 117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4" name="Line 118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5" name="Line 119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6" name="Line 120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67" name="Line 12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960" y="1248"/>
              <a:ext cx="624" cy="720"/>
              <a:chOff x="672" y="1104"/>
              <a:chExt cx="624" cy="720"/>
            </a:xfrm>
          </p:grpSpPr>
          <p:sp>
            <p:nvSpPr>
              <p:cNvPr id="94312" name="Rectangle 123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62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313" name="Line 124"/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4" name="Line 125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5" name="Line 126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6" name="Line 127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7" name="Line 128"/>
              <p:cNvSpPr>
                <a:spLocks noChangeShapeType="1"/>
              </p:cNvSpPr>
              <p:nvPr/>
            </p:nvSpPr>
            <p:spPr bwMode="auto">
              <a:xfrm>
                <a:off x="720" y="13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8" name="Line 129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9" name="Line 130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0" name="Line 131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1" name="Line 132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2" name="Line 133"/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3" name="Line 134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4" name="Line 135"/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5" name="Line 136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6" name="Line 1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7" name="Line 138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8" name="Line 139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29" name="Line 140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0" name="Line 141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1" name="Line 142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2" name="Line 143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3" name="Line 144"/>
              <p:cNvSpPr>
                <a:spLocks noChangeShapeType="1"/>
              </p:cNvSpPr>
              <p:nvPr/>
            </p:nvSpPr>
            <p:spPr bwMode="auto">
              <a:xfrm>
                <a:off x="1056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4" name="Line 145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5" name="Line 146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6" name="Line 147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7" name="Line 14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8" name="Line 149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39" name="Line 150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51"/>
            <p:cNvGrpSpPr>
              <a:grpSpLocks/>
            </p:cNvGrpSpPr>
            <p:nvPr/>
          </p:nvGrpSpPr>
          <p:grpSpPr bwMode="auto">
            <a:xfrm>
              <a:off x="1056" y="1344"/>
              <a:ext cx="624" cy="720"/>
              <a:chOff x="672" y="1104"/>
              <a:chExt cx="624" cy="720"/>
            </a:xfrm>
          </p:grpSpPr>
          <p:sp>
            <p:nvSpPr>
              <p:cNvPr id="94284" name="Rectangle 152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62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285" name="Line 153"/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86" name="Line 154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87" name="Line 155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88" name="Line 156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89" name="Line 157"/>
              <p:cNvSpPr>
                <a:spLocks noChangeShapeType="1"/>
              </p:cNvSpPr>
              <p:nvPr/>
            </p:nvSpPr>
            <p:spPr bwMode="auto">
              <a:xfrm>
                <a:off x="720" y="13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0" name="Line 158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1" name="Line 159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2" name="Line 160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3" name="Line 161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4" name="Line 162"/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5" name="Line 163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6" name="Line 164"/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7" name="Line 165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8" name="Line 166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99" name="Line 167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0" name="Line 168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1" name="Line 16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2" name="Line 170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3" name="Line 171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4" name="Line 172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5" name="Line 173"/>
              <p:cNvSpPr>
                <a:spLocks noChangeShapeType="1"/>
              </p:cNvSpPr>
              <p:nvPr/>
            </p:nvSpPr>
            <p:spPr bwMode="auto">
              <a:xfrm>
                <a:off x="1056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6" name="Line 174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7" name="Line 175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8" name="Line 176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09" name="Line 17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0" name="Line 178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311" name="Line 179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4283" name="Text Box 180"/>
            <p:cNvSpPr txBox="1">
              <a:spLocks noChangeArrowheads="1"/>
            </p:cNvSpPr>
            <p:nvPr/>
          </p:nvSpPr>
          <p:spPr bwMode="auto">
            <a:xfrm>
              <a:off x="406" y="2064"/>
              <a:ext cx="1472" cy="6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800" dirty="0"/>
                <a:t>大量标注了的</a:t>
              </a:r>
              <a:endParaRPr lang="en-US" altLang="zh-CN" sz="2800" dirty="0"/>
            </a:p>
            <a:p>
              <a:pPr eaLnBrk="1" hangingPunct="1"/>
              <a:r>
                <a:rPr lang="zh-CN" altLang="en-US" sz="2800" dirty="0"/>
                <a:t>训练语料</a:t>
              </a:r>
              <a:endParaRPr lang="en-US" altLang="en-US" sz="2800" dirty="0"/>
            </a:p>
          </p:txBody>
        </p:sp>
      </p:grpSp>
      <p:grpSp>
        <p:nvGrpSpPr>
          <p:cNvPr id="8" name="Group 295"/>
          <p:cNvGrpSpPr>
            <a:grpSpLocks/>
          </p:cNvGrpSpPr>
          <p:nvPr/>
        </p:nvGrpSpPr>
        <p:grpSpPr bwMode="auto">
          <a:xfrm>
            <a:off x="2743200" y="1973264"/>
            <a:ext cx="2971800" cy="955676"/>
            <a:chOff x="1728" y="1243"/>
            <a:chExt cx="1872" cy="602"/>
          </a:xfrm>
        </p:grpSpPr>
        <p:grpSp>
          <p:nvGrpSpPr>
            <p:cNvPr id="9" name="Group 253"/>
            <p:cNvGrpSpPr>
              <a:grpSpLocks/>
            </p:cNvGrpSpPr>
            <p:nvPr/>
          </p:nvGrpSpPr>
          <p:grpSpPr bwMode="auto">
            <a:xfrm>
              <a:off x="2448" y="1243"/>
              <a:ext cx="1152" cy="602"/>
              <a:chOff x="2448" y="1243"/>
              <a:chExt cx="1152" cy="602"/>
            </a:xfrm>
          </p:grpSpPr>
          <p:sp>
            <p:nvSpPr>
              <p:cNvPr id="94276" name="Rectangle 251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1152" cy="52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277" name="Text Box 252"/>
              <p:cNvSpPr txBox="1">
                <a:spLocks noChangeArrowheads="1"/>
              </p:cNvSpPr>
              <p:nvPr/>
            </p:nvSpPr>
            <p:spPr bwMode="auto">
              <a:xfrm>
                <a:off x="2565" y="1243"/>
                <a:ext cx="1019" cy="6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 sz="2800" dirty="0"/>
                  <a:t>机器学习</a:t>
                </a:r>
                <a:endParaRPr lang="en-US" altLang="zh-CN" sz="2800" dirty="0"/>
              </a:p>
              <a:p>
                <a:pPr eaLnBrk="1" hangingPunct="1"/>
                <a:r>
                  <a:rPr lang="zh-CN" altLang="en-US" sz="2800" dirty="0"/>
                  <a:t>算法</a:t>
                </a:r>
                <a:endParaRPr lang="en-US" altLang="en-US" sz="2800" dirty="0"/>
              </a:p>
            </p:txBody>
          </p:sp>
        </p:grpSp>
        <p:sp>
          <p:nvSpPr>
            <p:cNvPr id="94275" name="Line 256"/>
            <p:cNvSpPr>
              <a:spLocks noChangeShapeType="1"/>
            </p:cNvSpPr>
            <p:nvPr/>
          </p:nvSpPr>
          <p:spPr bwMode="auto">
            <a:xfrm>
              <a:off x="1728" y="148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297"/>
          <p:cNvGrpSpPr>
            <a:grpSpLocks/>
          </p:cNvGrpSpPr>
          <p:nvPr/>
        </p:nvGrpSpPr>
        <p:grpSpPr bwMode="auto">
          <a:xfrm>
            <a:off x="2654300" y="3071814"/>
            <a:ext cx="3108325" cy="2552701"/>
            <a:chOff x="1672" y="1935"/>
            <a:chExt cx="1958" cy="1608"/>
          </a:xfrm>
        </p:grpSpPr>
        <p:grpSp>
          <p:nvGrpSpPr>
            <p:cNvPr id="12" name="Group 254"/>
            <p:cNvGrpSpPr>
              <a:grpSpLocks/>
            </p:cNvGrpSpPr>
            <p:nvPr/>
          </p:nvGrpSpPr>
          <p:grpSpPr bwMode="auto">
            <a:xfrm>
              <a:off x="2385" y="3015"/>
              <a:ext cx="1245" cy="528"/>
              <a:chOff x="2529" y="3015"/>
              <a:chExt cx="1245" cy="528"/>
            </a:xfrm>
          </p:grpSpPr>
          <p:sp>
            <p:nvSpPr>
              <p:cNvPr id="94270" name="Rectangle 250"/>
              <p:cNvSpPr>
                <a:spLocks noChangeArrowheads="1"/>
              </p:cNvSpPr>
              <p:nvPr/>
            </p:nvSpPr>
            <p:spPr bwMode="auto">
              <a:xfrm>
                <a:off x="2544" y="3015"/>
                <a:ext cx="1152" cy="52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271" name="Text Box 249"/>
              <p:cNvSpPr txBox="1">
                <a:spLocks noChangeArrowheads="1"/>
              </p:cNvSpPr>
              <p:nvPr/>
            </p:nvSpPr>
            <p:spPr bwMode="auto">
              <a:xfrm>
                <a:off x="2529" y="3150"/>
                <a:ext cx="1245" cy="3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 sz="2800" dirty="0"/>
                  <a:t>学到的模型</a:t>
                </a:r>
                <a:endParaRPr lang="en-US" altLang="en-US" sz="2800" dirty="0"/>
              </a:p>
            </p:txBody>
          </p:sp>
        </p:grpSp>
        <p:sp>
          <p:nvSpPr>
            <p:cNvPr id="94268" name="Line 258"/>
            <p:cNvSpPr>
              <a:spLocks noChangeShapeType="1"/>
            </p:cNvSpPr>
            <p:nvPr/>
          </p:nvSpPr>
          <p:spPr bwMode="auto">
            <a:xfrm flipH="1">
              <a:off x="2965" y="1935"/>
              <a:ext cx="29" cy="10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69" name="Line 259"/>
            <p:cNvSpPr>
              <a:spLocks noChangeShapeType="1"/>
            </p:cNvSpPr>
            <p:nvPr/>
          </p:nvSpPr>
          <p:spPr bwMode="auto">
            <a:xfrm>
              <a:off x="1672" y="3285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293"/>
          <p:cNvGrpSpPr>
            <a:grpSpLocks/>
          </p:cNvGrpSpPr>
          <p:nvPr/>
        </p:nvGrpSpPr>
        <p:grpSpPr bwMode="auto">
          <a:xfrm>
            <a:off x="1214417" y="4500571"/>
            <a:ext cx="2641601" cy="1811339"/>
            <a:chOff x="721" y="3168"/>
            <a:chExt cx="1664" cy="1141"/>
          </a:xfrm>
        </p:grpSpPr>
        <p:grpSp>
          <p:nvGrpSpPr>
            <p:cNvPr id="14" name="Group 241"/>
            <p:cNvGrpSpPr>
              <a:grpSpLocks/>
            </p:cNvGrpSpPr>
            <p:nvPr/>
          </p:nvGrpSpPr>
          <p:grpSpPr bwMode="auto">
            <a:xfrm>
              <a:off x="1008" y="3168"/>
              <a:ext cx="624" cy="720"/>
              <a:chOff x="2736" y="1536"/>
              <a:chExt cx="624" cy="720"/>
            </a:xfrm>
          </p:grpSpPr>
          <p:sp>
            <p:nvSpPr>
              <p:cNvPr id="94252" name="Rectangle 183"/>
              <p:cNvSpPr>
                <a:spLocks noChangeArrowheads="1"/>
              </p:cNvSpPr>
              <p:nvPr/>
            </p:nvSpPr>
            <p:spPr bwMode="auto">
              <a:xfrm>
                <a:off x="2736" y="1536"/>
                <a:ext cx="62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/>
                <a:endParaRPr lang="en-US" altLang="en-US" sz="2000"/>
              </a:p>
            </p:txBody>
          </p:sp>
          <p:sp>
            <p:nvSpPr>
              <p:cNvPr id="94253" name="Line 184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54" name="Line 185"/>
              <p:cNvSpPr>
                <a:spLocks noChangeShapeType="1"/>
              </p:cNvSpPr>
              <p:nvPr/>
            </p:nvSpPr>
            <p:spPr bwMode="auto">
              <a:xfrm>
                <a:off x="2784" y="163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55" name="Line 186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56" name="Line 187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57" name="Line 188"/>
              <p:cNvSpPr>
                <a:spLocks noChangeShapeType="1"/>
              </p:cNvSpPr>
              <p:nvPr/>
            </p:nvSpPr>
            <p:spPr bwMode="auto">
              <a:xfrm>
                <a:off x="2784" y="177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58" name="Line 189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59" name="Line 190"/>
              <p:cNvSpPr>
                <a:spLocks noChangeShapeType="1"/>
              </p:cNvSpPr>
              <p:nvPr/>
            </p:nvSpPr>
            <p:spPr bwMode="auto">
              <a:xfrm>
                <a:off x="2784" y="187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0" name="Line 191"/>
              <p:cNvSpPr>
                <a:spLocks noChangeShapeType="1"/>
              </p:cNvSpPr>
              <p:nvPr/>
            </p:nvSpPr>
            <p:spPr bwMode="auto">
              <a:xfrm>
                <a:off x="2784" y="192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1" name="Line 192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2" name="Line 193"/>
              <p:cNvSpPr>
                <a:spLocks noChangeShapeType="1"/>
              </p:cNvSpPr>
              <p:nvPr/>
            </p:nvSpPr>
            <p:spPr bwMode="auto">
              <a:xfrm>
                <a:off x="2784" y="201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3" name="Line 19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4" name="Line 195"/>
              <p:cNvSpPr>
                <a:spLocks noChangeShapeType="1"/>
              </p:cNvSpPr>
              <p:nvPr/>
            </p:nvSpPr>
            <p:spPr bwMode="auto">
              <a:xfrm>
                <a:off x="2784" y="21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5" name="Line 196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66" name="Line 197"/>
              <p:cNvSpPr>
                <a:spLocks noChangeShapeType="1"/>
              </p:cNvSpPr>
              <p:nvPr/>
            </p:nvSpPr>
            <p:spPr bwMode="auto">
              <a:xfrm>
                <a:off x="2784" y="220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4251" name="Text Box 290"/>
            <p:cNvSpPr txBox="1">
              <a:spLocks noChangeArrowheads="1"/>
            </p:cNvSpPr>
            <p:nvPr/>
          </p:nvSpPr>
          <p:spPr bwMode="auto">
            <a:xfrm>
              <a:off x="721" y="3978"/>
              <a:ext cx="166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800" dirty="0"/>
                <a:t>待处理的文本</a:t>
              </a:r>
              <a:endParaRPr lang="en-US" altLang="en-US" sz="2800" dirty="0"/>
            </a:p>
          </p:txBody>
        </p:sp>
      </p:grpSp>
      <p:grpSp>
        <p:nvGrpSpPr>
          <p:cNvPr id="15" name="Group 298"/>
          <p:cNvGrpSpPr>
            <a:grpSpLocks/>
          </p:cNvGrpSpPr>
          <p:nvPr/>
        </p:nvGrpSpPr>
        <p:grpSpPr bwMode="auto">
          <a:xfrm>
            <a:off x="5638800" y="4572012"/>
            <a:ext cx="2738438" cy="1785939"/>
            <a:chOff x="3552" y="3120"/>
            <a:chExt cx="1725" cy="1125"/>
          </a:xfrm>
        </p:grpSpPr>
        <p:sp>
          <p:nvSpPr>
            <p:cNvPr id="94218" name="Line 260"/>
            <p:cNvSpPr>
              <a:spLocks noChangeShapeType="1"/>
            </p:cNvSpPr>
            <p:nvPr/>
          </p:nvSpPr>
          <p:spPr bwMode="auto">
            <a:xfrm>
              <a:off x="3552" y="3481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294"/>
            <p:cNvGrpSpPr>
              <a:grpSpLocks/>
            </p:cNvGrpSpPr>
            <p:nvPr/>
          </p:nvGrpSpPr>
          <p:grpSpPr bwMode="auto">
            <a:xfrm>
              <a:off x="4032" y="3120"/>
              <a:ext cx="1245" cy="1125"/>
              <a:chOff x="4032" y="3120"/>
              <a:chExt cx="1245" cy="1125"/>
            </a:xfrm>
          </p:grpSpPr>
          <p:grpSp>
            <p:nvGrpSpPr>
              <p:cNvPr id="17" name="Group 261"/>
              <p:cNvGrpSpPr>
                <a:grpSpLocks/>
              </p:cNvGrpSpPr>
              <p:nvPr/>
            </p:nvGrpSpPr>
            <p:grpSpPr bwMode="auto">
              <a:xfrm>
                <a:off x="4272" y="3120"/>
                <a:ext cx="624" cy="720"/>
                <a:chOff x="672" y="1104"/>
                <a:chExt cx="624" cy="720"/>
              </a:xfrm>
            </p:grpSpPr>
            <p:sp>
              <p:nvSpPr>
                <p:cNvPr id="942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672" y="1104"/>
                  <a:ext cx="624" cy="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1" hangingPunct="1"/>
                  <a:endParaRPr lang="en-US" altLang="en-US" sz="2000"/>
                </a:p>
              </p:txBody>
            </p:sp>
            <p:sp>
              <p:nvSpPr>
                <p:cNvPr id="94223" name="Line 263"/>
                <p:cNvSpPr>
                  <a:spLocks noChangeShapeType="1"/>
                </p:cNvSpPr>
                <p:nvPr/>
              </p:nvSpPr>
              <p:spPr bwMode="auto">
                <a:xfrm>
                  <a:off x="720" y="115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24" name="Line 264"/>
                <p:cNvSpPr>
                  <a:spLocks noChangeShapeType="1"/>
                </p:cNvSpPr>
                <p:nvPr/>
              </p:nvSpPr>
              <p:spPr bwMode="auto">
                <a:xfrm>
                  <a:off x="720" y="1200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25" name="Line 265"/>
                <p:cNvSpPr>
                  <a:spLocks noChangeShapeType="1"/>
                </p:cNvSpPr>
                <p:nvPr/>
              </p:nvSpPr>
              <p:spPr bwMode="auto">
                <a:xfrm>
                  <a:off x="720" y="1248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26" name="Line 266"/>
                <p:cNvSpPr>
                  <a:spLocks noChangeShapeType="1"/>
                </p:cNvSpPr>
                <p:nvPr/>
              </p:nvSpPr>
              <p:spPr bwMode="auto">
                <a:xfrm>
                  <a:off x="720" y="1296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27" name="Line 267"/>
                <p:cNvSpPr>
                  <a:spLocks noChangeShapeType="1"/>
                </p:cNvSpPr>
                <p:nvPr/>
              </p:nvSpPr>
              <p:spPr bwMode="auto">
                <a:xfrm>
                  <a:off x="720" y="1344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28" name="Line 268"/>
                <p:cNvSpPr>
                  <a:spLocks noChangeShapeType="1"/>
                </p:cNvSpPr>
                <p:nvPr/>
              </p:nvSpPr>
              <p:spPr bwMode="auto">
                <a:xfrm>
                  <a:off x="720" y="139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29" name="Line 269"/>
                <p:cNvSpPr>
                  <a:spLocks noChangeShapeType="1"/>
                </p:cNvSpPr>
                <p:nvPr/>
              </p:nvSpPr>
              <p:spPr bwMode="auto">
                <a:xfrm>
                  <a:off x="720" y="1440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0" name="Line 270"/>
                <p:cNvSpPr>
                  <a:spLocks noChangeShapeType="1"/>
                </p:cNvSpPr>
                <p:nvPr/>
              </p:nvSpPr>
              <p:spPr bwMode="auto">
                <a:xfrm>
                  <a:off x="720" y="1488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1" name="Line 271"/>
                <p:cNvSpPr>
                  <a:spLocks noChangeShapeType="1"/>
                </p:cNvSpPr>
                <p:nvPr/>
              </p:nvSpPr>
              <p:spPr bwMode="auto">
                <a:xfrm>
                  <a:off x="720" y="1536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2" name="Line 272"/>
                <p:cNvSpPr>
                  <a:spLocks noChangeShapeType="1"/>
                </p:cNvSpPr>
                <p:nvPr/>
              </p:nvSpPr>
              <p:spPr bwMode="auto">
                <a:xfrm>
                  <a:off x="720" y="1584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3" name="Line 273"/>
                <p:cNvSpPr>
                  <a:spLocks noChangeShapeType="1"/>
                </p:cNvSpPr>
                <p:nvPr/>
              </p:nvSpPr>
              <p:spPr bwMode="auto">
                <a:xfrm>
                  <a:off x="720" y="163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4" name="Line 274"/>
                <p:cNvSpPr>
                  <a:spLocks noChangeShapeType="1"/>
                </p:cNvSpPr>
                <p:nvPr/>
              </p:nvSpPr>
              <p:spPr bwMode="auto">
                <a:xfrm>
                  <a:off x="720" y="1680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5" name="Line 275"/>
                <p:cNvSpPr>
                  <a:spLocks noChangeShapeType="1"/>
                </p:cNvSpPr>
                <p:nvPr/>
              </p:nvSpPr>
              <p:spPr bwMode="auto">
                <a:xfrm>
                  <a:off x="720" y="1728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6" name="Line 276"/>
                <p:cNvSpPr>
                  <a:spLocks noChangeShapeType="1"/>
                </p:cNvSpPr>
                <p:nvPr/>
              </p:nvSpPr>
              <p:spPr bwMode="auto">
                <a:xfrm>
                  <a:off x="720" y="1776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7" name="Line 277"/>
                <p:cNvSpPr>
                  <a:spLocks noChangeShapeType="1"/>
                </p:cNvSpPr>
                <p:nvPr/>
              </p:nvSpPr>
              <p:spPr bwMode="auto">
                <a:xfrm>
                  <a:off x="768" y="115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8" name="Line 278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39" name="Line 279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0" name="Line 280"/>
                <p:cNvSpPr>
                  <a:spLocks noChangeShapeType="1"/>
                </p:cNvSpPr>
                <p:nvPr/>
              </p:nvSpPr>
              <p:spPr bwMode="auto">
                <a:xfrm>
                  <a:off x="720" y="139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1" name="Line 281"/>
                <p:cNvSpPr>
                  <a:spLocks noChangeShapeType="1"/>
                </p:cNvSpPr>
                <p:nvPr/>
              </p:nvSpPr>
              <p:spPr bwMode="auto">
                <a:xfrm>
                  <a:off x="1056" y="144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2" name="Line 282"/>
                <p:cNvSpPr>
                  <a:spLocks noChangeShapeType="1"/>
                </p:cNvSpPr>
                <p:nvPr/>
              </p:nvSpPr>
              <p:spPr bwMode="auto">
                <a:xfrm>
                  <a:off x="768" y="153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3" name="Line 283"/>
                <p:cNvSpPr>
                  <a:spLocks noChangeShapeType="1"/>
                </p:cNvSpPr>
                <p:nvPr/>
              </p:nvSpPr>
              <p:spPr bwMode="auto">
                <a:xfrm>
                  <a:off x="1056" y="153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4" name="Line 284"/>
                <p:cNvSpPr>
                  <a:spLocks noChangeShapeType="1"/>
                </p:cNvSpPr>
                <p:nvPr/>
              </p:nvSpPr>
              <p:spPr bwMode="auto">
                <a:xfrm>
                  <a:off x="912" y="158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5" name="Line 285"/>
                <p:cNvSpPr>
                  <a:spLocks noChangeShapeType="1"/>
                </p:cNvSpPr>
                <p:nvPr/>
              </p:nvSpPr>
              <p:spPr bwMode="auto">
                <a:xfrm>
                  <a:off x="720" y="163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6" name="Line 286"/>
                <p:cNvSpPr>
                  <a:spLocks noChangeShapeType="1"/>
                </p:cNvSpPr>
                <p:nvPr/>
              </p:nvSpPr>
              <p:spPr bwMode="auto">
                <a:xfrm>
                  <a:off x="1056" y="163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7" name="Line 287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8" name="Line 288"/>
                <p:cNvSpPr>
                  <a:spLocks noChangeShapeType="1"/>
                </p:cNvSpPr>
                <p:nvPr/>
              </p:nvSpPr>
              <p:spPr bwMode="auto">
                <a:xfrm>
                  <a:off x="1056" y="17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49" name="Line 289"/>
                <p:cNvSpPr>
                  <a:spLocks noChangeShapeType="1"/>
                </p:cNvSpPr>
                <p:nvPr/>
              </p:nvSpPr>
              <p:spPr bwMode="auto">
                <a:xfrm>
                  <a:off x="720" y="17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4221" name="Text Box 291"/>
              <p:cNvSpPr txBox="1">
                <a:spLocks noChangeArrowheads="1"/>
              </p:cNvSpPr>
              <p:nvPr/>
            </p:nvSpPr>
            <p:spPr bwMode="auto">
              <a:xfrm>
                <a:off x="4032" y="3914"/>
                <a:ext cx="1245" cy="3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 sz="2800" dirty="0"/>
                  <a:t>处理的结果</a:t>
                </a:r>
                <a:endParaRPr lang="en-US" altLang="en-US" sz="2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071811"/>
            <a:ext cx="822960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dirty="0"/>
              <a:t>简介</a:t>
            </a:r>
            <a:endParaRPr lang="en-US" altLang="zh-CN" sz="4800" dirty="0"/>
          </a:p>
          <a:p>
            <a:pPr algn="ctr">
              <a:buNone/>
            </a:pPr>
            <a:endParaRPr lang="en-US" altLang="zh-CN" sz="4800" dirty="0"/>
          </a:p>
          <a:p>
            <a:pPr algn="ctr">
              <a:buNone/>
            </a:pPr>
            <a:endParaRPr lang="zh-CN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自然语言处理 </a:t>
            </a:r>
            <a:r>
              <a:rPr lang="en-US" altLang="en-US" dirty="0"/>
              <a:t>NLP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4714908"/>
          </a:xfrm>
        </p:spPr>
        <p:txBody>
          <a:bodyPr>
            <a:normAutofit/>
          </a:bodyPr>
          <a:lstStyle/>
          <a:p>
            <a:r>
              <a:rPr lang="en-US" altLang="zh-CN" dirty="0"/>
              <a:t>NLP</a:t>
            </a:r>
            <a:r>
              <a:rPr lang="zh-CN" altLang="en-US" dirty="0"/>
              <a:t>是人工智能的一个重要分支，致力于开发允许计算机与</a:t>
            </a:r>
            <a:r>
              <a:rPr lang="zh-CN" altLang="en-US" dirty="0">
                <a:solidFill>
                  <a:srgbClr val="C00000"/>
                </a:solidFill>
              </a:rPr>
              <a:t>使用日常语言的人进行通信</a:t>
            </a:r>
            <a:r>
              <a:rPr lang="zh-CN" altLang="en-US" dirty="0"/>
              <a:t>的系统</a:t>
            </a:r>
            <a:r>
              <a:rPr lang="en-US" altLang="en-US" dirty="0"/>
              <a:t>.</a:t>
            </a:r>
          </a:p>
          <a:p>
            <a:pPr lvl="1"/>
            <a:r>
              <a:rPr lang="zh-CN" altLang="en-US" sz="2800" dirty="0"/>
              <a:t>也叫计算语言学</a:t>
            </a:r>
            <a:r>
              <a:rPr lang="en-US" altLang="en-US" sz="2800" dirty="0"/>
              <a:t> (Computational Linguistics).</a:t>
            </a:r>
          </a:p>
          <a:p>
            <a:pPr lvl="1"/>
            <a:endParaRPr lang="en-US" altLang="en-US" sz="2800" dirty="0"/>
          </a:p>
          <a:p>
            <a:pPr lvl="0"/>
            <a:r>
              <a:rPr lang="zh-CN" altLang="en-US" dirty="0"/>
              <a:t>包括两大块</a:t>
            </a:r>
            <a:endParaRPr lang="en-US" altLang="en-US" dirty="0"/>
          </a:p>
          <a:p>
            <a:pPr lvl="1"/>
            <a:r>
              <a:rPr lang="zh-CN" altLang="en-US" sz="2800" dirty="0"/>
              <a:t>自然语言理解</a:t>
            </a:r>
            <a:endParaRPr lang="en-US" altLang="zh-CN" sz="2800" dirty="0"/>
          </a:p>
          <a:p>
            <a:pPr lvl="1"/>
            <a:r>
              <a:rPr lang="zh-CN" altLang="en-US" sz="2800" dirty="0"/>
              <a:t>自然语言生成</a:t>
            </a:r>
            <a:endParaRPr lang="en-US" altLang="en-US" sz="28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2805C-032D-4F7D-8DA8-8D0DE5E5A2C4}" type="slidenum">
              <a:rPr lang="en-US" altLang="en-US"/>
              <a:pPr/>
              <a:t>4</a:t>
            </a:fld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自然语言处理 </a:t>
            </a:r>
            <a:r>
              <a:rPr lang="en-US" altLang="en-US" dirty="0"/>
              <a:t>NLP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2805C-032D-4F7D-8DA8-8D0DE5E5A2C4}" type="slidenum">
              <a:rPr lang="en-US" altLang="en-US"/>
              <a:pPr/>
              <a:t>5</a:t>
            </a:fld>
            <a:endParaRPr lang="en-US" altLang="en-US" dirty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85011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342928" y="-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公司在做什么</a:t>
            </a:r>
            <a:endParaRPr lang="en-US" altLang="en-US" dirty="0"/>
          </a:p>
        </p:txBody>
      </p:sp>
      <p:sp>
        <p:nvSpPr>
          <p:cNvPr id="116740" name="Slide Number Placeholder 3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CD6336-E028-4797-BC39-93157769B185}" type="slidenum">
              <a:rPr lang="en-US" altLang="en-US" sz="1200">
                <a:latin typeface="Helvetica" pitchFamily="34" charset="0"/>
              </a:rPr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454C54-DB42-483A-BA73-AE49CA1DDEA2}"/>
              </a:ext>
            </a:extLst>
          </p:cNvPr>
          <p:cNvSpPr txBox="1">
            <a:spLocks/>
          </p:cNvSpPr>
          <p:nvPr/>
        </p:nvSpPr>
        <p:spPr>
          <a:xfrm>
            <a:off x="457200" y="1357298"/>
            <a:ext cx="8229600" cy="63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ai.baidu.com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2000240"/>
            <a:ext cx="621510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r="15949"/>
          <a:stretch>
            <a:fillRect/>
          </a:stretch>
        </p:blipFill>
        <p:spPr bwMode="auto">
          <a:xfrm>
            <a:off x="6715140" y="2000240"/>
            <a:ext cx="204141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47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48C266-1A2C-43F3-95E4-72CD2F61FAFB}" type="slidenum">
              <a:rPr lang="en-US" altLang="en-US"/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歧义无处不在</a:t>
            </a:r>
            <a:endParaRPr lang="en-US" altLang="en-US" dirty="0">
              <a:latin typeface="+mj-ea"/>
              <a:ea typeface="+mj-ea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71600"/>
            <a:ext cx="7786742" cy="155733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自然语言是高度模糊的，机器理解语言就必须基于上下文消除歧义。</a:t>
            </a:r>
            <a:endParaRPr lang="en-US" altLang="en-US" sz="2800" dirty="0"/>
          </a:p>
          <a:p>
            <a:pPr lvl="1" eaLnBrk="1" hangingPunct="1"/>
            <a:r>
              <a:rPr lang="en-US" altLang="en-US" sz="2800" i="1" dirty="0"/>
              <a:t>I saw the man </a:t>
            </a:r>
            <a:r>
              <a:rPr lang="en-US" altLang="en-US" sz="2800" i="1" dirty="0">
                <a:solidFill>
                  <a:srgbClr val="C00000"/>
                </a:solidFill>
              </a:rPr>
              <a:t>on the hill </a:t>
            </a:r>
            <a:r>
              <a:rPr lang="en-US" altLang="en-US" sz="2800" i="1" dirty="0">
                <a:solidFill>
                  <a:srgbClr val="0000FF"/>
                </a:solidFill>
              </a:rPr>
              <a:t>with a telescope</a:t>
            </a:r>
            <a:r>
              <a:rPr lang="en-US" altLang="en-US" sz="2800" i="1" dirty="0"/>
              <a:t>.</a:t>
            </a:r>
          </a:p>
        </p:txBody>
      </p:sp>
      <p:pic>
        <p:nvPicPr>
          <p:cNvPr id="30725" name="Picture 4" descr="telescope-fig"/>
          <p:cNvPicPr>
            <a:picLocks noChangeAspect="1" noChangeArrowheads="1"/>
          </p:cNvPicPr>
          <p:nvPr/>
        </p:nvPicPr>
        <p:blipFill>
          <a:blip r:embed="rId3"/>
          <a:srcRect l="10079" r="5039"/>
          <a:stretch>
            <a:fillRect/>
          </a:stretch>
        </p:blipFill>
        <p:spPr bwMode="auto">
          <a:xfrm>
            <a:off x="2214546" y="3000372"/>
            <a:ext cx="392909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3F741C-823B-4FB1-AD9E-2129657C0550}" type="slidenum">
              <a:rPr lang="en-US" altLang="en-US"/>
              <a:pPr/>
              <a:t>8</a:t>
            </a:fld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歧义无处不在</a:t>
            </a:r>
            <a:endParaRPr lang="en-US" altLang="en-US" dirty="0">
              <a:latin typeface="+mn-ea"/>
              <a:ea typeface="+mn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71600"/>
            <a:ext cx="8224867" cy="62864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汉语中“打”的语义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C1D7A7-15F5-42F9-A870-2CC8896ACDB1}"/>
              </a:ext>
            </a:extLst>
          </p:cNvPr>
          <p:cNvSpPr/>
          <p:nvPr/>
        </p:nvSpPr>
        <p:spPr>
          <a:xfrm>
            <a:off x="3275857" y="5733256"/>
            <a:ext cx="5410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学生：老师你教的都是没有用的</a:t>
            </a:r>
            <a:r>
              <a:rPr lang="zh-CN" altLang="en-US" sz="2400" b="1" dirty="0">
                <a:solidFill>
                  <a:srgbClr val="C00000"/>
                </a:solidFill>
              </a:rPr>
              <a:t>东西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老师：我不允许你这样说自己。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E548C-B3D3-4C94-B7DE-A5D965CF55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684" y="5723439"/>
            <a:ext cx="763516" cy="718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1660B8-ACD9-417D-811D-74DD0EF820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1956"/>
          <a:stretch>
            <a:fillRect/>
          </a:stretch>
        </p:blipFill>
        <p:spPr>
          <a:xfrm>
            <a:off x="457200" y="2055959"/>
            <a:ext cx="4329114" cy="33018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r="24311"/>
          <a:stretch>
            <a:fillRect/>
          </a:stretch>
        </p:blipFill>
        <p:spPr bwMode="auto">
          <a:xfrm>
            <a:off x="4929190" y="3018647"/>
            <a:ext cx="3744708" cy="240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80946"/>
            <a:ext cx="76200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语言是不断发展变化的</a:t>
            </a:r>
            <a:endParaRPr lang="en-US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A61F5-D905-4FC3-8532-EA8E84ED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1357298"/>
            <a:ext cx="1785950" cy="32861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F979C6-4FA0-4ABC-B9C6-B1BB20908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4929198"/>
            <a:ext cx="4520553" cy="1500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ADBC94-0159-4761-A1C0-482E4568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1500174"/>
            <a:ext cx="4357718" cy="1643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ADCA08-598C-42FB-8DA2-A8A078324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86" y="3429000"/>
            <a:ext cx="2857520" cy="26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36"/>
      </p:ext>
    </p:extLst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12093</TotalTime>
  <Words>897</Words>
  <Application>Microsoft Office PowerPoint</Application>
  <PresentationFormat>全屏显示(4:3)</PresentationFormat>
  <Paragraphs>171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 Unicode MS</vt:lpstr>
      <vt:lpstr>Zapf Dingbats</vt:lpstr>
      <vt:lpstr>楷体</vt:lpstr>
      <vt:lpstr>宋体</vt:lpstr>
      <vt:lpstr>微软雅黑</vt:lpstr>
      <vt:lpstr>Arial</vt:lpstr>
      <vt:lpstr>Calibri</vt:lpstr>
      <vt:lpstr>Helvetica</vt:lpstr>
      <vt:lpstr>Lucida Sans</vt:lpstr>
      <vt:lpstr>Times New Roman</vt:lpstr>
      <vt:lpstr>wcx_xmu</vt:lpstr>
      <vt:lpstr>第1讲  自然语言处理 Nature Language Processing (NLP)</vt:lpstr>
      <vt:lpstr>本次内容</vt:lpstr>
      <vt:lpstr>PowerPoint 演示文稿</vt:lpstr>
      <vt:lpstr>自然语言处理 NLP</vt:lpstr>
      <vt:lpstr>自然语言处理 NLP</vt:lpstr>
      <vt:lpstr>公司在做什么</vt:lpstr>
      <vt:lpstr>歧义无处不在</vt:lpstr>
      <vt:lpstr>歧义无处不在</vt:lpstr>
      <vt:lpstr>语言是不断发展变化的</vt:lpstr>
      <vt:lpstr>PowerPoint 演示文稿</vt:lpstr>
      <vt:lpstr>相关任务</vt:lpstr>
      <vt:lpstr>分类任务</vt:lpstr>
      <vt:lpstr>分类任务</vt:lpstr>
      <vt:lpstr>结构预测 </vt:lpstr>
      <vt:lpstr>结构预测 </vt:lpstr>
      <vt:lpstr>结构预测 </vt:lpstr>
      <vt:lpstr>语义匹配</vt:lpstr>
      <vt:lpstr>语义匹配</vt:lpstr>
      <vt:lpstr>语言生成</vt:lpstr>
      <vt:lpstr>语言生成</vt:lpstr>
      <vt:lpstr>语言生成</vt:lpstr>
      <vt:lpstr>目前的进展</vt:lpstr>
      <vt:lpstr>PowerPoint 演示文稿</vt:lpstr>
      <vt:lpstr>基于规则的方法</vt:lpstr>
      <vt:lpstr>基于机器学习的方法</vt:lpstr>
      <vt:lpstr>基于机器学习的方法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2112</cp:revision>
  <dcterms:created xsi:type="dcterms:W3CDTF">2015-10-14T03:01:33Z</dcterms:created>
  <dcterms:modified xsi:type="dcterms:W3CDTF">2022-02-21T13:38:43Z</dcterms:modified>
</cp:coreProperties>
</file>